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7" r:id="rId4"/>
    <p:sldId id="270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53F56-FA2D-4489-AFDF-B8B18ED90F2E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7699-1DA6-4948-A5BE-E3FB6A8E5B2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53F56-FA2D-4489-AFDF-B8B18ED90F2E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7699-1DA6-4948-A5BE-E3FB6A8E5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53F56-FA2D-4489-AFDF-B8B18ED90F2E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7699-1DA6-4948-A5BE-E3FB6A8E5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53F56-FA2D-4489-AFDF-B8B18ED90F2E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7699-1DA6-4948-A5BE-E3FB6A8E5B2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53F56-FA2D-4489-AFDF-B8B18ED90F2E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7699-1DA6-4948-A5BE-E3FB6A8E5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53F56-FA2D-4489-AFDF-B8B18ED90F2E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7699-1DA6-4948-A5BE-E3FB6A8E5B2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53F56-FA2D-4489-AFDF-B8B18ED90F2E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7699-1DA6-4948-A5BE-E3FB6A8E5B2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53F56-FA2D-4489-AFDF-B8B18ED90F2E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7699-1DA6-4948-A5BE-E3FB6A8E5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53F56-FA2D-4489-AFDF-B8B18ED90F2E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7699-1DA6-4948-A5BE-E3FB6A8E5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53F56-FA2D-4489-AFDF-B8B18ED90F2E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7699-1DA6-4948-A5BE-E3FB6A8E5B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53F56-FA2D-4489-AFDF-B8B18ED90F2E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87699-1DA6-4948-A5BE-E3FB6A8E5B2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5453F56-FA2D-4489-AFDF-B8B18ED90F2E}" type="datetimeFigureOut">
              <a:rPr lang="ru-RU" smtClean="0"/>
              <a:t>02.02.2017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6587699-1DA6-4948-A5BE-E3FB6A8E5B2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8092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Способы общения</a:t>
            </a:r>
            <a:endParaRPr lang="ru-RU" sz="6000" dirty="0">
              <a:solidFill>
                <a:srgbClr val="FF0000"/>
              </a:solidFill>
            </a:endParaRPr>
          </a:p>
          <a:p>
            <a:pPr algn="ctr"/>
            <a:r>
              <a:rPr lang="ru-RU" sz="6000" b="1" dirty="0">
                <a:solidFill>
                  <a:srgbClr val="FF0000"/>
                </a:solidFill>
              </a:rPr>
              <a:t>и методы педагогического воздействия на ребенка в семье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67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88640"/>
            <a:ext cx="9036496" cy="6480720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Организация жизни и деятельности детей.</a:t>
            </a:r>
          </a:p>
          <a:p>
            <a:r>
              <a:rPr lang="ru-RU" dirty="0"/>
              <a:t>    </a:t>
            </a:r>
            <a:r>
              <a:rPr lang="ru-RU" sz="2400" dirty="0"/>
              <a:t> Вам не нравится, что дочь может пообещать что-то и не сделать или </a:t>
            </a:r>
            <a:r>
              <a:rPr lang="ru-RU" sz="2400" b="1" i="1" dirty="0"/>
              <a:t>сделать поздно и небрежно</a:t>
            </a:r>
            <a:r>
              <a:rPr lang="ru-RU" sz="2400" dirty="0"/>
              <a:t>, хотя и не отказывается от работы. Обсудите с ней самой круг ее обязанностей, для начала небольшой, но с условием, что они будут выполняться в точно установленные дни и часы - ни на минуту позже. Пусть ваши требования будут, таким образом, максималистскими — объясните ей, что иначе вам легче сделать это самой.</a:t>
            </a:r>
          </a:p>
          <a:p>
            <a:r>
              <a:rPr lang="ru-RU" sz="2400" dirty="0"/>
              <a:t>     Отметим: когда речь идет о </a:t>
            </a:r>
            <a:r>
              <a:rPr lang="ru-RU" sz="2400" b="1" i="1" dirty="0"/>
              <a:t>приучении неорганизованных ребят к точности</a:t>
            </a:r>
            <a:r>
              <a:rPr lang="ru-RU" sz="2400" dirty="0"/>
              <a:t>, им проще, как это ни парадоксально, </a:t>
            </a:r>
            <a:r>
              <a:rPr lang="ru-RU" sz="2400" b="1" i="1" dirty="0"/>
              <a:t>выполнять неизменно строгие, категорические условия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132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dirty="0"/>
              <a:t> </a:t>
            </a:r>
            <a:r>
              <a:rPr lang="ru-RU" sz="4000" dirty="0">
                <a:solidFill>
                  <a:srgbClr val="FF0000"/>
                </a:solidFill>
              </a:rPr>
              <a:t>Создание воспитывающей ситуации.</a:t>
            </a:r>
          </a:p>
          <a:p>
            <a:r>
              <a:rPr lang="ru-RU" dirty="0"/>
              <a:t>    </a:t>
            </a:r>
            <a:r>
              <a:rPr lang="ru-RU" sz="2800" dirty="0"/>
              <a:t> Хорошо известно большое </a:t>
            </a:r>
            <a:r>
              <a:rPr lang="ru-RU" sz="2800" b="1" i="1" dirty="0"/>
              <a:t>значение игры в приучении малышей к труду</a:t>
            </a:r>
            <a:r>
              <a:rPr lang="ru-RU" sz="2800" dirty="0"/>
              <a:t>, которые так любят помогать — постирать, подмести, помыть посуду. Но напомним: ребятам нередко отказывают в этом («самим проще сделать»), отказывают потому, что пока от детей еще никакой помощи не ждут.</a:t>
            </a:r>
          </a:p>
          <a:p>
            <a:r>
              <a:rPr lang="ru-RU" sz="2800" b="1" i="1" dirty="0"/>
              <a:t>     Целенаправленное влияние воспитателя</a:t>
            </a:r>
            <a:r>
              <a:rPr lang="ru-RU" sz="2800" dirty="0"/>
              <a:t> лучше осуществлять не через прямое, открытое воздействие на воспитанника, а косвенно — </a:t>
            </a:r>
            <a:r>
              <a:rPr lang="ru-RU" sz="2800" b="1" i="1" dirty="0"/>
              <a:t>посредством специально организованной воспитывающей ситуации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652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dirty="0">
                <a:solidFill>
                  <a:srgbClr val="FF0000"/>
                </a:solidFill>
              </a:rPr>
              <a:t>Поощрение и наказание.</a:t>
            </a:r>
          </a:p>
          <a:p>
            <a:r>
              <a:rPr lang="ru-RU" dirty="0"/>
              <a:t>    </a:t>
            </a:r>
            <a:r>
              <a:rPr lang="ru-RU" dirty="0" smtClean="0"/>
              <a:t> </a:t>
            </a:r>
            <a:r>
              <a:rPr lang="ru-RU" sz="2400" dirty="0" smtClean="0"/>
              <a:t>Их </a:t>
            </a:r>
            <a:r>
              <a:rPr lang="ru-RU" sz="2400" dirty="0"/>
              <a:t>часто называют дополнительными, второстепенными воспитательными средствами.</a:t>
            </a:r>
          </a:p>
          <a:p>
            <a:r>
              <a:rPr lang="ru-RU" sz="2400" dirty="0"/>
              <a:t>     С такой трактовкой можно согласиться лишь по отношению к наказанию, и то, когда речь идет о наказаниях в самом узком смысле слова (запрещение пойти с товарищем куда-либо, смотреть телевизионную передачу, предложение выполнить какую-то дополнительную работу и т. п.).</a:t>
            </a:r>
          </a:p>
          <a:p>
            <a:r>
              <a:rPr lang="ru-RU" sz="2400" dirty="0"/>
              <a:t>     Проявление же холодности, некоторое недоверие к ребенку, временное отдаление от него или замечание, сопровождаемое кратким объяснением отрицательной сути поступка, выраженное доброжелательно, без раздражения и других ненужных эмоций, часто бывает необходимо (если только оно не становится главным в стиле общения родителей с детьми).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60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dirty="0">
                <a:solidFill>
                  <a:srgbClr val="FF0000"/>
                </a:solidFill>
              </a:rPr>
              <a:t>Поощрение и наказание.</a:t>
            </a:r>
          </a:p>
          <a:p>
            <a:r>
              <a:rPr lang="ru-RU" dirty="0"/>
              <a:t>     </a:t>
            </a:r>
            <a:r>
              <a:rPr lang="ru-RU" sz="2800" dirty="0"/>
              <a:t>Если мы хотим </a:t>
            </a:r>
            <a:r>
              <a:rPr lang="ru-RU" sz="2800" b="1" i="1" dirty="0"/>
              <a:t>видеть нравственный, интеллектуальный, духовный рост человека</a:t>
            </a:r>
            <a:r>
              <a:rPr lang="ru-RU" sz="2800" dirty="0"/>
              <a:t> — как же не поощрять ребенка за покорение каждой, пусть не самой большой, вершины? Как не отметить добрым вниманием, разделенной с ним радостью новую завоеванную ступеньку! «Уже маленькая победа над собой делает человека много сильней» (М. Горький).</a:t>
            </a:r>
          </a:p>
          <a:p>
            <a:r>
              <a:rPr lang="ru-RU" sz="2800" b="1" i="1" dirty="0"/>
              <a:t>     Одобрение, поощрение</a:t>
            </a:r>
            <a:r>
              <a:rPr lang="ru-RU" sz="2800" dirty="0"/>
              <a:t> - мажорный, светлый метод: он рождает стремление жить, учиться, работать еще лучше. Поэтому это всегда — </a:t>
            </a:r>
            <a:r>
              <a:rPr lang="ru-RU" sz="2800" b="1" i="1" dirty="0"/>
              <a:t>профилактика против проступков</a:t>
            </a:r>
            <a:r>
              <a:rPr lang="ru-RU" sz="28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164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000" dirty="0">
                <a:solidFill>
                  <a:srgbClr val="FF0000"/>
                </a:solidFill>
              </a:rPr>
              <a:t>Поощрение и наказание.</a:t>
            </a:r>
          </a:p>
          <a:p>
            <a:r>
              <a:rPr lang="ru-RU" b="1" i="1" dirty="0"/>
              <a:t>     Поощрения могут быть моральными и материальными.</a:t>
            </a:r>
            <a:r>
              <a:rPr lang="ru-RU" dirty="0"/>
              <a:t> Естественно, следует стремиться к тому, чтобы дети больше ценили моральные; сам факт эффективности их — это уже свидетельство о довольно </a:t>
            </a:r>
            <a:r>
              <a:rPr lang="ru-RU" b="1" i="1" dirty="0"/>
              <a:t>высоком уровне воспитанности</a:t>
            </a:r>
            <a:r>
              <a:rPr lang="ru-RU" dirty="0"/>
              <a:t>.</a:t>
            </a:r>
          </a:p>
          <a:p>
            <a:r>
              <a:rPr lang="ru-RU" dirty="0"/>
              <a:t>     Желательно, чтобы поощрения в семье были разнообразными. Одобрительный взгляд, ласковое прикосновение, похвала, одобрение поступка, подарок, совместная поездка и так далее. Их может быть очень много — и хороших слов, и приобщения к мечтам детей, — простых знаков вашего внимания, вашего удовлетворения и радости за них.</a:t>
            </a:r>
          </a:p>
          <a:p>
            <a:r>
              <a:rPr lang="ru-RU" dirty="0"/>
              <a:t>     Сколько добрых чувств рождает в сердце ребенка такое нравственное отношение к нему. И жаль, что в сутолоке буден мы нередко упускаем эти </a:t>
            </a:r>
            <a:r>
              <a:rPr lang="ru-RU" b="1" i="1" dirty="0"/>
              <a:t>прекрасные возможности истинно гуманного воспитания</a:t>
            </a:r>
            <a:r>
              <a:rPr lang="ru-RU" dirty="0"/>
              <a:t>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712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6400" dirty="0">
                <a:solidFill>
                  <a:srgbClr val="FF0000"/>
                </a:solidFill>
              </a:rPr>
              <a:t> Заключение.</a:t>
            </a:r>
          </a:p>
          <a:p>
            <a:r>
              <a:rPr lang="ru-RU" dirty="0"/>
              <a:t>     Все названные методы в практике воспитания </a:t>
            </a:r>
            <a:r>
              <a:rPr lang="ru-RU" b="1" i="1" dirty="0"/>
              <a:t>редко применяются изолированно друг от друга</a:t>
            </a:r>
            <a:r>
              <a:rPr lang="ru-RU" dirty="0"/>
              <a:t>.</a:t>
            </a:r>
          </a:p>
          <a:p>
            <a:r>
              <a:rPr lang="ru-RU" dirty="0"/>
              <a:t>     Методы воспитания реализуются в практике жизни через самые разнообразные приемы. И </a:t>
            </a:r>
            <a:r>
              <a:rPr lang="ru-RU" b="1" i="1" dirty="0"/>
              <a:t>чем шире вариативность этих приемов, тем сильнее их воспитательное воздействие</a:t>
            </a:r>
            <a:r>
              <a:rPr lang="ru-RU" dirty="0"/>
              <a:t>.</a:t>
            </a:r>
          </a:p>
          <a:p>
            <a:r>
              <a:rPr lang="ru-RU" dirty="0"/>
              <a:t>     На выбор и характер воспитательных средств влияют </a:t>
            </a:r>
            <a:r>
              <a:rPr lang="ru-RU" b="1" i="1" dirty="0"/>
              <a:t>уровень воспитанности ребенка</a:t>
            </a:r>
            <a:r>
              <a:rPr lang="ru-RU" dirty="0"/>
              <a:t> и окружающая его среда.</a:t>
            </a:r>
          </a:p>
          <a:p>
            <a:r>
              <a:rPr lang="ru-RU" dirty="0"/>
              <a:t>     В каждом воспитательном процессе обязательно проявляется </a:t>
            </a:r>
            <a:r>
              <a:rPr lang="ru-RU" b="1" i="1" dirty="0"/>
              <a:t>индивидуальность воспитателя</a:t>
            </a:r>
            <a:r>
              <a:rPr lang="ru-RU" dirty="0"/>
              <a:t> — ваш характер, культура, воля, жизненный опыт.</a:t>
            </a:r>
          </a:p>
          <a:p>
            <a:r>
              <a:rPr lang="ru-RU" dirty="0"/>
              <a:t>     И, наконец, идеалом всех методов воспитания должны быть слова Макаренко: «</a:t>
            </a:r>
            <a:r>
              <a:rPr lang="ru-RU" b="1" i="1" dirty="0"/>
              <a:t>В хорошей семье наказаний никогда не бывает, и это — самый правильный путь семейного воспитания</a:t>
            </a:r>
            <a:r>
              <a:rPr lang="ru-RU" i="1" dirty="0"/>
              <a:t>».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818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50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2656"/>
            <a:ext cx="7376864" cy="612068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 </a:t>
            </a:r>
            <a:r>
              <a:rPr lang="ru-RU" sz="4000" dirty="0">
                <a:solidFill>
                  <a:srgbClr val="FF0000"/>
                </a:solidFill>
              </a:rPr>
              <a:t>Способы общения.</a:t>
            </a:r>
          </a:p>
          <a:p>
            <a:r>
              <a:rPr lang="ru-RU" sz="2000" dirty="0">
                <a:solidFill>
                  <a:schemeClr val="tx1"/>
                </a:solidFill>
              </a:rPr>
              <a:t>    </a:t>
            </a:r>
            <a:r>
              <a:rPr lang="ru-RU" sz="3200" dirty="0">
                <a:solidFill>
                  <a:schemeClr val="tx1"/>
                </a:solidFill>
              </a:rPr>
              <a:t> Методы воспитания превращают в реальность наши лучшие надежды, планы, мечты, обращенные к самому дорогому - к детям. Поэтому можно с уверенностью сказать, что методы воспитания - самая волнующая для родителей проблема. Мы поговорим сегодня </a:t>
            </a:r>
            <a:r>
              <a:rPr lang="ru-RU" sz="3200" u="sng" dirty="0">
                <a:solidFill>
                  <a:schemeClr val="tx1"/>
                </a:solidFill>
              </a:rPr>
              <a:t>о способах общения и методах педагогического воздействия на ребенка в семье</a:t>
            </a:r>
            <a:r>
              <a:rPr lang="ru-RU" sz="3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32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533456" cy="5577800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r>
              <a:rPr lang="ru-RU" sz="4300" dirty="0">
                <a:solidFill>
                  <a:srgbClr val="FF0000"/>
                </a:solidFill>
              </a:rPr>
              <a:t>Основной вопрос метода воспитания.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     Как преодолеть лень школьника?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     Как заставить сына слушаться ро­дителей?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    Как бороться с грубостью детей?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    Как воспитывать чувство ответственности?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     Как приучить к аккуратности, подтянутости, собранности?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     Как сделать ребенка честным и принципиальным?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     Как развить охоту к учению?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     Как добиться целеустремленности и настойчивости?</a:t>
            </a:r>
          </a:p>
          <a:p>
            <a:r>
              <a:rPr lang="ru-RU" dirty="0"/>
              <a:t>Преодолеть... заставить... до­биться... приучить... воспитать... Как?</a:t>
            </a:r>
          </a:p>
          <a:p>
            <a:r>
              <a:rPr lang="ru-RU" dirty="0"/>
              <a:t>Вопрос, </a:t>
            </a:r>
            <a:r>
              <a:rPr lang="ru-RU" b="1" i="1" u="sng" dirty="0"/>
              <a:t>как именно можно и как должно быть все это сделано</a:t>
            </a:r>
            <a:r>
              <a:rPr lang="ru-RU" dirty="0"/>
              <a:t>, и есть </a:t>
            </a:r>
            <a:r>
              <a:rPr lang="ru-RU" i="1" u="sng" dirty="0"/>
              <a:t>вопрос метода воспитания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392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3"/>
            <a:ext cx="8568952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/>
              <a:t>.</a:t>
            </a:r>
            <a:r>
              <a:rPr lang="ru-RU" sz="4000" dirty="0">
                <a:solidFill>
                  <a:srgbClr val="FF0000"/>
                </a:solidFill>
              </a:rPr>
              <a:t> Способы общения.</a:t>
            </a:r>
          </a:p>
          <a:p>
            <a:r>
              <a:rPr lang="ru-RU" dirty="0"/>
              <a:t>    </a:t>
            </a:r>
            <a:r>
              <a:rPr lang="ru-RU" sz="2800" dirty="0"/>
              <a:t> В распоряжении родителей множество средств воспитания, среди них такие, как</a:t>
            </a:r>
            <a:r>
              <a:rPr lang="ru-RU" sz="2800" dirty="0" smtClean="0"/>
              <a:t>:</a:t>
            </a:r>
          </a:p>
          <a:p>
            <a:endParaRPr lang="ru-RU" sz="2800" dirty="0"/>
          </a:p>
          <a:p>
            <a:r>
              <a:rPr lang="ru-RU" sz="2800" dirty="0"/>
              <a:t>n     </a:t>
            </a:r>
            <a:r>
              <a:rPr lang="ru-RU" sz="2800" b="1" i="1" u="sng" dirty="0"/>
              <a:t>воздействие воспитывающим словом</a:t>
            </a:r>
            <a:r>
              <a:rPr lang="ru-RU" sz="2800" u="sng" dirty="0"/>
              <a:t>,</a:t>
            </a:r>
            <a:endParaRPr lang="ru-RU" sz="2800" dirty="0"/>
          </a:p>
          <a:p>
            <a:r>
              <a:rPr lang="ru-RU" sz="2800" dirty="0"/>
              <a:t>n     </a:t>
            </a:r>
            <a:r>
              <a:rPr lang="ru-RU" sz="2800" b="1" i="1" u="sng" dirty="0"/>
              <a:t>убеждение</a:t>
            </a:r>
            <a:r>
              <a:rPr lang="ru-RU" sz="2800" u="sng" dirty="0"/>
              <a:t>,</a:t>
            </a:r>
            <a:endParaRPr lang="ru-RU" sz="2800" dirty="0"/>
          </a:p>
          <a:p>
            <a:r>
              <a:rPr lang="ru-RU" sz="2800" dirty="0"/>
              <a:t>n     </a:t>
            </a:r>
            <a:r>
              <a:rPr lang="ru-RU" sz="2800" b="1" i="1" u="sng" dirty="0"/>
              <a:t>организация жизни и деятельности детей,</a:t>
            </a:r>
            <a:endParaRPr lang="ru-RU" sz="2800" dirty="0"/>
          </a:p>
          <a:p>
            <a:r>
              <a:rPr lang="ru-RU" sz="2800" dirty="0"/>
              <a:t>n     </a:t>
            </a:r>
            <a:r>
              <a:rPr lang="ru-RU" sz="2800" b="1" i="1" u="sng" dirty="0"/>
              <a:t>создание воспитывающей ситуации,</a:t>
            </a:r>
            <a:endParaRPr lang="ru-RU" sz="2800" dirty="0"/>
          </a:p>
          <a:p>
            <a:r>
              <a:rPr lang="ru-RU" sz="2800" dirty="0"/>
              <a:t>n     </a:t>
            </a:r>
            <a:r>
              <a:rPr lang="ru-RU" sz="2800" b="1" i="1" u="sng" dirty="0"/>
              <a:t>одобрение и осуждение</a:t>
            </a:r>
            <a:r>
              <a:rPr lang="ru-RU" sz="2800" b="1" i="1" u="sng" dirty="0" smtClean="0"/>
              <a:t>.</a:t>
            </a:r>
          </a:p>
          <a:p>
            <a:endParaRPr lang="ru-RU" sz="2800" dirty="0"/>
          </a:p>
          <a:p>
            <a:r>
              <a:rPr lang="ru-RU" sz="2800" dirty="0"/>
              <a:t>Каковы пути, правила применения каждого из них?</a:t>
            </a:r>
          </a:p>
        </p:txBody>
      </p:sp>
    </p:spTree>
    <p:extLst>
      <p:ext uri="{BB962C8B-B14F-4D97-AF65-F5344CB8AC3E}">
        <p14:creationId xmlns:p14="http://schemas.microsoft.com/office/powerpoint/2010/main" val="367457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533456" cy="5793824"/>
          </a:xfrm>
        </p:spPr>
        <p:txBody>
          <a:bodyPr>
            <a:normAutofit fontScale="77500" lnSpcReduction="20000"/>
          </a:bodyPr>
          <a:lstStyle/>
          <a:p>
            <a:pPr marL="45720" indent="0" algn="ctr">
              <a:buNone/>
            </a:pPr>
            <a:r>
              <a:rPr lang="ru-RU" sz="4300" dirty="0">
                <a:solidFill>
                  <a:srgbClr val="FF0000"/>
                </a:solidFill>
              </a:rPr>
              <a:t> Слово.</a:t>
            </a:r>
          </a:p>
          <a:p>
            <a:pPr marL="45720" indent="0">
              <a:buNone/>
            </a:pPr>
            <a:r>
              <a:rPr lang="ru-RU" dirty="0"/>
              <a:t>   </a:t>
            </a:r>
            <a:r>
              <a:rPr lang="ru-RU" sz="4000" dirty="0"/>
              <a:t>  Слово — тончайший инструмент человеческого общения. Как заставить его служить искусству воспитания? Воспитание - это форма общения между детьми и взрослыми, средством же общения является слово, то осуждающее - суровое и холодное, то поощрительное - ласковое и подбадривающее, то ироническое - насмешливое, саркастическое, — оно обладает огромной силой, которую мы часто недооцениваем.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914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677472" cy="586583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300" dirty="0">
                <a:solidFill>
                  <a:srgbClr val="FF0000"/>
                </a:solidFill>
              </a:rPr>
              <a:t>Слово.</a:t>
            </a:r>
          </a:p>
          <a:p>
            <a:r>
              <a:rPr lang="ru-RU" dirty="0"/>
              <a:t>     </a:t>
            </a:r>
            <a:r>
              <a:rPr lang="ru-RU" sz="2800" b="1" i="1" u="sng" dirty="0"/>
              <a:t>Грубый окрик</a:t>
            </a:r>
            <a:r>
              <a:rPr lang="ru-RU" sz="2800" dirty="0"/>
              <a:t>  пугает и озлобляет маленького человека, а наша легкая ирония по поводу трудно завоеванной четверки неожиданно для нас убивает и радость сына, и веру в свои силы, и стремление к новым победам. Зато какой затаенной радостью и гордостью светятся его глаза после нашего </a:t>
            </a:r>
            <a:r>
              <a:rPr lang="ru-RU" sz="2800" b="1" i="1" u="sng" dirty="0"/>
              <a:t>спокойно одобрительного замечания</a:t>
            </a:r>
            <a:r>
              <a:rPr lang="ru-RU" sz="2800" dirty="0"/>
              <a:t>. «О, это еще только начало! Вот увидите, что я могу!» - подумает ребенок после вашей похвалы.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926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749480" cy="5721816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4300" dirty="0">
                <a:solidFill>
                  <a:srgbClr val="FF0000"/>
                </a:solidFill>
              </a:rPr>
              <a:t>Слово.</a:t>
            </a:r>
          </a:p>
          <a:p>
            <a:pPr algn="just"/>
            <a:r>
              <a:rPr lang="ru-RU" dirty="0"/>
              <a:t>    </a:t>
            </a:r>
            <a:r>
              <a:rPr lang="ru-RU" sz="2800" dirty="0"/>
              <a:t> </a:t>
            </a:r>
            <a:r>
              <a:rPr lang="ru-RU" sz="2800" b="1" i="1" u="sng" dirty="0"/>
              <a:t>Слова</a:t>
            </a:r>
            <a:r>
              <a:rPr lang="ru-RU" sz="2800" dirty="0"/>
              <a:t>  живут не только в тот момент, когда они звучат, но и много лет спустя: ваша манера общения с детьми, тон отношений между членами семьи имеют большое значение для создания определенного стиля жизни, который быстро закрепляется в вашем доме и передается иногда из поколения в поколение. Но не всегда, к сожалению, мы умеем использовать </a:t>
            </a:r>
            <a:r>
              <a:rPr lang="ru-RU" sz="2800" b="1" i="1" dirty="0"/>
              <a:t>богатейшие возможности слова как орудия воспитания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9406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749480" cy="5937840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5200" dirty="0">
                <a:solidFill>
                  <a:srgbClr val="FF0000"/>
                </a:solidFill>
              </a:rPr>
              <a:t>Убеждение.</a:t>
            </a:r>
          </a:p>
          <a:p>
            <a:r>
              <a:rPr lang="ru-RU" dirty="0"/>
              <a:t>     </a:t>
            </a:r>
            <a:r>
              <a:rPr lang="ru-RU" sz="2400" dirty="0"/>
              <a:t>«</a:t>
            </a:r>
            <a:r>
              <a:rPr lang="ru-RU" sz="2400" b="1" i="1" dirty="0"/>
              <a:t>Моральность мотивов поведения</a:t>
            </a:r>
            <a:r>
              <a:rPr lang="ru-RU" sz="2400" dirty="0"/>
              <a:t> не должна заслоняться ощущением страха», — говорил замечательный русский физиолог И. М. Сеченов. Конкретизацию этого требования мы видим на следующем примере. Запрещая что-либо детям, надо не угрозами наказания подкреплять это, а </a:t>
            </a:r>
            <a:r>
              <a:rPr lang="ru-RU" sz="2400" b="1" i="1" dirty="0"/>
              <a:t>социально-нравственными доводами</a:t>
            </a:r>
            <a:r>
              <a:rPr lang="ru-RU" sz="2400" dirty="0"/>
              <a:t>. «Если  ребенок хочет сорвать цветы в общественном месте, не следует ему говорить: «Не делай этого... тебя оштрафуют». А лучше сказать: «Подумай... если все гуляющие здесь люди захотят сорвать цветок... вскоре не останется ни одного цветочка, который мог бы радовать наш глаз».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2163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6632"/>
            <a:ext cx="8640960" cy="6624736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600" dirty="0">
                <a:solidFill>
                  <a:srgbClr val="FF0000"/>
                </a:solidFill>
              </a:rPr>
              <a:t>Организация жизни и деятельности детей.</a:t>
            </a:r>
          </a:p>
          <a:p>
            <a:r>
              <a:rPr lang="ru-RU" dirty="0"/>
              <a:t>     </a:t>
            </a:r>
            <a:r>
              <a:rPr lang="ru-RU" b="1" i="1" dirty="0"/>
              <a:t>Вы хотите, чтобы сын рос добрым, отзывчивым, внимательным к людям, хорошим товарищем?</a:t>
            </a:r>
            <a:endParaRPr lang="ru-RU" dirty="0"/>
          </a:p>
          <a:p>
            <a:r>
              <a:rPr lang="ru-RU" dirty="0"/>
              <a:t>     </a:t>
            </a:r>
            <a:r>
              <a:rPr lang="ru-RU" sz="2400" dirty="0"/>
              <a:t>Пусть еще совсем маленьким он уже знает, что лакомством надо поделиться со всеми, папой, сестрой, </a:t>
            </a:r>
            <a:r>
              <a:rPr lang="ru-RU" sz="2400" dirty="0" smtClean="0"/>
              <a:t>товарищем, </a:t>
            </a:r>
            <a:r>
              <a:rPr lang="ru-RU" sz="2400" dirty="0"/>
              <a:t>что игрушка должна перестать гудеть, не потому, что его, Вову, накажут за это, а потому, что мама прилегла после работы, а сестра делает уроки. А придет папа, и они вместе сочинят письмо бабушке - скоро 8 Марта - и пойдут отправить его. Папа высоко поднимает Вову, чтобы он достал до почтового ящика и сам опустил в него письмо. Получит бабушка письмо, прочитает и обрадуется, не забыли ее сын и внучек.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841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87</TotalTime>
  <Words>46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ксеня</dc:creator>
  <cp:lastModifiedBy>ксеня</cp:lastModifiedBy>
  <cp:revision>6</cp:revision>
  <dcterms:created xsi:type="dcterms:W3CDTF">2017-02-01T09:21:35Z</dcterms:created>
  <dcterms:modified xsi:type="dcterms:W3CDTF">2017-02-02T13:14:15Z</dcterms:modified>
</cp:coreProperties>
</file>