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9" r:id="rId2"/>
    <p:sldId id="267" r:id="rId3"/>
    <p:sldId id="257" r:id="rId4"/>
    <p:sldId id="258" r:id="rId5"/>
    <p:sldId id="266" r:id="rId6"/>
    <p:sldId id="263" r:id="rId7"/>
    <p:sldId id="265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24" d="100"/>
          <a:sy n="24" d="100"/>
        </p:scale>
        <p:origin x="-1517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F314B1-6E2F-425B-8C47-5E11B692881C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C368E1-9914-4C4A-9E86-0C98556D37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368E1-9914-4C4A-9E86-0C98556D379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18F32-522A-4A35-8F69-AD8302EB17AF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FC9F-D3C5-452A-A56E-BA749AD89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18F32-522A-4A35-8F69-AD8302EB17AF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FC9F-D3C5-452A-A56E-BA749AD89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18F32-522A-4A35-8F69-AD8302EB17AF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FC9F-D3C5-452A-A56E-BA749AD89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18F32-522A-4A35-8F69-AD8302EB17AF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FC9F-D3C5-452A-A56E-BA749AD89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18F32-522A-4A35-8F69-AD8302EB17AF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FC9F-D3C5-452A-A56E-BA749AD89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18F32-522A-4A35-8F69-AD8302EB17AF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FC9F-D3C5-452A-A56E-BA749AD89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18F32-522A-4A35-8F69-AD8302EB17AF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FC9F-D3C5-452A-A56E-BA749AD89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18F32-522A-4A35-8F69-AD8302EB17AF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FC9F-D3C5-452A-A56E-BA749AD89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18F32-522A-4A35-8F69-AD8302EB17AF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FC9F-D3C5-452A-A56E-BA749AD89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18F32-522A-4A35-8F69-AD8302EB17AF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FC9F-D3C5-452A-A56E-BA749AD89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18F32-522A-4A35-8F69-AD8302EB17AF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FC9F-D3C5-452A-A56E-BA749AD89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18F32-522A-4A35-8F69-AD8302EB17AF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1FC9F-D3C5-452A-A56E-BA749AD89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www.nearyou.ru/kiprensk/09self.html" TargetMode="Externa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ru/imgres?imgurl=http://content.foto.mail.ru/mail/piergquetz/478/i-494.jpg&amp;imgrefurl=http://foto.mail.ru/mail/piergquetz/478/494.html&amp;usg=__P8FRs7rx3BNWbczze4HOMQEwZWo=&amp;h=375&amp;w=500&amp;sz=65&amp;hl=ru&amp;start=26&amp;zoom=0&amp;tbnid=Kw1ZSp7HRCeppM:&amp;tbnh=98&amp;tbnw=130&amp;ei=ZotrTY-KJ8aJ4gas_tzhCQ&amp;prev=/images?q=%D0%BF%D0%B0%D0%BB%D0%B8%D1%82%D1%80%D0%B0+%D1%85%D1%83%D0%B4%D0%BE%D0%B6%D0%BD%D0%B8%D0%BA%D0%B0&amp;start=20&amp;hl=ru&amp;newwindow=1&amp;sa=N&amp;gbv=1&amp;tbs=isch:1&amp;itbs=1" TargetMode="External"/><Relationship Id="rId13" Type="http://schemas.openxmlformats.org/officeDocument/2006/relationships/image" Target="../media/image14.jpe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hyperlink" Target="http://www.google.ru/imgres?imgurl=http://xmages.net/out.php/i133785_1.jpg&amp;imgrefurl=http://affinity4you.ru/showjournal.php?journalid=2771500&amp;tagid=1124247&amp;usg=__PgViuydyL_rmSbLivl7X1fabi1k=&amp;h=750&amp;w=750&amp;sz=318&amp;hl=ru&amp;start=35&amp;zoom=1&amp;tbnid=hizZRZQXvah31M:&amp;tbnh=141&amp;tbnw=141&amp;ei=ZotrTY-KJ8aJ4gas_tzhCQ&amp;prev=/images?q=%D0%BF%D0%B0%D0%BB%D0%B8%D1%82%D1%80%D0%B0+%D1%85%D1%83%D0%B4%D0%BE%D0%B6%D0%BD%D0%B8%D0%BA%D0%B0&amp;start=20&amp;hl=ru&amp;newwindow=1&amp;sa=N&amp;gbv=1&amp;tbs=isch:1&amp;itbs=1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13.jpeg"/><Relationship Id="rId5" Type="http://schemas.openxmlformats.org/officeDocument/2006/relationships/oleObject" Target="../embeddings/oleObject3.bin"/><Relationship Id="rId10" Type="http://schemas.openxmlformats.org/officeDocument/2006/relationships/hyperlink" Target="http://www.google.ru/imgres?imgurl=http://s002.radikal.ru/i197/1003/5e/8804b18709fa.jpg&amp;imgrefurl=http://www.liveinternet.ru/community/3855778/tags/fine+art/&amp;usg=__6oyrST_sKBHxiqDHg8PSksyT07M=&amp;h=806&amp;w=800&amp;sz=146&amp;hl=ru&amp;start=28&amp;zoom=1&amp;tbnid=GRO6pSr4_Ld0-M:&amp;tbnh=143&amp;tbnw=142&amp;ei=ZotrTY-KJ8aJ4gas_tzhCQ&amp;prev=/images?q=%D0%BF%D0%B0%D0%BB%D0%B8%D1%82%D1%80%D0%B0+%D1%85%D1%83%D0%B4%D0%BE%D0%B6%D0%BD%D0%B8%D0%BA%D0%B0&amp;start=20&amp;hl=ru&amp;newwindow=1&amp;sa=N&amp;gbv=1&amp;tbs=isch:1&amp;itbs=1" TargetMode="External"/><Relationship Id="rId4" Type="http://schemas.openxmlformats.org/officeDocument/2006/relationships/oleObject" Target="../embeddings/oleObject2.bin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hyperlink" Target="http://www.google.ru/imgres?imgurl=http://www.tonnel.ru/gzl/812265026_tonnel.gif&amp;imgrefurl=http://www.tonnel.ru/?l=gzl&amp;uid=906&amp;usg=__u07-q0eBFIC_DU1CihcTc14aWik=&amp;h=400&amp;w=300&amp;sz=17&amp;hl=ru&amp;start=3&amp;zoom=1&amp;tbnid=3d5N4r7uU_p8KM:&amp;tbnh=124&amp;tbnw=93&amp;ei=h5RrTbevEqeU4gbrnNzhCQ&amp;prev=/images?q=%D0%B1%D1%80%D1%8E%D0%BB%D0%BB%D0%BE%D0%B2&amp;um=1&amp;hl=ru&amp;newwindow=1&amp;sa=X&amp;tbs=isch:1&amp;um=1&amp;itbs=1" TargetMode="External"/><Relationship Id="rId7" Type="http://schemas.openxmlformats.org/officeDocument/2006/relationships/hyperlink" Target="http://www.google.ru/imgres?imgurl=http://www.liveinternet.ru/images/attach/1/3778/3778176_Bryullov_Karl__portret_m.jpg&amp;imgrefurl=http://www.liveinternet.ru/users/lnora/rubric/577707/page1.html&amp;usg=__dZC_ygOrzPtb5bTzZ7VyMsjiH1g=&amp;h=600&amp;w=473&amp;sz=64&amp;hl=ru&amp;start=8&amp;zoom=1&amp;tbnid=lx87cpdSaj9QAM:&amp;tbnh=135&amp;tbnw=106&amp;ei=h5RrTbevEqeU4gbrnNzhCQ&amp;prev=/images?q=%D0%B1%D1%80%D1%8E%D0%BB%D0%BB%D0%BE%D0%B2&amp;um=1&amp;hl=ru&amp;newwindow=1&amp;sa=X&amp;tbs=isch:1&amp;um=1&amp;itbs=1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jpeg"/><Relationship Id="rId11" Type="http://schemas.openxmlformats.org/officeDocument/2006/relationships/image" Target="../media/image19.jpeg"/><Relationship Id="rId5" Type="http://schemas.openxmlformats.org/officeDocument/2006/relationships/hyperlink" Target="http://www.google.ru/imgres?imgurl=http://www.agniart.ru/imgoods/N/012155/17010_Bryullov.jpg&amp;imgrefurl=http://www.agniart.ru/rus/item-11038~Fine-art-prints~Bryullov-Karl~Lady-on-Horseback-Fine-art-print-B2&amp;usg=__7gsDDV7fUcSLEpM3HijaFSJ8n9U=&amp;h=400&amp;w=290&amp;sz=28&amp;hl=ru&amp;start=2&amp;zoom=1&amp;tbnid=pLxlwRTAB0nT9M:&amp;tbnh=124&amp;tbnw=90&amp;ei=h5RrTbevEqeU4gbrnNzhCQ&amp;prev=/images?q=%D0%B1%D1%80%D1%8E%D0%BB%D0%BB%D0%BE%D0%B2&amp;um=1&amp;hl=ru&amp;newwindow=1&amp;sa=X&amp;tbs=isch:1&amp;um=1&amp;itbs=1" TargetMode="External"/><Relationship Id="rId10" Type="http://schemas.openxmlformats.org/officeDocument/2006/relationships/hyperlink" Target="http://smallbay.ru/images3/briullov01.jpg" TargetMode="External"/><Relationship Id="rId4" Type="http://schemas.openxmlformats.org/officeDocument/2006/relationships/image" Target="../media/image16.jpeg"/><Relationship Id="rId9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.png"/><Relationship Id="rId7" Type="http://schemas.openxmlformats.org/officeDocument/2006/relationships/image" Target="../media/image2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nearyou.ru/kiprensk/pik/09self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19" y="260648"/>
            <a:ext cx="2448273" cy="3092558"/>
          </a:xfrm>
          <a:prstGeom prst="rect">
            <a:avLst/>
          </a:prstGeom>
          <a:noFill/>
        </p:spPr>
      </p:pic>
      <p:pic>
        <p:nvPicPr>
          <p:cNvPr id="21510" name="Picture 6" descr="http://img.yandex.net/i/search/z-images__mask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5575" y="-327025"/>
            <a:ext cx="504825" cy="685800"/>
          </a:xfrm>
          <a:prstGeom prst="rect">
            <a:avLst/>
          </a:prstGeom>
          <a:noFill/>
        </p:spPr>
      </p:pic>
      <p:pic>
        <p:nvPicPr>
          <p:cNvPr id="21512" name="Picture 8" descr="http://img.yandex.net/i/search/z-images__mask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5575" y="-327025"/>
            <a:ext cx="504825" cy="685800"/>
          </a:xfrm>
          <a:prstGeom prst="rect">
            <a:avLst/>
          </a:prstGeom>
          <a:noFill/>
        </p:spPr>
      </p:pic>
      <p:pic>
        <p:nvPicPr>
          <p:cNvPr id="21514" name="Picture 10" descr="http://img.yandex.net/i/search/z-images__mask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5575" y="-327025"/>
            <a:ext cx="504825" cy="685800"/>
          </a:xfrm>
          <a:prstGeom prst="rect">
            <a:avLst/>
          </a:prstGeom>
          <a:noFill/>
        </p:spPr>
      </p:pic>
      <p:pic>
        <p:nvPicPr>
          <p:cNvPr id="21516" name="Picture 12" descr="http://im6-tub.yandex.net/i?id=36229678-0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188640"/>
            <a:ext cx="2376264" cy="321116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51520" y="3717033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Орест Адамович Кипренский</a:t>
            </a:r>
          </a:p>
          <a:p>
            <a:pPr algn="ctr"/>
            <a:r>
              <a:rPr lang="ru-RU" sz="2400" dirty="0" smtClean="0"/>
              <a:t>1783-1836 г.г.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3491880" y="3501008"/>
            <a:ext cx="20162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Щедрин </a:t>
            </a:r>
            <a:r>
              <a:rPr lang="ru-RU" sz="2400" dirty="0" err="1" smtClean="0"/>
              <a:t>Сильвестр</a:t>
            </a:r>
            <a:r>
              <a:rPr lang="ru-RU" sz="2400" dirty="0" smtClean="0"/>
              <a:t> </a:t>
            </a:r>
            <a:r>
              <a:rPr lang="ru-RU" sz="2400" dirty="0" err="1" smtClean="0"/>
              <a:t>Феодосиевич</a:t>
            </a:r>
            <a:endParaRPr lang="ru-RU" sz="2400" dirty="0" smtClean="0"/>
          </a:p>
          <a:p>
            <a:pPr algn="ctr"/>
            <a:r>
              <a:rPr lang="ru-RU" sz="2400" dirty="0" smtClean="0"/>
              <a:t>1791-1830 г.г</a:t>
            </a:r>
            <a:endParaRPr lang="ru-RU" sz="2400" dirty="0"/>
          </a:p>
        </p:txBody>
      </p:sp>
      <p:pic>
        <p:nvPicPr>
          <p:cNvPr id="9" name="Picture 2" descr="Брюллов Автопортрет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188640"/>
            <a:ext cx="2808312" cy="324374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372200" y="3861048"/>
            <a:ext cx="2088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Брюллов Карл Павлович</a:t>
            </a:r>
          </a:p>
          <a:p>
            <a:r>
              <a:rPr lang="ru-RU" sz="2400" dirty="0" smtClean="0"/>
              <a:t>1799-1852</a:t>
            </a:r>
            <a:endParaRPr lang="ru-RU" sz="2400" dirty="0"/>
          </a:p>
        </p:txBody>
      </p:sp>
      <p:pic>
        <p:nvPicPr>
          <p:cNvPr id="3074" name="Picture 2" descr="http://im5-tub.yandex.net/i?id=160332841-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260648"/>
            <a:ext cx="2611347" cy="31395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img.yandex.net/i/search/z-images__mas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-327025"/>
            <a:ext cx="542925" cy="685800"/>
          </a:xfrm>
          <a:prstGeom prst="rect">
            <a:avLst/>
          </a:prstGeom>
          <a:noFill/>
        </p:spPr>
      </p:pic>
      <p:pic>
        <p:nvPicPr>
          <p:cNvPr id="22538" name="Picture 10" descr="http://img.yandex.net/i/search/z-images__mas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836712"/>
            <a:ext cx="542925" cy="685800"/>
          </a:xfrm>
          <a:prstGeom prst="rect">
            <a:avLst/>
          </a:prstGeom>
          <a:noFill/>
        </p:spPr>
      </p:pic>
      <p:pic>
        <p:nvPicPr>
          <p:cNvPr id="22540" name="Picture 12" descr="http://img.yandex.net/i/search/z-images__mas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980728"/>
            <a:ext cx="990600" cy="685800"/>
          </a:xfrm>
          <a:prstGeom prst="rect">
            <a:avLst/>
          </a:prstGeom>
          <a:noFill/>
        </p:spPr>
      </p:pic>
      <p:pic>
        <p:nvPicPr>
          <p:cNvPr id="22542" name="Picture 14" descr="http://im0-tub.yandex.net/i?id=109089241-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476672"/>
            <a:ext cx="4066681" cy="518894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627784" y="6021288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Портрет работы Кипренского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617640"/>
            <a:ext cx="4429000" cy="324036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27984" y="3617640"/>
            <a:ext cx="4320480" cy="32403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2276872"/>
            <a:ext cx="7416824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Выполните действия:</a:t>
            </a:r>
            <a:endParaRPr lang="ru-RU" sz="6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242088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</a:t>
            </a:r>
            <a:endParaRPr lang="ru-RU" dirty="0"/>
          </a:p>
        </p:txBody>
      </p:sp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-127000" y="4508500"/>
          <a:ext cx="7546975" cy="855663"/>
        </p:xfrm>
        <a:graphic>
          <a:graphicData uri="http://schemas.openxmlformats.org/presentationml/2006/ole">
            <p:oleObj spid="_x0000_s1026" name="Equation" r:id="rId3" imgW="1511280" imgH="203040" progId="">
              <p:embed/>
            </p:oleObj>
          </a:graphicData>
        </a:graphic>
      </p:graphicFrame>
      <p:graphicFrame>
        <p:nvGraphicFramePr>
          <p:cNvPr id="1035" name="Object 11"/>
          <p:cNvGraphicFramePr>
            <a:graphicFrameLocks noChangeAspect="1"/>
          </p:cNvGraphicFramePr>
          <p:nvPr/>
        </p:nvGraphicFramePr>
        <p:xfrm>
          <a:off x="179512" y="4509120"/>
          <a:ext cx="6767512" cy="839787"/>
        </p:xfrm>
        <a:graphic>
          <a:graphicData uri="http://schemas.openxmlformats.org/presentationml/2006/ole">
            <p:oleObj spid="_x0000_s1027" name="Equation" r:id="rId4" imgW="1688760" imgH="177480" progId="">
              <p:embed/>
            </p:oleObj>
          </a:graphicData>
        </a:graphic>
      </p:graphicFrame>
      <p:graphicFrame>
        <p:nvGraphicFramePr>
          <p:cNvPr id="1038" name="Object 14"/>
          <p:cNvGraphicFramePr>
            <a:graphicFrameLocks noChangeAspect="1"/>
          </p:cNvGraphicFramePr>
          <p:nvPr/>
        </p:nvGraphicFramePr>
        <p:xfrm>
          <a:off x="0" y="4293096"/>
          <a:ext cx="6111875" cy="1081088"/>
        </p:xfrm>
        <a:graphic>
          <a:graphicData uri="http://schemas.openxmlformats.org/presentationml/2006/ole">
            <p:oleObj spid="_x0000_s1029" name="Equation" r:id="rId5" imgW="1587240" imgH="203040" progId="">
              <p:embed/>
            </p:oleObj>
          </a:graphicData>
        </a:graphic>
      </p:graphicFrame>
      <p:graphicFrame>
        <p:nvGraphicFramePr>
          <p:cNvPr id="1036" name="Object 12"/>
          <p:cNvGraphicFramePr>
            <a:graphicFrameLocks noChangeAspect="1"/>
          </p:cNvGraphicFramePr>
          <p:nvPr/>
        </p:nvGraphicFramePr>
        <p:xfrm>
          <a:off x="1043608" y="4293096"/>
          <a:ext cx="5326063" cy="1100137"/>
        </p:xfrm>
        <a:graphic>
          <a:graphicData uri="http://schemas.openxmlformats.org/presentationml/2006/ole">
            <p:oleObj spid="_x0000_s1028" name="Equation" r:id="rId6" imgW="952200" imgH="177480" progId="">
              <p:embed/>
            </p:oleObj>
          </a:graphicData>
        </a:graphic>
      </p:graphicFrame>
      <p:graphicFrame>
        <p:nvGraphicFramePr>
          <p:cNvPr id="1039" name="Object 15"/>
          <p:cNvGraphicFramePr>
            <a:graphicFrameLocks noChangeAspect="1"/>
          </p:cNvGraphicFramePr>
          <p:nvPr/>
        </p:nvGraphicFramePr>
        <p:xfrm>
          <a:off x="179512" y="4437112"/>
          <a:ext cx="6768752" cy="808209"/>
        </p:xfrm>
        <a:graphic>
          <a:graphicData uri="http://schemas.openxmlformats.org/presentationml/2006/ole">
            <p:oleObj spid="_x0000_s1030" name="Equation" r:id="rId7" imgW="1701720" imgH="203040" progId="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572000" y="3789040"/>
            <a:ext cx="4032448" cy="280076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4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Правильный</a:t>
            </a:r>
          </a:p>
          <a:p>
            <a:pPr algn="ctr"/>
            <a:endParaRPr lang="ru-RU" sz="4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4" name="Picture 2" descr="http://t1.gstatic.com/images?q=tbn:Kw1ZSp7HRCeppM:http://content.foto.mail.ru/mail/piergquetz/478/i-494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3848" y="260648"/>
            <a:ext cx="2664296" cy="2228321"/>
          </a:xfrm>
          <a:prstGeom prst="rect">
            <a:avLst/>
          </a:prstGeom>
          <a:noFill/>
        </p:spPr>
      </p:pic>
      <p:pic>
        <p:nvPicPr>
          <p:cNvPr id="19" name="Picture 2" descr="http://t2.gstatic.com/images?q=tbn:GRO6pSr4_Ld0-M:http://s002.radikal.ru/i197/1003/5e/8804b18709fa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3528" y="260648"/>
            <a:ext cx="2376264" cy="2214658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6516216" y="62068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1" name="Picture 2" descr="http://t1.gstatic.com/images?q=tbn:hizZRZQXvah31M:http://xmages.net/out.php/i133785_1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228184" y="260648"/>
            <a:ext cx="2592288" cy="2138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42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42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xit" presetSubtype="4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42" presetClass="entr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xit" presetSubtype="4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" presetClass="exit" presetSubtype="4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42" presetClass="entr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6" grpId="2" animBg="1"/>
      <p:bldP spid="16" grpId="3" animBg="1"/>
      <p:bldP spid="16" grpId="4" animBg="1"/>
      <p:bldP spid="16" grpId="5" animBg="1"/>
      <p:bldP spid="16" grpId="6" animBg="1"/>
      <p:bldP spid="16" grpId="7" animBg="1"/>
      <p:bldP spid="16" grpId="8" animBg="1"/>
      <p:bldP spid="16" grpId="9" animBg="1"/>
      <p:bldP spid="16" grpId="1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907704" y="3140968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0482" name="Picture 2" descr="http://t1.gstatic.com/images?q=tbn:3d5N4r7uU_p8KM:http://www.tonnel.ru/gzl/812265026_tonnel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60648"/>
            <a:ext cx="1620179" cy="2160240"/>
          </a:xfrm>
          <a:prstGeom prst="rect">
            <a:avLst/>
          </a:prstGeom>
          <a:noFill/>
        </p:spPr>
      </p:pic>
      <p:pic>
        <p:nvPicPr>
          <p:cNvPr id="20484" name="Picture 4" descr="http://t1.gstatic.com/images?q=tbn:pLxlwRTAB0nT9M:http://www.agniart.ru/imgoods/N/012155/17010_Bryullov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188640"/>
            <a:ext cx="1672443" cy="2304257"/>
          </a:xfrm>
          <a:prstGeom prst="rect">
            <a:avLst/>
          </a:prstGeom>
          <a:noFill/>
        </p:spPr>
      </p:pic>
      <p:pic>
        <p:nvPicPr>
          <p:cNvPr id="20488" name="Picture 8" descr="http://t3.gstatic.com/images?q=tbn:lx87cpdSaj9QAM:http://www.liveinternet.ru/images/attach/1/3778/3778176_Bryullov_Karl__portret_m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48264" y="188640"/>
            <a:ext cx="1809266" cy="2304256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5940152" y="4725144"/>
            <a:ext cx="2727920" cy="7837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55576" y="5805264"/>
            <a:ext cx="2727920" cy="7837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012160" y="2636912"/>
            <a:ext cx="2727920" cy="7837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47"/>
          <p:cNvGrpSpPr/>
          <p:nvPr/>
        </p:nvGrpSpPr>
        <p:grpSpPr>
          <a:xfrm>
            <a:off x="755576" y="2636912"/>
            <a:ext cx="2727920" cy="783704"/>
            <a:chOff x="755576" y="2636912"/>
            <a:chExt cx="2727920" cy="783704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755576" y="2636912"/>
              <a:ext cx="2727920" cy="7837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71600" y="2636912"/>
              <a:ext cx="230425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400" dirty="0" smtClean="0"/>
                <a:t>4( </a:t>
              </a:r>
              <a:r>
                <a:rPr lang="ru-RU" sz="4400" dirty="0" err="1" smtClean="0"/>
                <a:t>х</a:t>
              </a:r>
              <a:r>
                <a:rPr lang="ru-RU" sz="4400" dirty="0" smtClean="0"/>
                <a:t> - у)</a:t>
              </a:r>
              <a:endParaRPr lang="ru-RU" sz="4400" dirty="0"/>
            </a:p>
          </p:txBody>
        </p:sp>
      </p:grpSp>
      <p:grpSp>
        <p:nvGrpSpPr>
          <p:cNvPr id="3" name="Группа 48"/>
          <p:cNvGrpSpPr/>
          <p:nvPr/>
        </p:nvGrpSpPr>
        <p:grpSpPr>
          <a:xfrm>
            <a:off x="755576" y="3645024"/>
            <a:ext cx="2808312" cy="913457"/>
            <a:chOff x="755576" y="3645024"/>
            <a:chExt cx="2808312" cy="913457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755576" y="3645024"/>
              <a:ext cx="2727920" cy="7837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99592" y="3789040"/>
              <a:ext cx="266429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400" dirty="0" smtClean="0"/>
                <a:t>-3( 2х - у)</a:t>
              </a:r>
              <a:endParaRPr lang="ru-RU" sz="4400" dirty="0"/>
            </a:p>
          </p:txBody>
        </p:sp>
      </p:grpSp>
      <p:grpSp>
        <p:nvGrpSpPr>
          <p:cNvPr id="4" name="Группа 50"/>
          <p:cNvGrpSpPr/>
          <p:nvPr/>
        </p:nvGrpSpPr>
        <p:grpSpPr>
          <a:xfrm>
            <a:off x="755576" y="4725144"/>
            <a:ext cx="2880320" cy="783704"/>
            <a:chOff x="755576" y="4725144"/>
            <a:chExt cx="2880320" cy="783704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755576" y="4725144"/>
              <a:ext cx="2727920" cy="7837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55576" y="4725144"/>
              <a:ext cx="288032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400" dirty="0" smtClean="0"/>
                <a:t>-5( -2х +3у)</a:t>
              </a:r>
              <a:endParaRPr lang="ru-RU" sz="4400" dirty="0"/>
            </a:p>
          </p:txBody>
        </p:sp>
      </p:grpSp>
      <p:graphicFrame>
        <p:nvGraphicFramePr>
          <p:cNvPr id="20490" name="Object 10"/>
          <p:cNvGraphicFramePr>
            <a:graphicFrameLocks noChangeAspect="1"/>
          </p:cNvGraphicFramePr>
          <p:nvPr/>
        </p:nvGraphicFramePr>
        <p:xfrm>
          <a:off x="827584" y="5762169"/>
          <a:ext cx="2520280" cy="1095831"/>
        </p:xfrm>
        <a:graphic>
          <a:graphicData uri="http://schemas.openxmlformats.org/presentationml/2006/ole">
            <p:oleObj spid="_x0000_s2050" name="Equation" r:id="rId9" imgW="698400" imgH="393480" progId="">
              <p:embed/>
            </p:oleObj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6156176" y="2708920"/>
            <a:ext cx="2304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4 </a:t>
            </a:r>
            <a:r>
              <a:rPr lang="ru-RU" sz="4400" dirty="0" err="1" smtClean="0"/>
              <a:t>х</a:t>
            </a:r>
            <a:r>
              <a:rPr lang="ru-RU" sz="4400" dirty="0" smtClean="0"/>
              <a:t> -4у</a:t>
            </a:r>
            <a:endParaRPr lang="ru-RU" sz="4400" dirty="0"/>
          </a:p>
        </p:txBody>
      </p:sp>
      <p:grpSp>
        <p:nvGrpSpPr>
          <p:cNvPr id="5" name="Группа 49"/>
          <p:cNvGrpSpPr/>
          <p:nvPr/>
        </p:nvGrpSpPr>
        <p:grpSpPr>
          <a:xfrm>
            <a:off x="5940152" y="3645024"/>
            <a:ext cx="2727920" cy="855712"/>
            <a:chOff x="5940152" y="3645024"/>
            <a:chExt cx="2727920" cy="855712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5940152" y="3717032"/>
              <a:ext cx="2727920" cy="7837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940152" y="3645024"/>
              <a:ext cx="266429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400" dirty="0" smtClean="0"/>
                <a:t>-6х +3у</a:t>
              </a:r>
              <a:endParaRPr lang="ru-RU" sz="4400" dirty="0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6012160" y="4725144"/>
            <a:ext cx="26642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10х -15у</a:t>
            </a:r>
            <a:endParaRPr lang="ru-RU" sz="4400" dirty="0"/>
          </a:p>
        </p:txBody>
      </p:sp>
      <p:grpSp>
        <p:nvGrpSpPr>
          <p:cNvPr id="6" name="Группа 51"/>
          <p:cNvGrpSpPr/>
          <p:nvPr/>
        </p:nvGrpSpPr>
        <p:grpSpPr>
          <a:xfrm>
            <a:off x="5940152" y="5805264"/>
            <a:ext cx="2727920" cy="783704"/>
            <a:chOff x="5940152" y="5805264"/>
            <a:chExt cx="2727920" cy="783704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5940152" y="5805264"/>
              <a:ext cx="2727920" cy="78370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940152" y="5805264"/>
              <a:ext cx="266429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400" dirty="0" smtClean="0"/>
                <a:t>4</a:t>
              </a:r>
              <a:r>
                <a:rPr lang="ru-RU" sz="4400" dirty="0"/>
                <a:t>а</a:t>
              </a:r>
              <a:r>
                <a:rPr lang="ru-RU" sz="4400" dirty="0" smtClean="0"/>
                <a:t> – 6в</a:t>
              </a:r>
              <a:endParaRPr lang="ru-RU" sz="4400" dirty="0"/>
            </a:p>
          </p:txBody>
        </p:sp>
      </p:grpSp>
      <p:cxnSp>
        <p:nvCxnSpPr>
          <p:cNvPr id="37" name="Прямая со стрелкой 36"/>
          <p:cNvCxnSpPr>
            <a:stCxn id="20" idx="3"/>
            <a:endCxn id="21" idx="1"/>
          </p:cNvCxnSpPr>
          <p:nvPr/>
        </p:nvCxnSpPr>
        <p:spPr>
          <a:xfrm>
            <a:off x="3483496" y="3028764"/>
            <a:ext cx="2528664" cy="1588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3491880" y="5085184"/>
            <a:ext cx="2528664" cy="1588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3491880" y="4149080"/>
            <a:ext cx="2528664" cy="1588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3491880" y="6165304"/>
            <a:ext cx="2528664" cy="1588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3635896" y="3356992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Брюллов К.П.</a:t>
            </a:r>
          </a:p>
          <a:p>
            <a:r>
              <a:rPr lang="ru-RU" b="1" dirty="0" smtClean="0"/>
              <a:t>(1799-1852)</a:t>
            </a:r>
            <a:endParaRPr lang="ru-RU" b="1" dirty="0"/>
          </a:p>
        </p:txBody>
      </p:sp>
      <p:pic>
        <p:nvPicPr>
          <p:cNvPr id="2107" name="Picture 59" descr="Брюллов Итальянский полдень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77143" y="260648"/>
            <a:ext cx="1939073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21" grpId="0" animBg="1"/>
      <p:bldP spid="31" grpId="0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Группа 50"/>
          <p:cNvGrpSpPr/>
          <p:nvPr/>
        </p:nvGrpSpPr>
        <p:grpSpPr>
          <a:xfrm>
            <a:off x="467544" y="692696"/>
            <a:ext cx="8280920" cy="5832648"/>
            <a:chOff x="467544" y="692696"/>
            <a:chExt cx="8280920" cy="5832648"/>
          </a:xfrm>
        </p:grpSpPr>
        <p:sp>
          <p:nvSpPr>
            <p:cNvPr id="19458" name="Text Box 2"/>
            <p:cNvSpPr txBox="1">
              <a:spLocks noChangeArrowheads="1"/>
            </p:cNvSpPr>
            <p:nvPr/>
          </p:nvSpPr>
          <p:spPr bwMode="auto">
            <a:xfrm>
              <a:off x="3131840" y="2348880"/>
              <a:ext cx="2664296" cy="93610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Рациональные числа</a:t>
              </a:r>
              <a:endPara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459" name="Text Box 3"/>
            <p:cNvSpPr txBox="1">
              <a:spLocks noChangeArrowheads="1"/>
            </p:cNvSpPr>
            <p:nvPr/>
          </p:nvSpPr>
          <p:spPr bwMode="auto">
            <a:xfrm>
              <a:off x="683568" y="4005064"/>
              <a:ext cx="2880320" cy="93610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Упрощение выражений</a:t>
              </a:r>
              <a:endPara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460" name="Text Box 4"/>
            <p:cNvSpPr txBox="1">
              <a:spLocks noChangeArrowheads="1"/>
            </p:cNvSpPr>
            <p:nvPr/>
          </p:nvSpPr>
          <p:spPr bwMode="auto">
            <a:xfrm>
              <a:off x="6372200" y="1556792"/>
              <a:ext cx="2376264" cy="108012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 </a:t>
              </a:r>
              <a:r>
                <a:rPr kumimoji="0" lang="ru-RU" sz="2000" b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Вычисление коэффициента произведения</a:t>
              </a:r>
              <a:endPara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461" name="Text Box 5"/>
            <p:cNvSpPr txBox="1">
              <a:spLocks noChangeArrowheads="1"/>
            </p:cNvSpPr>
            <p:nvPr/>
          </p:nvSpPr>
          <p:spPr bwMode="auto">
            <a:xfrm>
              <a:off x="467544" y="1700808"/>
              <a:ext cx="2304256" cy="100811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Выполнение  всех  арифметических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rPr>
                <a:t>действий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462" name="Text Box 6"/>
            <p:cNvSpPr txBox="1">
              <a:spLocks noChangeArrowheads="1"/>
            </p:cNvSpPr>
            <p:nvPr/>
          </p:nvSpPr>
          <p:spPr bwMode="auto">
            <a:xfrm>
              <a:off x="5076056" y="4005064"/>
              <a:ext cx="3259832" cy="792088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Приведение  подобных  слагаемых</a:t>
              </a:r>
              <a:endPara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463" name="Text Box 7"/>
            <p:cNvSpPr txBox="1">
              <a:spLocks noChangeArrowheads="1"/>
            </p:cNvSpPr>
            <p:nvPr/>
          </p:nvSpPr>
          <p:spPr bwMode="auto">
            <a:xfrm>
              <a:off x="2339752" y="5661248"/>
              <a:ext cx="4392488" cy="864096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Решение уравнений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464" name="Text Box 8"/>
            <p:cNvSpPr txBox="1">
              <a:spLocks noChangeArrowheads="1"/>
            </p:cNvSpPr>
            <p:nvPr/>
          </p:nvSpPr>
          <p:spPr bwMode="auto">
            <a:xfrm>
              <a:off x="3131840" y="692696"/>
              <a:ext cx="2736304" cy="93610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Раскрытие  скобок</a:t>
              </a:r>
              <a:endPara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3" name="Прямая со стрелкой 12"/>
            <p:cNvCxnSpPr>
              <a:stCxn id="19458" idx="1"/>
              <a:endCxn id="19461" idx="3"/>
            </p:cNvCxnSpPr>
            <p:nvPr/>
          </p:nvCxnSpPr>
          <p:spPr>
            <a:xfrm rot="10800000">
              <a:off x="2771800" y="2204864"/>
              <a:ext cx="360040" cy="612068"/>
            </a:xfrm>
            <a:prstGeom prst="straightConnector1">
              <a:avLst/>
            </a:prstGeom>
            <a:ln w="381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>
              <a:stCxn id="19458" idx="0"/>
              <a:endCxn id="19464" idx="2"/>
            </p:cNvCxnSpPr>
            <p:nvPr/>
          </p:nvCxnSpPr>
          <p:spPr>
            <a:xfrm rot="5400000" flipH="1" flipV="1">
              <a:off x="4121950" y="1970838"/>
              <a:ext cx="720080" cy="36004"/>
            </a:xfrm>
            <a:prstGeom prst="straightConnector1">
              <a:avLst/>
            </a:prstGeom>
            <a:ln w="38100">
              <a:solidFill>
                <a:schemeClr val="tx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>
              <a:stCxn id="19458" idx="3"/>
              <a:endCxn id="19460" idx="1"/>
            </p:cNvCxnSpPr>
            <p:nvPr/>
          </p:nvCxnSpPr>
          <p:spPr>
            <a:xfrm flipV="1">
              <a:off x="5796136" y="2096852"/>
              <a:ext cx="576064" cy="720080"/>
            </a:xfrm>
            <a:prstGeom prst="straightConnector1">
              <a:avLst/>
            </a:prstGeom>
            <a:ln w="38100">
              <a:solidFill>
                <a:schemeClr val="tx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>
              <a:stCxn id="19458" idx="2"/>
              <a:endCxn id="19459" idx="0"/>
            </p:cNvCxnSpPr>
            <p:nvPr/>
          </p:nvCxnSpPr>
          <p:spPr>
            <a:xfrm rot="5400000">
              <a:off x="2933818" y="2474894"/>
              <a:ext cx="720080" cy="2340260"/>
            </a:xfrm>
            <a:prstGeom prst="straightConnector1">
              <a:avLst/>
            </a:prstGeom>
            <a:ln w="571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>
              <a:stCxn id="19458" idx="2"/>
              <a:endCxn id="19462" idx="0"/>
            </p:cNvCxnSpPr>
            <p:nvPr/>
          </p:nvCxnSpPr>
          <p:spPr>
            <a:xfrm rot="16200000" flipH="1">
              <a:off x="5224940" y="2524032"/>
              <a:ext cx="720080" cy="2241984"/>
            </a:xfrm>
            <a:prstGeom prst="straightConnector1">
              <a:avLst/>
            </a:prstGeom>
            <a:ln w="571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 стрелкой 32"/>
            <p:cNvCxnSpPr>
              <a:stCxn id="19458" idx="2"/>
              <a:endCxn id="19463" idx="0"/>
            </p:cNvCxnSpPr>
            <p:nvPr/>
          </p:nvCxnSpPr>
          <p:spPr>
            <a:xfrm rot="16200000" flipH="1">
              <a:off x="3311860" y="4437112"/>
              <a:ext cx="2376264" cy="72008"/>
            </a:xfrm>
            <a:prstGeom prst="straightConnector1">
              <a:avLst/>
            </a:prstGeom>
            <a:ln w="571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466" name="Picture 10" descr="http://im6-tub.yandex.net/i?id=124832419-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63688" cy="1305130"/>
          </a:xfrm>
          <a:prstGeom prst="rect">
            <a:avLst/>
          </a:prstGeom>
          <a:noFill/>
        </p:spPr>
      </p:pic>
      <p:pic>
        <p:nvPicPr>
          <p:cNvPr id="19468" name="Picture 12" descr="http://img.yandex.net/i/search/z-images__mas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433388"/>
            <a:ext cx="1209675" cy="914401"/>
          </a:xfrm>
          <a:prstGeom prst="rect">
            <a:avLst/>
          </a:prstGeom>
          <a:noFill/>
        </p:spPr>
      </p:pic>
      <p:pic>
        <p:nvPicPr>
          <p:cNvPr id="19470" name="Picture 14" descr="http://img.yandex.net/i/search/z-images__mas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433388"/>
            <a:ext cx="1209675" cy="914401"/>
          </a:xfrm>
          <a:prstGeom prst="rect">
            <a:avLst/>
          </a:prstGeom>
          <a:noFill/>
        </p:spPr>
      </p:pic>
      <p:pic>
        <p:nvPicPr>
          <p:cNvPr id="19472" name="Picture 16" descr="http://img.yandex.net/i/search/z-images__mas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433388"/>
            <a:ext cx="1209675" cy="914401"/>
          </a:xfrm>
          <a:prstGeom prst="rect">
            <a:avLst/>
          </a:prstGeom>
          <a:noFill/>
        </p:spPr>
      </p:pic>
      <p:pic>
        <p:nvPicPr>
          <p:cNvPr id="19474" name="Picture 18" descr="http://img.yandex.net/i/search/z-images__mas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433388"/>
            <a:ext cx="1209675" cy="914401"/>
          </a:xfrm>
          <a:prstGeom prst="rect">
            <a:avLst/>
          </a:prstGeom>
          <a:noFill/>
        </p:spPr>
      </p:pic>
      <p:pic>
        <p:nvPicPr>
          <p:cNvPr id="19476" name="Picture 20" descr="http://im4-tub.yandex.net/i?id=132490231-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31485" y="0"/>
            <a:ext cx="1812515" cy="1268760"/>
          </a:xfrm>
          <a:prstGeom prst="rect">
            <a:avLst/>
          </a:prstGeom>
          <a:noFill/>
        </p:spPr>
      </p:pic>
      <p:pic>
        <p:nvPicPr>
          <p:cNvPr id="19478" name="Picture 22" descr="http://im3-tub.yandex.net/i?id=10438420-0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445804"/>
            <a:ext cx="2123728" cy="1514928"/>
          </a:xfrm>
          <a:prstGeom prst="rect">
            <a:avLst/>
          </a:prstGeom>
          <a:noFill/>
        </p:spPr>
      </p:pic>
      <p:pic>
        <p:nvPicPr>
          <p:cNvPr id="19480" name="Picture 24" descr="http://im0-tub.yandex.net/i?id=14359218-0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288" y="5445224"/>
            <a:ext cx="1979712" cy="1466102"/>
          </a:xfrm>
          <a:prstGeom prst="rect">
            <a:avLst/>
          </a:prstGeom>
          <a:noFill/>
        </p:spPr>
      </p:pic>
      <p:pic>
        <p:nvPicPr>
          <p:cNvPr id="19482" name="Picture 26" descr="http://im4-tub.yandex.net/i?id=241729891-0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852936"/>
            <a:ext cx="1428750" cy="1076326"/>
          </a:xfrm>
          <a:prstGeom prst="rect">
            <a:avLst/>
          </a:prstGeom>
          <a:noFill/>
        </p:spPr>
      </p:pic>
      <p:pic>
        <p:nvPicPr>
          <p:cNvPr id="19484" name="Picture 28" descr="http://im6-tub.yandex.net/i?id=3179945-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83202" y="2708920"/>
            <a:ext cx="1860798" cy="13521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043608" y="620688"/>
            <a:ext cx="7920037" cy="523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609600" marR="0" lvl="0" indent="-609600" algn="l" defTabSz="101441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               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Вариант 1                         Вариант 2</a:t>
            </a:r>
          </a:p>
          <a:p>
            <a:pPr marL="609600" marR="0" lvl="0" indent="-609600" algn="ctr" defTabSz="101441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ru-RU" sz="2000" b="1" i="1" u="none" strike="noStrike" kern="1200" cap="none" spc="0" normalizeH="0" baseline="0" noProof="0" dirty="0" smtClean="0">
              <a:ln>
                <a:noFill/>
              </a:ln>
              <a:solidFill>
                <a:srgbClr val="6600CC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609600" marR="0" lvl="0" indent="-609600" algn="ctr" defTabSz="101441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Вычислить</a:t>
            </a:r>
          </a:p>
          <a:p>
            <a:pPr marL="609600" lvl="0" indent="-609600" defTabSz="1014413">
              <a:spcBef>
                <a:spcPct val="20000"/>
              </a:spcBef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  -2,5-0,9</a:t>
            </a:r>
            <a:r>
              <a:rPr lang="ru-RU" sz="2400" b="1" i="1" dirty="0" smtClean="0">
                <a:latin typeface="Times New Roman" pitchFamily="18" charset="0"/>
              </a:rPr>
              <a:t>                                                              -3,7+8,9</a:t>
            </a:r>
            <a:endPara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609600" marR="0" lvl="0" indent="-609600" algn="l" defTabSz="101441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- 3,23+6,23-7,8</a:t>
            </a:r>
            <a:r>
              <a:rPr kumimoji="0" lang="ru-RU" sz="24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                                             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-5,65+7,65-6,8</a:t>
            </a:r>
          </a:p>
          <a:p>
            <a:pPr marL="609600" marR="0" lvl="0" indent="-609600" algn="ctr" defTabSz="101441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609600" marR="0" lvl="0" indent="-609600" algn="ctr" defTabSz="101441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2. Упростите выражение:</a:t>
            </a:r>
          </a:p>
          <a:p>
            <a:pPr marL="609600" lvl="0" indent="-609600" defTabSz="1014413">
              <a:spcBef>
                <a:spcPct val="20000"/>
              </a:spcBef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а)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-3а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</a:rPr>
              <a:t>∙15в∙ (-2с)                              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a)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-5ав</a:t>
            </a:r>
            <a:r>
              <a:rPr lang="ru-RU" sz="2800" i="1" dirty="0" smtClean="0"/>
              <a:t> ∙ 10с(-3)</a:t>
            </a:r>
            <a:endParaRPr kumimoji="0" lang="en-US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609600" lvl="0" indent="-609600" defTabSz="1014413">
              <a:spcBef>
                <a:spcPct val="20000"/>
              </a:spcBef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б)9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a  </a:t>
            </a:r>
            <a:r>
              <a:rPr lang="ru-RU" sz="2800" i="1" dirty="0" smtClean="0">
                <a:latin typeface="Times New Roman" pitchFamily="18" charset="0"/>
              </a:rPr>
              <a:t>+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6в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ru-RU" sz="2800" i="1" dirty="0" smtClean="0">
                <a:latin typeface="Times New Roman" pitchFamily="18" charset="0"/>
              </a:rPr>
              <a:t>-7а-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9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b;                    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б ) -7а+6в-6а+7в</a:t>
            </a:r>
            <a:endParaRPr kumimoji="0" lang="en-US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609600" marR="0" lvl="0" indent="-609600" algn="l" defTabSz="101441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в) -5(2х+5у)+4(3х+7у)</a:t>
            </a:r>
            <a:r>
              <a:rPr kumimoji="0" lang="ru-RU" sz="28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            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в)-6(2х-6у)+3(3х-5у)</a:t>
            </a:r>
            <a:endParaRPr kumimoji="0" lang="en-US" sz="28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305800" cy="10668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</a:rPr>
              <a:t>САМОСТОЯТЕЛЬНАЯ РАБОТА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331640" y="5229200"/>
            <a:ext cx="75608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4362450" y="3314700"/>
          <a:ext cx="419100" cy="228600"/>
        </p:xfrm>
        <a:graphic>
          <a:graphicData uri="http://schemas.openxmlformats.org/presentationml/2006/ole">
            <p:oleObj spid="_x0000_s18434" name="Equation" r:id="rId3" imgW="419040" imgH="228600" progId="">
              <p:embed/>
            </p:oleObj>
          </a:graphicData>
        </a:graphic>
      </p:graphicFrame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1547664" y="5373215"/>
          <a:ext cx="936104" cy="510603"/>
        </p:xfrm>
        <a:graphic>
          <a:graphicData uri="http://schemas.openxmlformats.org/presentationml/2006/ole">
            <p:oleObj spid="_x0000_s18435" name="Equation" r:id="rId4" imgW="419040" imgH="228600" progId="">
              <p:embed/>
            </p:oleObj>
          </a:graphicData>
        </a:graphic>
      </p:graphicFrame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6660232" y="5301208"/>
          <a:ext cx="936104" cy="504055"/>
        </p:xfrm>
        <a:graphic>
          <a:graphicData uri="http://schemas.openxmlformats.org/presentationml/2006/ole">
            <p:oleObj spid="_x0000_s18437" name="Equation" r:id="rId5" imgW="419040" imgH="228600" progId="">
              <p:embed/>
            </p:oleObj>
          </a:graphicData>
        </a:graphic>
      </p:graphicFrame>
      <p:graphicFrame>
        <p:nvGraphicFramePr>
          <p:cNvPr id="18438" name="Object 6"/>
          <p:cNvGraphicFramePr>
            <a:graphicFrameLocks noChangeAspect="1"/>
          </p:cNvGraphicFramePr>
          <p:nvPr/>
        </p:nvGraphicFramePr>
        <p:xfrm>
          <a:off x="1619672" y="5877272"/>
          <a:ext cx="908050" cy="566737"/>
        </p:xfrm>
        <a:graphic>
          <a:graphicData uri="http://schemas.openxmlformats.org/presentationml/2006/ole">
            <p:oleObj spid="_x0000_s18438" name="Equation" r:id="rId6" imgW="406080" imgH="253800" progId="">
              <p:embed/>
            </p:oleObj>
          </a:graphicData>
        </a:graphic>
      </p:graphicFrame>
      <p:graphicFrame>
        <p:nvGraphicFramePr>
          <p:cNvPr id="18439" name="Object 7"/>
          <p:cNvGraphicFramePr>
            <a:graphicFrameLocks noChangeAspect="1"/>
          </p:cNvGraphicFramePr>
          <p:nvPr/>
        </p:nvGraphicFramePr>
        <p:xfrm>
          <a:off x="6746875" y="5805488"/>
          <a:ext cx="977900" cy="614362"/>
        </p:xfrm>
        <a:graphic>
          <a:graphicData uri="http://schemas.openxmlformats.org/presentationml/2006/ole">
            <p:oleObj spid="_x0000_s18439" name="Equation" r:id="rId7" imgW="393480" imgH="2538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i="1" dirty="0" smtClean="0"/>
              <a:t>Вычислить:</a:t>
            </a:r>
          </a:p>
          <a:p>
            <a:pPr>
              <a:buNone/>
            </a:pPr>
            <a:r>
              <a:rPr lang="ru-RU" b="1" i="1" dirty="0" smtClean="0"/>
              <a:t>-3 ,4                                                 6,2</a:t>
            </a:r>
          </a:p>
          <a:p>
            <a:pPr>
              <a:buNone/>
            </a:pPr>
            <a:r>
              <a:rPr lang="ru-RU" b="1" i="1" dirty="0" smtClean="0"/>
              <a:t>-4,8                                              -4,8.</a:t>
            </a:r>
          </a:p>
          <a:p>
            <a:pPr algn="ctr">
              <a:buNone/>
            </a:pPr>
            <a:r>
              <a:rPr lang="ru-RU" b="1" i="1" dirty="0" smtClean="0"/>
              <a:t> Упростите выражение:</a:t>
            </a:r>
          </a:p>
          <a:p>
            <a:pPr>
              <a:buNone/>
            </a:pPr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а)90авс                                  а)150авс</a:t>
            </a:r>
          </a:p>
          <a:p>
            <a:pPr>
              <a:buNone/>
            </a:pPr>
            <a:r>
              <a:rPr lang="ru-RU" b="1" i="1" dirty="0" smtClean="0"/>
              <a:t>б)2а-3в                                   б)-13а+13в</a:t>
            </a:r>
          </a:p>
          <a:p>
            <a:pPr>
              <a:buNone/>
            </a:pPr>
            <a:r>
              <a:rPr lang="ru-RU" b="1" i="1" dirty="0" smtClean="0"/>
              <a:t>в)-10х-25у+12х+28у=  в)10х-30у-12х+20у=-3х+21у                                              =2х+3у</a:t>
            </a:r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b="1" i="1" dirty="0">
                <a:solidFill>
                  <a:srgbClr val="6600CC"/>
                </a:solidFill>
              </a:rPr>
              <a:t>Вариант 1                         Вариант 2</a:t>
            </a: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3995936" y="4365104"/>
            <a:ext cx="0" cy="1820863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4427984" y="2060848"/>
            <a:ext cx="0" cy="1820863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76672"/>
            <a:ext cx="67687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endParaRPr lang="ru-RU" sz="3200" b="1" dirty="0" smtClean="0"/>
          </a:p>
          <a:p>
            <a:pPr>
              <a:lnSpc>
                <a:spcPct val="80000"/>
              </a:lnSpc>
            </a:pPr>
            <a:r>
              <a:rPr lang="ru-RU" sz="3200" b="1" smtClean="0"/>
              <a:t>Рефлексия</a:t>
            </a:r>
          </a:p>
          <a:p>
            <a:pPr>
              <a:lnSpc>
                <a:spcPct val="80000"/>
              </a:lnSpc>
            </a:pPr>
            <a:r>
              <a:rPr lang="ru-RU" sz="3200" b="1" smtClean="0"/>
              <a:t>Знания </a:t>
            </a:r>
            <a:r>
              <a:rPr lang="ru-RU" sz="3200" b="1" dirty="0" smtClean="0"/>
              <a:t>по данной теме у тебя улучшились?</a:t>
            </a:r>
            <a:endParaRPr lang="ru-RU" sz="3200" dirty="0" smtClean="0"/>
          </a:p>
          <a:p>
            <a:pPr>
              <a:lnSpc>
                <a:spcPct val="80000"/>
              </a:lnSpc>
            </a:pPr>
            <a:r>
              <a:rPr lang="ru-RU" sz="3200" b="1" dirty="0" smtClean="0"/>
              <a:t>Ты считаешь себя подготовленным к контрольной работе?</a:t>
            </a:r>
            <a:endParaRPr lang="ru-RU" sz="3200" dirty="0" smtClean="0"/>
          </a:p>
          <a:p>
            <a:pPr>
              <a:lnSpc>
                <a:spcPct val="80000"/>
              </a:lnSpc>
            </a:pPr>
            <a:r>
              <a:rPr lang="ru-RU" sz="3200" b="1" dirty="0" smtClean="0"/>
              <a:t>Появилась уверенность в своих знаниях по теме?</a:t>
            </a:r>
            <a:endParaRPr lang="ru-RU" sz="3200" dirty="0" smtClean="0"/>
          </a:p>
          <a:p>
            <a:pPr>
              <a:lnSpc>
                <a:spcPct val="80000"/>
              </a:lnSpc>
            </a:pPr>
            <a:r>
              <a:rPr lang="ru-RU" sz="3200" b="1" dirty="0" smtClean="0"/>
              <a:t>Правила все знаешь?</a:t>
            </a:r>
            <a:endParaRPr lang="ru-RU" sz="3200" dirty="0" smtClean="0"/>
          </a:p>
          <a:p>
            <a:pPr>
              <a:lnSpc>
                <a:spcPct val="80000"/>
              </a:lnSpc>
            </a:pPr>
            <a:r>
              <a:rPr lang="ru-RU" sz="3200" b="1" dirty="0" smtClean="0"/>
              <a:t>Ты узнал что-то новое на этом уроке?</a:t>
            </a:r>
            <a:endParaRPr lang="ru-RU" sz="3200" dirty="0" smtClean="0"/>
          </a:p>
          <a:p>
            <a:pPr>
              <a:lnSpc>
                <a:spcPct val="80000"/>
              </a:lnSpc>
            </a:pPr>
            <a:r>
              <a:rPr lang="ru-RU" sz="3200" b="1" dirty="0" smtClean="0"/>
              <a:t>Как ты думаешь, на какую оценку напишешь контрольную работу?</a:t>
            </a:r>
            <a:endParaRPr lang="ru-RU" sz="3200" dirty="0" smtClean="0"/>
          </a:p>
          <a:p>
            <a:pPr>
              <a:lnSpc>
                <a:spcPct val="80000"/>
              </a:lnSpc>
            </a:pPr>
            <a:r>
              <a:rPr lang="ru-RU" sz="3200" b="1" dirty="0" smtClean="0"/>
              <a:t>Что на уроке не понравилось?</a:t>
            </a:r>
            <a:endParaRPr lang="ru-RU" sz="3200" dirty="0" smtClean="0"/>
          </a:p>
          <a:p>
            <a:pPr>
              <a:lnSpc>
                <a:spcPct val="80000"/>
              </a:lnSpc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241</Words>
  <Application>Microsoft Office PowerPoint</Application>
  <PresentationFormat>Экран (4:3)</PresentationFormat>
  <Paragraphs>61</Paragraphs>
  <Slides>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Equation</vt:lpstr>
      <vt:lpstr>Слайд 1</vt:lpstr>
      <vt:lpstr>Слайд 2</vt:lpstr>
      <vt:lpstr>Слайд 3</vt:lpstr>
      <vt:lpstr>Слайд 4</vt:lpstr>
      <vt:lpstr>Слайд 5</vt:lpstr>
      <vt:lpstr>САМОСТОЯТЕЛЬНАЯ РАБОТА</vt:lpstr>
      <vt:lpstr>Вариант 1                         Вариант 2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Сэндэма</dc:creator>
  <cp:lastModifiedBy>777</cp:lastModifiedBy>
  <cp:revision>19</cp:revision>
  <dcterms:created xsi:type="dcterms:W3CDTF">2010-01-29T13:40:43Z</dcterms:created>
  <dcterms:modified xsi:type="dcterms:W3CDTF">2017-12-17T01:19:56Z</dcterms:modified>
</cp:coreProperties>
</file>