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8" r:id="rId1"/>
  </p:sldMasterIdLst>
  <p:notesMasterIdLst>
    <p:notesMasterId r:id="rId15"/>
  </p:notesMasterIdLst>
  <p:sldIdLst>
    <p:sldId id="274" r:id="rId2"/>
    <p:sldId id="256" r:id="rId3"/>
    <p:sldId id="259" r:id="rId4"/>
    <p:sldId id="270" r:id="rId5"/>
    <p:sldId id="275" r:id="rId6"/>
    <p:sldId id="271" r:id="rId7"/>
    <p:sldId id="262" r:id="rId8"/>
    <p:sldId id="272" r:id="rId9"/>
    <p:sldId id="263" r:id="rId10"/>
    <p:sldId id="276" r:id="rId11"/>
    <p:sldId id="266" r:id="rId12"/>
    <p:sldId id="273" r:id="rId13"/>
    <p:sldId id="277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8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BF92D7A-A4C8-4B98-B046-0644F3367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76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5532C7D-4F66-445D-88AE-2ED3E9C79C0D}" type="slidenum">
              <a:rPr lang="ru-RU"/>
              <a:pPr/>
              <a:t>2</a:t>
            </a:fld>
            <a:endParaRPr lang="ru-RU"/>
          </a:p>
        </p:txBody>
      </p:sp>
      <p:sp>
        <p:nvSpPr>
          <p:cNvPr id="51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99902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8EBD56-6863-4100-A060-666EA6A886D1}" type="slidenum">
              <a:rPr lang="ru-RU"/>
              <a:pPr/>
              <a:t>3</a:t>
            </a:fld>
            <a:endParaRPr lang="ru-RU"/>
          </a:p>
        </p:txBody>
      </p:sp>
      <p:sp>
        <p:nvSpPr>
          <p:cNvPr id="9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68183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70DF6F-B274-43B8-9E46-045CDAF86912}" type="slidenum">
              <a:rPr lang="ru-RU"/>
              <a:pPr/>
              <a:t>6</a:t>
            </a:fld>
            <a:endParaRPr lang="ru-RU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95387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5A57349-1949-499B-8B20-05390BF3FE62}" type="slidenum">
              <a:rPr lang="ru-RU"/>
              <a:pPr/>
              <a:t>7</a:t>
            </a:fld>
            <a:endParaRPr lang="ru-RU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93590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05E249D-21C6-46F6-9003-358EA7CE6E91}" type="slidenum">
              <a:rPr lang="ru-RU"/>
              <a:pPr/>
              <a:t>8</a:t>
            </a:fld>
            <a:endParaRPr lang="ru-RU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05971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8EED3EA-348B-4871-BECC-7529F9A73B7F}" type="slidenum">
              <a:rPr lang="ru-RU"/>
              <a:pPr/>
              <a:t>9</a:t>
            </a:fld>
            <a:endParaRPr lang="ru-RU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6458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970DF6F-B274-43B8-9E46-045CDAF86912}" type="slidenum">
              <a:rPr lang="ru-RU"/>
              <a:pPr/>
              <a:t>10</a:t>
            </a:fld>
            <a:endParaRPr lang="ru-RU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92448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F0C7EED-5A46-48F5-9D2D-49802D69F2A1}" type="slidenum">
              <a:rPr lang="ru-RU"/>
              <a:pPr/>
              <a:t>11</a:t>
            </a:fld>
            <a:endParaRPr lang="ru-RU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05259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950878D-56CE-4747-8B5B-4D9129BB2842}" type="slidenum">
              <a:rPr lang="ru-RU"/>
              <a:pPr/>
              <a:t>12</a:t>
            </a:fld>
            <a:endParaRPr lang="ru-RU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69375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C123201-6B0C-419F-9897-A76A716C4C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706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906A04-06D4-4F3B-AC03-58D6E21854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3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429F19-4587-4D51-84BF-556451B0B9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12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E74BE-6E74-4B3C-9316-1E4880FED9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46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2FCCD-2A56-490B-991B-5214F0894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223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7B1DC0-E7A5-4D77-9EA7-ABBF531A71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213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24BC43-4E2E-4585-9D9A-938AB1D36D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177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519EBF-69BC-4DC6-BDD9-675AC80E5A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369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06F5B-63F9-4D12-9844-9635FDA702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3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969F25-EDC7-4D57-94D2-C400F2F475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008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12678-D5DC-489D-8AE1-09AF0D4312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3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281482D8-8AE2-4BB8-9828-0134935E3C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0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79528" y="2132856"/>
            <a:ext cx="6816290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Классная работа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692696"/>
            <a:ext cx="2082622" cy="7755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15.12.17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129" y="3501008"/>
            <a:ext cx="3314700" cy="29337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01008"/>
            <a:ext cx="229552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63800"/>
              </p:ext>
            </p:extLst>
          </p:nvPr>
        </p:nvGraphicFramePr>
        <p:xfrm>
          <a:off x="539552" y="1421901"/>
          <a:ext cx="8280920" cy="2991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05959"/>
                <a:gridCol w="3690585"/>
                <a:gridCol w="338437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мотоциклист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i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велосипедист</a:t>
                      </a:r>
                      <a:endParaRPr lang="ru-RU" sz="3600" b="1" i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8111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i="1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v</a:t>
                      </a:r>
                      <a:r>
                        <a:rPr lang="ru-RU" sz="4000" b="1" i="1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х</a:t>
                      </a:r>
                      <a:r>
                        <a:rPr lang="en-US" sz="4000" b="1" dirty="0" smtClean="0">
                          <a:latin typeface="Cambria" panose="02040503050406030204" pitchFamily="18" charset="0"/>
                        </a:rPr>
                        <a:t> + 12</a:t>
                      </a:r>
                      <a:endParaRPr lang="ru-RU" sz="4000" b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х</a:t>
                      </a:r>
                    </a:p>
                  </a:txBody>
                  <a:tcPr/>
                </a:tc>
              </a:tr>
              <a:tr h="739711">
                <a:tc>
                  <a:txBody>
                    <a:bodyPr/>
                    <a:lstStyle/>
                    <a:p>
                      <a:pPr algn="ctr"/>
                      <a:r>
                        <a:rPr lang="en-US" sz="4000" b="1" i="1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t</a:t>
                      </a:r>
                      <a:endParaRPr lang="ru-RU" sz="4000" b="1" i="1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ru-RU" sz="4000" b="1" dirty="0" smtClean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ru-RU" sz="4000" b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739711">
                <a:tc>
                  <a:txBody>
                    <a:bodyPr/>
                    <a:lstStyle/>
                    <a:p>
                      <a:pPr algn="ctr"/>
                      <a:r>
                        <a:rPr lang="en-US" sz="4000" b="1" i="1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S</a:t>
                      </a:r>
                      <a:endParaRPr lang="ru-RU" sz="4000" b="1" i="1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1" dirty="0" smtClean="0">
                          <a:latin typeface="Cambria" panose="02040503050406030204" pitchFamily="18" charset="0"/>
                        </a:rPr>
                        <a:t>3(</a:t>
                      </a:r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х</a:t>
                      </a:r>
                      <a:r>
                        <a:rPr lang="en-US" sz="4000" b="1" dirty="0" smtClean="0">
                          <a:latin typeface="Cambria" panose="02040503050406030204" pitchFamily="18" charset="0"/>
                        </a:rPr>
                        <a:t> + 12)</a:t>
                      </a:r>
                      <a:endParaRPr lang="ru-RU" sz="4000" b="1" dirty="0" smtClean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х</a:t>
                      </a:r>
                      <a:endParaRPr lang="ru-RU" sz="4000" b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31047" y="556932"/>
            <a:ext cx="76658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Составление математической модели: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62984" y="5013176"/>
            <a:ext cx="78951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Получим уравнение:    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3(х + 12) = 5х</a:t>
            </a:r>
            <a:endParaRPr lang="ru-RU" sz="3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1484784"/>
            <a:ext cx="345638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80112" y="1484784"/>
            <a:ext cx="310141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55576" y="2276872"/>
            <a:ext cx="56768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984470" y="3071163"/>
            <a:ext cx="49118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55576" y="3834550"/>
            <a:ext cx="71163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944439" y="2310429"/>
            <a:ext cx="2737085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123728" y="2214081"/>
            <a:ext cx="27363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835696" y="3071163"/>
            <a:ext cx="345638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584789" y="3071163"/>
            <a:ext cx="2803635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835696" y="3862906"/>
            <a:ext cx="345638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974986" y="3834550"/>
            <a:ext cx="255745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118475" y="3493011"/>
            <a:ext cx="639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Cambria" panose="02040503050406030204" pitchFamily="18" charset="0"/>
              </a:rPr>
              <a:t>=</a:t>
            </a:r>
            <a:endParaRPr lang="ru-RU" sz="60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90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6425" y="18864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4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Работа с математической моделью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331913" y="836613"/>
            <a:ext cx="6778625" cy="5184775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3(х + 12) – 5х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3х + 36 = 5х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2х = 36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х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=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36 : 2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х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=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12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Ответ на вопрос задачи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6439" y="1357543"/>
            <a:ext cx="8229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 smtClean="0">
                <a:latin typeface="Cambria" panose="02040503050406030204" pitchFamily="18" charset="0"/>
              </a:rPr>
              <a:t>1) 12 (км/ч) скорость велосипедиста</a:t>
            </a:r>
            <a:endParaRPr lang="ru-RU" sz="4000" b="1" dirty="0">
              <a:latin typeface="Cambria" panose="020405030504060302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 smtClean="0">
                <a:latin typeface="Cambria" panose="02040503050406030204" pitchFamily="18" charset="0"/>
              </a:rPr>
              <a:t>2) 12 + 12 = 24 (км/ч) скорость мотоциклиста</a:t>
            </a:r>
            <a:endParaRPr lang="ru-RU" sz="4000" b="1" dirty="0">
              <a:latin typeface="Cambria" panose="020405030504060302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4000" b="1" dirty="0">
              <a:latin typeface="Cambria" panose="02040503050406030204" pitchFamily="18" charset="0"/>
            </a:endParaRPr>
          </a:p>
          <a:p>
            <a:pPr algn="r"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>
                <a:latin typeface="Cambria" panose="02040503050406030204" pitchFamily="18" charset="0"/>
              </a:rPr>
              <a:t>Ответ: </a:t>
            </a:r>
            <a:r>
              <a:rPr lang="ru-RU" sz="4000" b="1" dirty="0" smtClean="0">
                <a:latin typeface="Cambria" panose="02040503050406030204" pitchFamily="18" charset="0"/>
              </a:rPr>
              <a:t>12 км/ч, 24 км/ч.</a:t>
            </a:r>
            <a:endParaRPr lang="ru-RU" sz="4000" b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4"/>
            <a:ext cx="23503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В классе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02116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3360" y="908720"/>
            <a:ext cx="8223095" cy="3312368"/>
          </a:xfrm>
        </p:spPr>
        <p:txBody>
          <a:bodyPr>
            <a:normAutofit lnSpcReduction="10000"/>
          </a:bodyPr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ru-RU" sz="8000" b="1" dirty="0" smtClean="0">
                <a:latin typeface="Monotype Corsiva" panose="03010101010201010101" pitchFamily="66" charset="0"/>
              </a:rPr>
              <a:t>Решение задач на составление уравнений</a:t>
            </a:r>
          </a:p>
        </p:txBody>
      </p:sp>
      <p:pic>
        <p:nvPicPr>
          <p:cNvPr id="4099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47529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5888"/>
            <a:ext cx="8229600" cy="936848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u="sng" dirty="0" smtClean="0">
                <a:latin typeface="Monotype Corsiva" panose="03010101010201010101" pitchFamily="66" charset="0"/>
              </a:rPr>
              <a:t>Устная работа</a:t>
            </a:r>
            <a:endParaRPr lang="ru-RU" sz="5400" u="sng" dirty="0" smtClean="0"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8336" y="1196752"/>
            <a:ext cx="88673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latin typeface="Cambria" panose="02040503050406030204" pitchFamily="18" charset="0"/>
                <a:cs typeface="Times New Roman" panose="02020603050405020304" pitchFamily="18" charset="0"/>
              </a:rPr>
              <a:t>В одном бидоне х литров молока, а в другом у литров молока.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>
                <a:latin typeface="Cambria" panose="02040503050406030204" pitchFamily="18" charset="0"/>
                <a:cs typeface="Times New Roman" panose="02020603050405020304" pitchFamily="18" charset="0"/>
              </a:rPr>
              <a:t>а) Расшифруйте выражения: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>
                <a:latin typeface="Cambria" panose="02040503050406030204" pitchFamily="18" charset="0"/>
                <a:cs typeface="Times New Roman" panose="02020603050405020304" pitchFamily="18" charset="0"/>
              </a:rPr>
              <a:t> х + у;      х + 3;     у – 2;      х – у.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>
                <a:latin typeface="Cambria" panose="02040503050406030204" pitchFamily="18" charset="0"/>
                <a:cs typeface="Times New Roman" panose="02020603050405020304" pitchFamily="18" charset="0"/>
              </a:rPr>
              <a:t>б) расшифруйте равенства: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>
                <a:latin typeface="Cambria" panose="02040503050406030204" pitchFamily="18" charset="0"/>
                <a:cs typeface="Times New Roman" panose="02020603050405020304" pitchFamily="18" charset="0"/>
              </a:rPr>
              <a:t> х + у = 90;         х + 5 = у;       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>
                <a:latin typeface="Cambria" panose="02040503050406030204" pitchFamily="18" charset="0"/>
                <a:cs typeface="Times New Roman" panose="02020603050405020304" pitchFamily="18" charset="0"/>
              </a:rPr>
              <a:t>  3х = у;        х – 15 = у + 25.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269776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Т</a:t>
            </a:r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ри </a:t>
            </a:r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этапа математического моделирования</a:t>
            </a:r>
            <a:endParaRPr lang="ru-RU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12776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3200" dirty="0">
                <a:latin typeface="Cambria" panose="02040503050406030204" pitchFamily="18" charset="0"/>
              </a:rPr>
              <a:t>1) </a:t>
            </a:r>
            <a:r>
              <a:rPr lang="ru-RU" sz="3200" b="1" dirty="0">
                <a:latin typeface="Cambria" panose="02040503050406030204" pitchFamily="18" charset="0"/>
              </a:rPr>
              <a:t>Составление математической модели </a:t>
            </a:r>
            <a:r>
              <a:rPr lang="ru-RU" sz="3200" dirty="0" smtClean="0">
                <a:latin typeface="Cambria" panose="02040503050406030204" pitchFamily="18" charset="0"/>
              </a:rPr>
              <a:t>(записать </a:t>
            </a:r>
            <a:r>
              <a:rPr lang="ru-RU" sz="3200" dirty="0">
                <a:latin typeface="Cambria" panose="02040503050406030204" pitchFamily="18" charset="0"/>
              </a:rPr>
              <a:t>краткое условие задачи и составить уравнение)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3200" dirty="0">
                <a:latin typeface="Cambria" panose="02040503050406030204" pitchFamily="18" charset="0"/>
              </a:rPr>
              <a:t>2) </a:t>
            </a:r>
            <a:r>
              <a:rPr lang="ru-RU" sz="3200" b="1" dirty="0">
                <a:latin typeface="Cambria" panose="02040503050406030204" pitchFamily="18" charset="0"/>
              </a:rPr>
              <a:t>Работа с математической моделью </a:t>
            </a:r>
            <a:r>
              <a:rPr lang="ru-RU" sz="3200" dirty="0" smtClean="0">
                <a:latin typeface="Cambria" panose="02040503050406030204" pitchFamily="18" charset="0"/>
              </a:rPr>
              <a:t>(решение </a:t>
            </a:r>
            <a:r>
              <a:rPr lang="ru-RU" sz="3200" dirty="0">
                <a:latin typeface="Cambria" panose="02040503050406030204" pitchFamily="18" charset="0"/>
              </a:rPr>
              <a:t>полученного решения)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3200" dirty="0">
                <a:latin typeface="Cambria" panose="02040503050406030204" pitchFamily="18" charset="0"/>
              </a:rPr>
              <a:t>3) </a:t>
            </a:r>
            <a:r>
              <a:rPr lang="ru-RU" sz="3200" b="1" dirty="0">
                <a:latin typeface="Cambria" panose="02040503050406030204" pitchFamily="18" charset="0"/>
              </a:rPr>
              <a:t>Ответ на вопрос задачи </a:t>
            </a:r>
            <a:endParaRPr lang="ru-RU" sz="3200" b="1" dirty="0" smtClean="0">
              <a:latin typeface="Cambria" panose="02040503050406030204" pitchFamily="18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3200" dirty="0" smtClean="0">
                <a:latin typeface="Cambria" panose="02040503050406030204" pitchFamily="18" charset="0"/>
              </a:rPr>
              <a:t>(выполнение </a:t>
            </a:r>
            <a:r>
              <a:rPr lang="ru-RU" sz="3200" dirty="0">
                <a:latin typeface="Cambria" panose="02040503050406030204" pitchFamily="18" charset="0"/>
              </a:rPr>
              <a:t>дальнейших вычислений для получения ответа на вопрос задачи и запись самого ответа)</a:t>
            </a:r>
            <a:endParaRPr lang="ru-RU" sz="3200" dirty="0"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16216" y="5493683"/>
            <a:ext cx="1915855" cy="1194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62560" y="198876"/>
            <a:ext cx="4392488" cy="95436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Задача 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43000"/>
            <a:ext cx="84027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Cambria" panose="02040503050406030204" pitchFamily="18" charset="0"/>
              </a:rPr>
              <a:t>В одном мешке в 3 раза больше картофеля, чем во втором. Когда из первого мешка взяли 30 кг картофеля, а во второй насыпали еще 10 кг, то в обеих мешках картофеля стало поровну. Сколько кг было в каждом мешке первоначально?</a:t>
            </a:r>
            <a:endParaRPr lang="ru-RU" sz="4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32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018088"/>
              </p:ext>
            </p:extLst>
          </p:nvPr>
        </p:nvGraphicFramePr>
        <p:xfrm>
          <a:off x="755576" y="1916832"/>
          <a:ext cx="7416825" cy="22132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2275"/>
                <a:gridCol w="2472275"/>
                <a:gridCol w="247227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1 мешок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2 мешок</a:t>
                      </a:r>
                      <a:r>
                        <a:rPr lang="ru-RU" sz="4000" b="1" i="1" dirty="0" smtClean="0">
                          <a:solidFill>
                            <a:srgbClr val="002060"/>
                          </a:solidFill>
                          <a:latin typeface="Cambria" panose="02040503050406030204" pitchFamily="18" charset="0"/>
                        </a:rPr>
                        <a:t> </a:t>
                      </a:r>
                      <a:endParaRPr lang="ru-RU" sz="4000" b="1" i="1" dirty="0">
                        <a:solidFill>
                          <a:srgbClr val="00206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  <a:tr h="8111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Было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3х</a:t>
                      </a:r>
                      <a:endParaRPr lang="ru-RU" sz="4000" b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х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Стало</a:t>
                      </a:r>
                      <a:endParaRPr lang="ru-RU" sz="4000" b="1" i="1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3х – 30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Cambria" panose="02040503050406030204" pitchFamily="18" charset="0"/>
                        </a:rPr>
                        <a:t>х</a:t>
                      </a:r>
                      <a:r>
                        <a:rPr lang="ru-RU" sz="4000" b="1" baseline="0" dirty="0" smtClean="0">
                          <a:latin typeface="Cambria" panose="02040503050406030204" pitchFamily="18" charset="0"/>
                        </a:rPr>
                        <a:t> + 10</a:t>
                      </a:r>
                      <a:endParaRPr lang="ru-RU" sz="4000" b="1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64088" y="3233054"/>
            <a:ext cx="639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=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1988840"/>
            <a:ext cx="20882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96136" y="1989555"/>
            <a:ext cx="22322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2717923"/>
            <a:ext cx="20882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3468779"/>
            <a:ext cx="20882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930829" y="2836110"/>
            <a:ext cx="20882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75856" y="2717923"/>
            <a:ext cx="20882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319398" y="3556082"/>
            <a:ext cx="20882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68144" y="3520446"/>
            <a:ext cx="20882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1047" y="556932"/>
            <a:ext cx="76658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Составление математической модели: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9552" y="4692268"/>
            <a:ext cx="81419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Получим уравнение:    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Times New Roman" panose="02020603050405020304" pitchFamily="18" charset="0"/>
              </a:rPr>
              <a:t>3х – 30 = х + 10</a:t>
            </a:r>
            <a:endParaRPr lang="ru-RU" sz="36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966788" y="1412875"/>
            <a:ext cx="7210425" cy="4392613"/>
          </a:xfrm>
        </p:spPr>
        <p:txBody>
          <a:bodyPr>
            <a:normAutofit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 err="1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Зх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–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30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= х +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10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 err="1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Зх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– х =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30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+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10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2х =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40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х =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40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: 2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4800" b="1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х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= </a:t>
            </a:r>
            <a:r>
              <a:rPr lang="ru-RU" sz="4800" b="1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</a:t>
            </a:r>
            <a:endParaRPr lang="ru-RU" sz="4800" b="1" i="1" dirty="0" smtClean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32656"/>
            <a:ext cx="78390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Работа с математической моделью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004888" y="1221027"/>
            <a:ext cx="7210425" cy="5184775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1) 20 кг картофеля было во втором мешке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2) 3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·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20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=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60 (кг) было в первом мешке.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r" eaLnBrk="1" hangingPunct="1">
              <a:buFont typeface="Wingdings" panose="05000000000000000000" pitchFamily="2" charset="2"/>
              <a:buNone/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Ответ: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20 кг, 60 кг.</a:t>
            </a:r>
            <a:endParaRPr lang="ru-RU" sz="4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5157788"/>
            <a:ext cx="1425575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332656"/>
            <a:ext cx="52677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Ответ на вопрос задачи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3213" y="-100013"/>
            <a:ext cx="8229600" cy="1143001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Задача 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07672"/>
            <a:ext cx="84027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Cambria" panose="02040503050406030204" pitchFamily="18" charset="0"/>
              </a:rPr>
              <a:t>За 3 ч мотоциклист проезжает то же расстояние, что и велосипедист за 5 ч. </a:t>
            </a:r>
            <a:r>
              <a:rPr lang="ru-RU" sz="4000" b="1" i="1" dirty="0">
                <a:latin typeface="Cambria" panose="02040503050406030204" pitchFamily="18" charset="0"/>
              </a:rPr>
              <a:t>С</a:t>
            </a:r>
            <a:r>
              <a:rPr lang="ru-RU" sz="4000" b="1" i="1" dirty="0" smtClean="0">
                <a:latin typeface="Cambria" panose="02040503050406030204" pitchFamily="18" charset="0"/>
              </a:rPr>
              <a:t>корость мотоциклиста на 12 км/ч больше скорости велосипедиста. Найти скорости каждого из них.</a:t>
            </a:r>
            <a:endParaRPr lang="ru-RU" sz="4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92e53a0aa2f1c67c77996cfd639d72234ba89"/>
</p:tagLst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439</TotalTime>
  <Words>404</Words>
  <Application>Microsoft Office PowerPoint</Application>
  <PresentationFormat>Экран (4:3)</PresentationFormat>
  <Paragraphs>77</Paragraphs>
  <Slides>13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Garamond</vt:lpstr>
      <vt:lpstr>Wingdings</vt:lpstr>
      <vt:lpstr>Monotype Corsiva</vt:lpstr>
      <vt:lpstr>Times New Roman</vt:lpstr>
      <vt:lpstr>David</vt:lpstr>
      <vt:lpstr>Базис</vt:lpstr>
      <vt:lpstr>Презентация PowerPoint</vt:lpstr>
      <vt:lpstr>Презентация PowerPoint</vt:lpstr>
      <vt:lpstr>Устная работа</vt:lpstr>
      <vt:lpstr>Три этапа математического моделирования</vt:lpstr>
      <vt:lpstr>Задача 1</vt:lpstr>
      <vt:lpstr>Презентация PowerPoint</vt:lpstr>
      <vt:lpstr>Презентация PowerPoint</vt:lpstr>
      <vt:lpstr>Презентация PowerPoint</vt:lpstr>
      <vt:lpstr>Задача 2</vt:lpstr>
      <vt:lpstr>Презентация PowerPoint</vt:lpstr>
      <vt:lpstr>Работа с математической моделью</vt:lpstr>
      <vt:lpstr>Ответ на вопрос задачи</vt:lpstr>
      <vt:lpstr>Презентация PowerPoint</vt:lpstr>
    </vt:vector>
  </TitlesOfParts>
  <Company>Картограф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класс решение задач на составление уравнений</dc:title>
  <dc:creator>Юрий</dc:creator>
  <cp:lastModifiedBy>Кабинет317</cp:lastModifiedBy>
  <cp:revision>27</cp:revision>
  <dcterms:created xsi:type="dcterms:W3CDTF">2009-11-12T15:14:53Z</dcterms:created>
  <dcterms:modified xsi:type="dcterms:W3CDTF">2017-12-10T13:11:03Z</dcterms:modified>
</cp:coreProperties>
</file>