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2" r:id="rId11"/>
    <p:sldId id="263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3" autoAdjust="0"/>
    <p:restoredTop sz="94660"/>
  </p:normalViewPr>
  <p:slideViewPr>
    <p:cSldViewPr>
      <p:cViewPr varScale="1">
        <p:scale>
          <a:sx n="57" d="100"/>
          <a:sy n="57" d="100"/>
        </p:scale>
        <p:origin x="-3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EE12501-C499-4688-95E5-C9E07FCE27E9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35F4808-00C5-4DE7-8075-732C26209D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685800" y="1844823"/>
            <a:ext cx="7772400" cy="18722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Задержка психического развития дошкольников</a:t>
            </a:r>
            <a:br>
              <a:rPr lang="ru-RU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Презентацию подготовила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учитель-дефектолог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Богданова Л.И.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ГБДОУ детский сад № 121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5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606079"/>
            <a:ext cx="8064896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u="sng" dirty="0" smtClean="0">
              <a:solidFill>
                <a:srgbClr val="666666"/>
              </a:solidFill>
              <a:latin typeface="Open Sans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u="sng" dirty="0">
              <a:solidFill>
                <a:srgbClr val="666666"/>
              </a:solidFill>
              <a:latin typeface="Open Sans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u="sng" dirty="0" smtClean="0">
              <a:solidFill>
                <a:srgbClr val="666666"/>
              </a:solidFill>
              <a:latin typeface="Open Sans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u="sng" dirty="0">
              <a:solidFill>
                <a:srgbClr val="666666"/>
              </a:solidFill>
              <a:latin typeface="Open Sans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u="sng" dirty="0" smtClean="0">
              <a:solidFill>
                <a:srgbClr val="666666"/>
              </a:solidFill>
              <a:latin typeface="Open Sans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Несколько </a:t>
            </a:r>
            <a:r>
              <a:rPr lang="ru-RU" sz="2400" b="1" u="sng" dirty="0">
                <a:solidFill>
                  <a:srgbClr val="FF0000"/>
                </a:solidFill>
                <a:latin typeface="+mj-lt"/>
                <a:cs typeface="Arial" pitchFamily="34" charset="0"/>
              </a:rPr>
              <a:t>полезных правил для всей семьи в воспитании</a:t>
            </a:r>
            <a:r>
              <a:rPr lang="ru-RU" sz="24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:</a:t>
            </a:r>
            <a:endParaRPr lang="ru-RU" sz="2400" b="1" i="1" dirty="0">
              <a:solidFill>
                <a:srgbClr val="FF0000"/>
              </a:solidFill>
              <a:latin typeface="+mj-lt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r>
              <a:rPr lang="ru-RU" b="1" i="1" dirty="0">
                <a:latin typeface="Open Sans"/>
                <a:cs typeface="Arial" pitchFamily="34" charset="0"/>
              </a:rPr>
              <a:t>Поборите желание делать все за ребенка: собирать его в детский сад/школу, одевать, застегивать пуговицы и прочие вещи, которые он может сделать сам. Учите самостоятельности, начиная от простых навыков самообслуживания, заканчивая заданиями по дому. Не делайте за него все, помогайте развивать самостоятельность, задавая вопросы: «Что нужно взять с собой завтра в садик/школу», «Куда нужно складывать одежду?» Тем самым внимание активизируется, и постепенно будет формироваться желание делать все самому. Главное в процессе воспитания – это именно ваше терпение</a:t>
            </a:r>
            <a:r>
              <a:rPr lang="ru-RU" b="1" i="1" dirty="0" smtClean="0">
                <a:latin typeface="Open Sans"/>
                <a:cs typeface="Arial" pitchFamily="34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endParaRPr lang="ru-RU" b="1" i="1" dirty="0">
              <a:latin typeface="Open Sans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r>
              <a:rPr lang="ru-RU" b="1" dirty="0">
                <a:latin typeface="Open Sans"/>
                <a:cs typeface="Arial" pitchFamily="34" charset="0"/>
              </a:rPr>
              <a:t>Не стоит требовать слишком много. Учитывайте </a:t>
            </a:r>
            <a:r>
              <a:rPr lang="ru-RU" b="1" dirty="0" smtClean="0">
                <a:latin typeface="Open Sans"/>
                <a:cs typeface="Arial" pitchFamily="34" charset="0"/>
              </a:rPr>
              <a:t>особенности развития вашего ребенка. </a:t>
            </a:r>
            <a:r>
              <a:rPr lang="ru-RU" b="1" dirty="0">
                <a:latin typeface="Open Sans"/>
                <a:cs typeface="Arial" pitchFamily="34" charset="0"/>
              </a:rPr>
              <a:t>Не перегружайте заданиями, работой, с которой справляются не отстающие в развитии дети в его возрасте. Завышенными требованиями можно лишь снизить работоспособность и отбить всякое желание делать что-либо в дальнейшем.</a:t>
            </a:r>
          </a:p>
        </p:txBody>
      </p:sp>
    </p:spTree>
    <p:extLst>
      <p:ext uri="{BB962C8B-B14F-4D97-AF65-F5344CB8AC3E}">
        <p14:creationId xmlns:p14="http://schemas.microsoft.com/office/powerpoint/2010/main" val="3764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8847"/>
            <a:ext cx="8352928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endParaRPr lang="ru-RU" dirty="0" smtClean="0">
              <a:solidFill>
                <a:srgbClr val="666666"/>
              </a:solidFill>
              <a:latin typeface="Open Sans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666666"/>
              </a:solidFill>
              <a:latin typeface="Open Sans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+mj-lt"/>
                <a:cs typeface="Arial" pitchFamily="34" charset="0"/>
              </a:rPr>
              <a:t>3.Подбадривайте</a:t>
            </a:r>
            <a:r>
              <a:rPr lang="ru-RU" sz="2000" b="1" dirty="0">
                <a:latin typeface="+mj-lt"/>
                <a:cs typeface="Arial" pitchFamily="34" charset="0"/>
              </a:rPr>
              <a:t>, хвалите за хорошее поведение, празднуйте маленькие победы (научились вырезать из бумаги – сходите в кино или займитесь другим любимым развлечением). Ребенок должен верить в свои силы, испытывать интерес от собственных достижений. Желание делать что-либо самостоятельно, развивая активность, будут формироваться поначалу только на легком и увлекательном материале</a:t>
            </a:r>
            <a:r>
              <a:rPr lang="ru-RU" sz="2000" b="1" dirty="0" smtClean="0">
                <a:latin typeface="+mj-lt"/>
                <a:cs typeface="Arial" pitchFamily="34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endParaRPr lang="ru-RU" sz="2000" b="1" dirty="0">
              <a:latin typeface="+mj-lt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+mj-lt"/>
                <a:cs typeface="Arial" pitchFamily="34" charset="0"/>
              </a:rPr>
              <a:t>4.Общайтесь</a:t>
            </a:r>
            <a:r>
              <a:rPr lang="ru-RU" sz="2000" b="1" dirty="0">
                <a:latin typeface="+mj-lt"/>
                <a:cs typeface="Arial" pitchFamily="34" charset="0"/>
              </a:rPr>
              <a:t>, помогайте изучать окружающий мир. На прогулке, по дороге из сада/школы, везде вне дома и учебной обстановки, просите называть форму, размер, цвет объекта – машины, дома, крыши. Обращайте внимание на погоду, попросите описать ее</a:t>
            </a:r>
            <a:r>
              <a:rPr lang="ru-RU" sz="2000" b="1" dirty="0" smtClean="0">
                <a:latin typeface="+mj-lt"/>
                <a:cs typeface="Arial" pitchFamily="34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Calibri" pitchFamily="34" charset="0"/>
              <a:buAutoNum type="arabicPeriod"/>
            </a:pPr>
            <a:endParaRPr lang="ru-RU" sz="2000" b="1" dirty="0">
              <a:latin typeface="+mj-lt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+mj-lt"/>
                <a:cs typeface="Arial" pitchFamily="34" charset="0"/>
              </a:rPr>
              <a:t>5.Запаситесь </a:t>
            </a:r>
            <a:r>
              <a:rPr lang="ru-RU" sz="2000" b="1" dirty="0">
                <a:latin typeface="+mj-lt"/>
                <a:cs typeface="Arial" pitchFamily="34" charset="0"/>
              </a:rPr>
              <a:t>терпением. Кстати, ребенку оно тоже понадобится. Если уж вы сами срываетесь, не в силах ждать, пока он застегнет </a:t>
            </a:r>
            <a:r>
              <a:rPr lang="ru-RU" sz="2000" b="1">
                <a:latin typeface="+mj-lt"/>
                <a:cs typeface="Arial" pitchFamily="34" charset="0"/>
              </a:rPr>
              <a:t>куртку</a:t>
            </a:r>
            <a:r>
              <a:rPr lang="ru-RU" sz="2000" b="1" smtClean="0">
                <a:latin typeface="+mj-lt"/>
                <a:cs typeface="Arial" pitchFamily="34" charset="0"/>
              </a:rPr>
              <a:t>, </a:t>
            </a:r>
            <a:r>
              <a:rPr lang="ru-RU" sz="2000" b="1" dirty="0">
                <a:latin typeface="+mj-lt"/>
                <a:cs typeface="Arial" pitchFamily="34" charset="0"/>
              </a:rPr>
              <a:t>соберет </a:t>
            </a:r>
            <a:r>
              <a:rPr lang="ru-RU" sz="2000" b="1" dirty="0" smtClean="0">
                <a:latin typeface="+mj-lt"/>
                <a:cs typeface="Arial" pitchFamily="34" charset="0"/>
              </a:rPr>
              <a:t>игрушки, </a:t>
            </a:r>
            <a:r>
              <a:rPr lang="ru-RU" sz="2000" b="1" dirty="0">
                <a:latin typeface="+mj-lt"/>
                <a:cs typeface="Arial" pitchFamily="34" charset="0"/>
              </a:rPr>
              <a:t>чего ждать от него?</a:t>
            </a:r>
          </a:p>
        </p:txBody>
      </p:sp>
    </p:spTree>
    <p:extLst>
      <p:ext uri="{BB962C8B-B14F-4D97-AF65-F5344CB8AC3E}">
        <p14:creationId xmlns:p14="http://schemas.microsoft.com/office/powerpoint/2010/main" val="395296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64807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Вот так мы занимаемся и играем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1026" name="Picture 2" descr="C:\Users\Ljuba\Desktop\фото\2015-12-02 12.10.5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99592" y="1268760"/>
            <a:ext cx="280831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juba\Desktop\фото\PB290009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8760"/>
            <a:ext cx="252028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juba\Desktop\фото\DSC_004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88124" y="3825044"/>
            <a:ext cx="2736304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861048"/>
            <a:ext cx="2808312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65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08729" y="2398694"/>
            <a:ext cx="4645555" cy="335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76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028343"/>
            <a:ext cx="835292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u="sng" dirty="0" smtClean="0">
                <a:solidFill>
                  <a:srgbClr val="FF0000"/>
                </a:solidFill>
                <a:effectLst/>
                <a:latin typeface="+mj-lt"/>
              </a:rPr>
              <a:t>Задержка психического развития 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+mj-lt"/>
              </a:rPr>
              <a:t>- 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+mj-lt"/>
              </a:rPr>
              <a:t>временное отставание психомоторных функций </a:t>
            </a:r>
            <a:r>
              <a:rPr lang="ru-RU" sz="2000" b="1" dirty="0" smtClean="0">
                <a:solidFill>
                  <a:srgbClr val="000000"/>
                </a:solidFill>
                <a:latin typeface="+mj-lt"/>
              </a:rPr>
              <a:t>ребенка.</a:t>
            </a:r>
          </a:p>
          <a:p>
            <a:r>
              <a:rPr lang="ru-RU" sz="2000" b="1" i="0" dirty="0" smtClean="0">
                <a:solidFill>
                  <a:srgbClr val="000000"/>
                </a:solidFill>
                <a:effectLst/>
                <a:latin typeface="+mj-lt"/>
              </a:rPr>
              <a:t> Чаще проблемы психического развития </a:t>
            </a:r>
            <a:r>
              <a:rPr lang="ru-RU" sz="2000" b="1" dirty="0" smtClean="0">
                <a:solidFill>
                  <a:srgbClr val="000000"/>
                </a:solidFill>
                <a:latin typeface="+mj-lt"/>
              </a:rPr>
              <a:t>ребенка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+mj-lt"/>
              </a:rPr>
              <a:t> выявляются уже в школе, родители склонны не замечать таких проявлений в раннем возрасте малыша, приписывая их детскому возрасту и вредности характера ребёнка.</a:t>
            </a:r>
          </a:p>
          <a:p>
            <a:r>
              <a:rPr lang="ru-RU" sz="2000" b="1" i="0" dirty="0" smtClean="0">
                <a:solidFill>
                  <a:srgbClr val="000000"/>
                </a:solidFill>
                <a:effectLst/>
                <a:latin typeface="+mj-lt"/>
              </a:rPr>
              <a:t> Задержка психического </a:t>
            </a:r>
            <a:r>
              <a:rPr lang="ru-RU" sz="2000" b="1" i="0" smtClean="0">
                <a:solidFill>
                  <a:srgbClr val="000000"/>
                </a:solidFill>
                <a:effectLst/>
                <a:latin typeface="+mj-lt"/>
              </a:rPr>
              <a:t>развития  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+mj-lt"/>
              </a:rPr>
              <a:t>- это не отставание в умственном развитии</a:t>
            </a:r>
            <a:r>
              <a:rPr lang="ru-RU" sz="2000" b="1" i="0" smtClean="0">
                <a:solidFill>
                  <a:srgbClr val="000000"/>
                </a:solidFill>
                <a:effectLst/>
                <a:latin typeface="+mj-lt"/>
              </a:rPr>
              <a:t>. </a:t>
            </a:r>
          </a:p>
          <a:p>
            <a:r>
              <a:rPr lang="ru-RU" sz="2000" b="1" i="0" smtClean="0">
                <a:solidFill>
                  <a:srgbClr val="000000"/>
                </a:solidFill>
                <a:effectLst/>
                <a:latin typeface="+mj-lt"/>
              </a:rPr>
              <a:t>Психическое </a:t>
            </a:r>
            <a:r>
              <a:rPr lang="ru-RU" sz="2000" b="1" i="0" dirty="0" smtClean="0">
                <a:solidFill>
                  <a:srgbClr val="000000"/>
                </a:solidFill>
                <a:effectLst/>
                <a:latin typeface="+mj-lt"/>
              </a:rPr>
              <a:t>развитие ребёнка хорошо поддаётся коррекции в случае вовремя начатых занятий с ребёнком. Интеллект ребёнка может пострадать, если эти отставания не корректировать.</a:t>
            </a:r>
            <a:endParaRPr lang="ru-RU" sz="2000" b="1" i="0" dirty="0">
              <a:solidFill>
                <a:srgbClr val="000000"/>
              </a:solidFill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0269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2018645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4E4E4E"/>
              </a:solidFill>
              <a:latin typeface="Roboto Condensed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-3579072"/>
            <a:ext cx="8424936" cy="9578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600" b="1" dirty="0" smtClean="0">
              <a:solidFill>
                <a:srgbClr val="C00000"/>
              </a:solidFill>
              <a:latin typeface="Constantia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600" b="1" dirty="0">
              <a:solidFill>
                <a:srgbClr val="C00000"/>
              </a:solidFill>
              <a:latin typeface="Constantia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600" b="1" dirty="0" smtClean="0">
              <a:solidFill>
                <a:srgbClr val="C00000"/>
              </a:solidFill>
              <a:latin typeface="Constantia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600" b="1" dirty="0">
              <a:solidFill>
                <a:srgbClr val="C00000"/>
              </a:solidFill>
              <a:latin typeface="Constantia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600" b="1" dirty="0" smtClean="0">
              <a:solidFill>
                <a:srgbClr val="C00000"/>
              </a:solidFill>
              <a:latin typeface="Constantia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600" b="1" dirty="0">
              <a:solidFill>
                <a:srgbClr val="C00000"/>
              </a:solidFill>
              <a:latin typeface="Constantia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600" b="1" dirty="0" smtClean="0">
              <a:solidFill>
                <a:srgbClr val="C00000"/>
              </a:solidFill>
              <a:latin typeface="Constantia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600" b="1" dirty="0">
              <a:solidFill>
                <a:srgbClr val="C00000"/>
              </a:solidFill>
              <a:latin typeface="Constantia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000" b="1" dirty="0" smtClean="0">
              <a:solidFill>
                <a:srgbClr val="C00000"/>
              </a:solidFill>
              <a:latin typeface="+mj-lt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endParaRPr lang="ru-RU" sz="2000" b="1" dirty="0">
              <a:solidFill>
                <a:srgbClr val="C00000"/>
              </a:solidFill>
              <a:latin typeface="+mj-lt"/>
            </a:endParaRPr>
          </a:p>
          <a:p>
            <a:pPr marL="274320" lvl="0" indent="-274320" algn="ctr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+mj-lt"/>
              </a:rPr>
              <a:t>Причины  </a:t>
            </a:r>
            <a:r>
              <a:rPr lang="ru-RU" sz="2000" b="1" dirty="0">
                <a:solidFill>
                  <a:srgbClr val="C00000"/>
                </a:solidFill>
                <a:latin typeface="+mj-lt"/>
              </a:rPr>
              <a:t>возникновения ЗПР :</a:t>
            </a:r>
            <a:endParaRPr lang="ru-RU" sz="2000" b="1" i="1" dirty="0">
              <a:solidFill>
                <a:srgbClr val="C00000"/>
              </a:solidFill>
              <a:latin typeface="+mj-lt"/>
            </a:endParaRP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1. </a:t>
            </a:r>
            <a:r>
              <a:rPr lang="ru-RU" sz="2000" b="1" dirty="0">
                <a:solidFill>
                  <a:srgbClr val="0F6FC6"/>
                </a:solidFill>
                <a:latin typeface="+mj-lt"/>
              </a:rPr>
              <a:t>Биологические: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патология беременности (тяжелые токсикозы, инфекции, интоксикации и травмы), внутриутробная гипоксия плода;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недоношенность;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асфиксия и травмы при родах;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заболевания инфекционного, токсического и травматического характера на ранних этапах развития ребенка;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генетическая обусловленность.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2. </a:t>
            </a:r>
            <a:r>
              <a:rPr lang="ru-RU" sz="2000" b="1" dirty="0">
                <a:solidFill>
                  <a:srgbClr val="0F6FC6"/>
                </a:solidFill>
                <a:latin typeface="+mj-lt"/>
              </a:rPr>
              <a:t>Социальные: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длительное ограничение жизнедеятельности ребенка; </a:t>
            </a:r>
          </a:p>
          <a:p>
            <a:pPr marL="274320" lvl="0" indent="-274320">
              <a:spcBef>
                <a:spcPct val="20000"/>
              </a:spcBef>
              <a:buClr>
                <a:srgbClr val="0BD0D9"/>
              </a:buClr>
              <a:buSzPct val="95000"/>
              <a:buFont typeface="Wingdings 2"/>
              <a:buChar char=""/>
              <a:defRPr/>
            </a:pPr>
            <a:r>
              <a:rPr lang="ru-RU" sz="2000" b="1" dirty="0">
                <a:solidFill>
                  <a:prstClr val="black"/>
                </a:solidFill>
                <a:latin typeface="+mj-lt"/>
              </a:rPr>
              <a:t>неблагоприятные условия воспитания, частые психотравмирующие ситуации в жизни ребенка</a:t>
            </a:r>
            <a:r>
              <a:rPr lang="ru-RU" sz="2400" b="1" dirty="0">
                <a:solidFill>
                  <a:prstClr val="black"/>
                </a:solidFill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6301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-2018645"/>
            <a:ext cx="8496944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srgbClr val="4E4E4E"/>
              </a:solidFill>
              <a:latin typeface="Roboto Condensed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Характерными </a:t>
            </a:r>
            <a:r>
              <a:rPr lang="ru-RU" sz="2000" b="1" u="sng" dirty="0">
                <a:solidFill>
                  <a:srgbClr val="FF0000"/>
                </a:solidFill>
                <a:latin typeface="+mj-lt"/>
                <a:cs typeface="Arial" pitchFamily="34" charset="0"/>
              </a:rPr>
              <a:t>признаками ЗПР являются</a:t>
            </a:r>
            <a:r>
              <a:rPr lang="ru-RU" sz="2000" b="1" dirty="0">
                <a:solidFill>
                  <a:srgbClr val="FF0000"/>
                </a:solidFill>
                <a:latin typeface="+mj-lt"/>
                <a:cs typeface="Arial" pitchFamily="34" charset="0"/>
              </a:rPr>
              <a:t>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+mj-lt"/>
                <a:cs typeface="Arial" pitchFamily="34" charset="0"/>
              </a:rPr>
              <a:t>Эмоционально-волевая незрелость</a:t>
            </a:r>
            <a:r>
              <a:rPr lang="ru-RU" b="1" dirty="0">
                <a:solidFill>
                  <a:srgbClr val="4E4E4E"/>
                </a:solidFill>
                <a:latin typeface="+mj-lt"/>
                <a:cs typeface="Arial" pitchFamily="34" charset="0"/>
              </a:rPr>
              <a:t>, которая характеризуется отсутствием воли у ребенка. Ему трудно заставить себя что-либо сделать или принять волевое решение.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+mj-lt"/>
                <a:cs typeface="Arial" pitchFamily="34" charset="0"/>
              </a:rPr>
              <a:t>Нарушение внимания</a:t>
            </a:r>
            <a:r>
              <a:rPr lang="ru-RU" b="1" dirty="0">
                <a:solidFill>
                  <a:srgbClr val="4E4E4E"/>
                </a:solidFill>
                <a:latin typeface="+mj-lt"/>
                <a:cs typeface="Arial" pitchFamily="34" charset="0"/>
              </a:rPr>
              <a:t>, когда ребенку тяжело концентрироваться на одном предмете, он быстро переключается и отвлекается. При этом может наблюдаться чрезмерная двигательная и речевая активность.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+mj-lt"/>
                <a:cs typeface="Arial" pitchFamily="34" charset="0"/>
              </a:rPr>
              <a:t>Сложность восприятия</a:t>
            </a:r>
            <a:r>
              <a:rPr lang="ru-RU" b="1" dirty="0">
                <a:solidFill>
                  <a:srgbClr val="4E4E4E"/>
                </a:solidFill>
                <a:latin typeface="+mj-lt"/>
                <a:cs typeface="Arial" pitchFamily="34" charset="0"/>
              </a:rPr>
              <a:t>, которая проявляется в неспособности ребенка строить целостные образы. Малыш слабо узнает предметы под разными ракурсами и в незнакомых условиях ему сложно ориентироваться в пространстве, строить логически-смысловые цепочки, анализировать, сравнивать, обобщать информацию, а также делать выводы.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+mj-lt"/>
                <a:cs typeface="Arial" pitchFamily="34" charset="0"/>
              </a:rPr>
              <a:t>Особенности памяти</a:t>
            </a:r>
            <a:r>
              <a:rPr lang="ru-RU" b="1" dirty="0">
                <a:solidFill>
                  <a:srgbClr val="4E4E4E"/>
                </a:solidFill>
                <a:latin typeface="+mj-lt"/>
                <a:cs typeface="Arial" pitchFamily="34" charset="0"/>
              </a:rPr>
              <a:t>, которые характеризуются преобладанием зрительной памяти над вербальной, мозаичностью запоминания информации и пониженной мыслительной активностью при ее воспроизведении.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b="1" dirty="0">
                <a:solidFill>
                  <a:srgbClr val="002060"/>
                </a:solidFill>
                <a:latin typeface="+mj-lt"/>
                <a:cs typeface="Arial" pitchFamily="34" charset="0"/>
              </a:rPr>
              <a:t>Проблемы с речью</a:t>
            </a:r>
            <a:r>
              <a:rPr lang="ru-RU" b="1" dirty="0">
                <a:solidFill>
                  <a:srgbClr val="4E4E4E"/>
                </a:solidFill>
                <a:latin typeface="+mj-lt"/>
                <a:cs typeface="Arial" pitchFamily="34" charset="0"/>
              </a:rPr>
              <a:t>, которые выражаются в ограниченности словарного запаса, искажением воспроизведения звуков, трудностями в построении высказываний, общей речевой заторможенностью, а также наличием таких заболеваний, как </a:t>
            </a:r>
            <a:r>
              <a:rPr lang="ru-RU" b="1" dirty="0" err="1">
                <a:solidFill>
                  <a:srgbClr val="4E4E4E"/>
                </a:solidFill>
                <a:latin typeface="+mj-lt"/>
                <a:cs typeface="Arial" pitchFamily="34" charset="0"/>
              </a:rPr>
              <a:t>дислексия</a:t>
            </a:r>
            <a:r>
              <a:rPr lang="ru-RU" b="1" dirty="0">
                <a:solidFill>
                  <a:srgbClr val="4E4E4E"/>
                </a:solidFill>
                <a:latin typeface="+mj-lt"/>
                <a:cs typeface="Arial" pitchFamily="34" charset="0"/>
              </a:rPr>
              <a:t>, </a:t>
            </a:r>
            <a:r>
              <a:rPr lang="ru-RU" b="1" dirty="0" err="1">
                <a:solidFill>
                  <a:srgbClr val="4E4E4E"/>
                </a:solidFill>
                <a:latin typeface="+mj-lt"/>
                <a:cs typeface="Arial" pitchFamily="34" charset="0"/>
              </a:rPr>
              <a:t>дисграфия</a:t>
            </a:r>
            <a:r>
              <a:rPr lang="ru-RU" b="1" dirty="0">
                <a:solidFill>
                  <a:srgbClr val="4E4E4E"/>
                </a:solidFill>
                <a:latin typeface="+mj-lt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283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51344"/>
            <a:ext cx="770485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b="1" u="sng" dirty="0" smtClean="0">
              <a:solidFill>
                <a:srgbClr val="666666"/>
              </a:solidFill>
              <a:latin typeface="+mj-lt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666666"/>
                </a:solidFill>
                <a:latin typeface="+mj-lt"/>
                <a:cs typeface="Arial" pitchFamily="34" charset="0"/>
              </a:rPr>
              <a:t>Диагноз </a:t>
            </a:r>
            <a:r>
              <a:rPr lang="ru-RU" sz="2000" b="1" u="sng" dirty="0">
                <a:solidFill>
                  <a:srgbClr val="666666"/>
                </a:solidFill>
                <a:latin typeface="+mj-lt"/>
                <a:cs typeface="Arial" pitchFamily="34" charset="0"/>
              </a:rPr>
              <a:t>ЗПР </a:t>
            </a:r>
            <a:r>
              <a:rPr lang="ru-RU" sz="2000" b="1" dirty="0">
                <a:solidFill>
                  <a:srgbClr val="666666"/>
                </a:solidFill>
                <a:latin typeface="+mj-lt"/>
                <a:cs typeface="Arial" pitchFamily="34" charset="0"/>
              </a:rPr>
              <a:t>– не приговор, он легко поддается коррекции при систематическом выполнении реабилитационных мероприятий и по достижении младшего школьного возраста ребенок догоняет сверстников в развитии. </a:t>
            </a:r>
            <a:r>
              <a:rPr lang="ru-RU" sz="2000" b="1" u="sng" dirty="0">
                <a:solidFill>
                  <a:srgbClr val="666666"/>
                </a:solidFill>
                <a:latin typeface="+mj-lt"/>
                <a:cs typeface="Arial" pitchFamily="34" charset="0"/>
              </a:rPr>
              <a:t>Очень важно не надеяться, что «само пройдет», «заговорит», «в садике подтянется», а действовать самим и сообща с </a:t>
            </a:r>
            <a:r>
              <a:rPr lang="ru-RU" sz="2000" b="1" u="sng" dirty="0" smtClean="0">
                <a:solidFill>
                  <a:srgbClr val="666666"/>
                </a:solidFill>
                <a:latin typeface="+mj-lt"/>
                <a:cs typeface="Arial" pitchFamily="34" charset="0"/>
              </a:rPr>
              <a:t>дефектологом и врачом </a:t>
            </a:r>
            <a:r>
              <a:rPr lang="ru-RU" sz="2000" b="1" u="sng" dirty="0">
                <a:solidFill>
                  <a:srgbClr val="666666"/>
                </a:solidFill>
                <a:latin typeface="+mj-lt"/>
                <a:cs typeface="Arial" pitchFamily="34" charset="0"/>
              </a:rPr>
              <a:t>исправлять признаки ЗПР. </a:t>
            </a:r>
            <a:r>
              <a:rPr lang="ru-RU" sz="2000" b="1" dirty="0">
                <a:solidFill>
                  <a:srgbClr val="666666"/>
                </a:solidFill>
                <a:latin typeface="+mj-lt"/>
                <a:cs typeface="Arial" pitchFamily="34" charset="0"/>
              </a:rPr>
              <a:t>Это трудоёмкий процесс, требующий участия всех близких и более взрослых детей (если есть старшие братья и сестры). Все усилия, приложенные к коррекции ЗПР, окупятся с лихвой. Если мероприятий по коррекции недостаточно, то дополнительно врачами назначается медикаментозное лечение.</a:t>
            </a:r>
          </a:p>
        </p:txBody>
      </p:sp>
    </p:spTree>
    <p:extLst>
      <p:ext uri="{BB962C8B-B14F-4D97-AF65-F5344CB8AC3E}">
        <p14:creationId xmlns:p14="http://schemas.microsoft.com/office/powerpoint/2010/main" val="56125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63426"/>
            <a:ext cx="7848872" cy="5131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u="sng" dirty="0" smtClean="0">
                <a:solidFill>
                  <a:srgbClr val="FF0000"/>
                </a:solidFill>
                <a:effectLst/>
                <a:latin typeface="+mj-lt"/>
                <a:ea typeface="Times New Roman"/>
                <a:cs typeface="Times New Roman"/>
              </a:rPr>
              <a:t>Задачи коррекционно- развивающей работы учителя-дефектолога: </a:t>
            </a:r>
            <a:endParaRPr lang="ru-RU" sz="2400" b="1" dirty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+mj-lt"/>
                <a:ea typeface="Times New Roman"/>
                <a:cs typeface="Times New Roman"/>
              </a:rPr>
              <a:t>Создание оптимальных условий для развития:</a:t>
            </a:r>
            <a:endParaRPr lang="ru-RU" sz="2400" b="1" dirty="0">
              <a:latin typeface="+mj-lt"/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+mj-lt"/>
                <a:ea typeface="Times New Roman"/>
                <a:cs typeface="Times New Roman"/>
              </a:rPr>
              <a:t>–        Эмоционального</a:t>
            </a:r>
            <a:endParaRPr lang="ru-RU" sz="2400" b="1" dirty="0">
              <a:latin typeface="+mj-lt"/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+mj-lt"/>
                <a:ea typeface="Times New Roman"/>
                <a:cs typeface="Times New Roman"/>
              </a:rPr>
              <a:t>–        Интеллектуального </a:t>
            </a:r>
            <a:endParaRPr lang="ru-RU" sz="2400" b="1" dirty="0">
              <a:latin typeface="+mj-lt"/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ffectLst/>
                <a:latin typeface="+mj-lt"/>
                <a:ea typeface="Times New Roman"/>
                <a:cs typeface="Times New Roman"/>
              </a:rPr>
              <a:t>–        Речевого потенциала</a:t>
            </a:r>
            <a:endParaRPr lang="ru-RU" sz="2400" b="1" dirty="0">
              <a:latin typeface="+mj-lt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err="1" smtClean="0">
                <a:effectLst/>
                <a:latin typeface="+mj-lt"/>
                <a:ea typeface="Times New Roman"/>
                <a:cs typeface="Times New Roman"/>
              </a:rPr>
              <a:t>Учитывание</a:t>
            </a:r>
            <a:r>
              <a:rPr lang="ru-RU" sz="2400" b="1" dirty="0" smtClean="0">
                <a:effectLst/>
                <a:latin typeface="+mj-lt"/>
                <a:ea typeface="Times New Roman"/>
                <a:cs typeface="Times New Roman"/>
              </a:rPr>
              <a:t> актуального и потенциального уровня развития каждого ребёнка;</a:t>
            </a:r>
            <a:endParaRPr lang="ru-RU" sz="2400" b="1" dirty="0">
              <a:latin typeface="+mj-lt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400" b="1" dirty="0" smtClean="0">
                <a:effectLst/>
                <a:latin typeface="+mj-lt"/>
                <a:ea typeface="Times New Roman"/>
                <a:cs typeface="Times New Roman"/>
              </a:rPr>
              <a:t>Эмоционально-личностный подход;</a:t>
            </a:r>
            <a:endParaRPr lang="ru-RU" sz="2400" b="1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1475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31174"/>
            <a:ext cx="8280920" cy="6815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u="sng" dirty="0" smtClean="0">
              <a:solidFill>
                <a:srgbClr val="FF0000"/>
              </a:solidFill>
              <a:effectLst/>
              <a:latin typeface="+mj-lt"/>
              <a:ea typeface="Times New Roman"/>
              <a:cs typeface="Times New Roman"/>
            </a:endParaRPr>
          </a:p>
          <a:p>
            <a:pPr algn="ctr"/>
            <a:r>
              <a:rPr lang="ru-RU" sz="2000" b="1" u="sng" dirty="0" smtClean="0">
                <a:solidFill>
                  <a:srgbClr val="FF0000"/>
                </a:solidFill>
                <a:effectLst/>
                <a:latin typeface="+mj-lt"/>
                <a:ea typeface="Times New Roman"/>
                <a:cs typeface="Times New Roman"/>
              </a:rPr>
              <a:t>Основные </a:t>
            </a:r>
            <a:r>
              <a:rPr lang="ru-RU" sz="2000" b="1" u="sng" dirty="0" smtClean="0">
                <a:solidFill>
                  <a:srgbClr val="FF0000"/>
                </a:solidFill>
                <a:effectLst/>
                <a:latin typeface="+mj-lt"/>
                <a:ea typeface="Times New Roman"/>
                <a:cs typeface="Times New Roman"/>
              </a:rPr>
              <a:t>направления коррекционно-развивающей работы </a:t>
            </a:r>
            <a:endParaRPr lang="ru-RU" sz="2000" b="1" dirty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ctr"/>
            <a:r>
              <a:rPr lang="ru-RU" sz="2000" b="1" u="sng" dirty="0" smtClean="0">
                <a:solidFill>
                  <a:srgbClr val="FF0000"/>
                </a:solidFill>
                <a:effectLst/>
                <a:latin typeface="+mj-lt"/>
                <a:ea typeface="Times New Roman"/>
                <a:cs typeface="Times New Roman"/>
              </a:rPr>
              <a:t>учителя-дефектолога:</a:t>
            </a:r>
            <a:endParaRPr lang="ru-RU" sz="2000" b="1" dirty="0">
              <a:solidFill>
                <a:srgbClr val="FF0000"/>
              </a:solidFill>
              <a:latin typeface="+mj-lt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chemeClr val="tx2"/>
                </a:solidFill>
                <a:effectLst/>
                <a:latin typeface="+mj-lt"/>
                <a:ea typeface="Times New Roman"/>
                <a:cs typeface="Times New Roman"/>
              </a:rPr>
              <a:t>–</a:t>
            </a:r>
            <a:r>
              <a:rPr lang="ru-RU" sz="1600" b="1" dirty="0" smtClean="0">
                <a:effectLst/>
                <a:latin typeface="+mj-lt"/>
                <a:ea typeface="Times New Roman"/>
                <a:cs typeface="Times New Roman"/>
              </a:rPr>
              <a:t>     </a:t>
            </a:r>
            <a:r>
              <a:rPr lang="ru-RU" b="1" dirty="0" smtClean="0">
                <a:effectLst/>
                <a:latin typeface="+mj-lt"/>
                <a:ea typeface="Times New Roman"/>
                <a:cs typeface="Times New Roman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effectLst/>
                <a:latin typeface="+mj-lt"/>
                <a:ea typeface="Times New Roman"/>
                <a:cs typeface="Times New Roman"/>
              </a:rPr>
              <a:t>  Ознакомление с окружающим миром и развитие речи</a:t>
            </a:r>
            <a:r>
              <a:rPr lang="ru-RU" b="1" dirty="0" smtClean="0">
                <a:solidFill>
                  <a:srgbClr val="002060"/>
                </a:solidFill>
                <a:effectLst/>
                <a:latin typeface="+mj-lt"/>
                <a:ea typeface="Times New Roman"/>
                <a:cs typeface="Times New Roman"/>
              </a:rPr>
              <a:t>,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+mj-lt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effectLst/>
                <a:latin typeface="+mj-lt"/>
                <a:ea typeface="Times New Roman"/>
                <a:cs typeface="Times New Roman"/>
              </a:rPr>
              <a:t>а также обучению грамоте</a:t>
            </a:r>
            <a:r>
              <a:rPr lang="ru-RU" sz="1600" b="1" dirty="0" smtClean="0">
                <a:solidFill>
                  <a:srgbClr val="002060"/>
                </a:solidFill>
                <a:effectLst/>
                <a:latin typeface="+mj-lt"/>
                <a:ea typeface="Times New Roman"/>
                <a:cs typeface="Times New Roman"/>
              </a:rPr>
              <a:t>.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u="sng" dirty="0" smtClean="0">
                <a:solidFill>
                  <a:schemeClr val="bg2">
                    <a:lumMod val="50000"/>
                  </a:schemeClr>
                </a:solidFill>
                <a:effectLst/>
                <a:latin typeface="+mj-lt"/>
                <a:ea typeface="Times New Roman"/>
                <a:cs typeface="Times New Roman"/>
              </a:rPr>
              <a:t>Задачи: </a:t>
            </a:r>
            <a:endParaRPr lang="ru-RU" sz="1600" dirty="0">
              <a:solidFill>
                <a:schemeClr val="bg2">
                  <a:lumMod val="50000"/>
                </a:schemeClr>
              </a:solidFill>
              <a:latin typeface="+mj-lt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+mj-lt"/>
                <a:ea typeface="Times New Roman"/>
                <a:cs typeface="Times New Roman"/>
              </a:rPr>
              <a:t>•         Расширять знания и представления об окружающем мире, его предметах, явлениях. Способствовать увеличению словарного запаса и развитию связной речи.</a:t>
            </a:r>
            <a:endParaRPr lang="ru-RU" sz="1600" dirty="0" smtClean="0">
              <a:latin typeface="+mj-lt"/>
              <a:ea typeface="Times New Roman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chemeClr val="tx2"/>
                </a:solidFill>
                <a:effectLst/>
                <a:latin typeface="+mj-lt"/>
                <a:ea typeface="Times New Roman"/>
                <a:cs typeface="Times New Roman"/>
              </a:rPr>
              <a:t>–       </a:t>
            </a:r>
            <a:r>
              <a:rPr lang="ru-RU" sz="1600" b="1" dirty="0" smtClean="0">
                <a:solidFill>
                  <a:srgbClr val="002060"/>
                </a:solidFill>
                <a:effectLst/>
                <a:latin typeface="+mj-lt"/>
                <a:ea typeface="Times New Roman"/>
                <a:cs typeface="Times New Roman"/>
              </a:rPr>
              <a:t> </a:t>
            </a:r>
            <a:r>
              <a:rPr lang="ru-RU" b="1" dirty="0" smtClean="0">
                <a:solidFill>
                  <a:srgbClr val="002060"/>
                </a:solidFill>
                <a:effectLst/>
                <a:latin typeface="+mj-lt"/>
                <a:ea typeface="Times New Roman"/>
                <a:cs typeface="Times New Roman"/>
              </a:rPr>
              <a:t>Формирование элементарных математических представлений и развитие сенсорно-перцептивной сферы</a:t>
            </a:r>
            <a:r>
              <a:rPr lang="ru-RU" b="1" dirty="0" smtClean="0">
                <a:solidFill>
                  <a:schemeClr val="tx2"/>
                </a:solidFill>
                <a:effectLst/>
                <a:latin typeface="+mj-lt"/>
                <a:ea typeface="Times New Roman"/>
                <a:cs typeface="Times New Roman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solidFill>
                  <a:schemeClr val="bg2">
                    <a:lumMod val="50000"/>
                  </a:schemeClr>
                </a:solidFill>
                <a:effectLst/>
                <a:latin typeface="+mj-lt"/>
                <a:ea typeface="Times New Roman"/>
                <a:cs typeface="Times New Roman"/>
              </a:rPr>
              <a:t> </a:t>
            </a:r>
            <a:r>
              <a:rPr lang="ru-RU" sz="1600" b="1" u="sng" dirty="0" smtClean="0">
                <a:solidFill>
                  <a:schemeClr val="bg2">
                    <a:lumMod val="50000"/>
                  </a:schemeClr>
                </a:solidFill>
                <a:effectLst/>
                <a:latin typeface="+mj-lt"/>
                <a:ea typeface="Times New Roman"/>
                <a:cs typeface="Times New Roman"/>
              </a:rPr>
              <a:t>Задачи:   </a:t>
            </a:r>
            <a:r>
              <a:rPr lang="ru-RU" sz="1600" b="1" dirty="0" smtClean="0">
                <a:latin typeface="+mj-lt"/>
                <a:ea typeface="Calibri"/>
                <a:cs typeface="Times New Roman"/>
              </a:rPr>
              <a:t>Развивать </a:t>
            </a:r>
            <a:endParaRPr lang="ru-RU" sz="1600" dirty="0">
              <a:latin typeface="+mj-lt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+mj-lt"/>
                <a:ea typeface="Times New Roman"/>
                <a:cs typeface="Times New Roman"/>
              </a:rPr>
              <a:t>•         Сенсорные эталоны (цвет, форма, величина)</a:t>
            </a:r>
            <a:endParaRPr lang="ru-RU" sz="1600" dirty="0">
              <a:latin typeface="+mj-lt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+mj-lt"/>
                <a:ea typeface="Times New Roman"/>
                <a:cs typeface="Times New Roman"/>
              </a:rPr>
              <a:t>•         Временные представления</a:t>
            </a:r>
            <a:endParaRPr lang="ru-RU" sz="1600" dirty="0">
              <a:latin typeface="+mj-lt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+mj-lt"/>
                <a:ea typeface="Times New Roman"/>
                <a:cs typeface="Times New Roman"/>
              </a:rPr>
              <a:t>•         Пространственные представления</a:t>
            </a:r>
            <a:endParaRPr lang="ru-RU" sz="1600" dirty="0">
              <a:latin typeface="+mj-lt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+mj-lt"/>
                <a:ea typeface="Times New Roman"/>
                <a:cs typeface="Times New Roman"/>
              </a:rPr>
              <a:t>•         Количественные представления</a:t>
            </a:r>
            <a:endParaRPr lang="ru-RU" sz="1600" dirty="0">
              <a:latin typeface="+mj-lt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+mj-lt"/>
                <a:ea typeface="Times New Roman"/>
                <a:cs typeface="Times New Roman"/>
              </a:rPr>
              <a:t>•         Зрительно-моторную координацию</a:t>
            </a:r>
            <a:endParaRPr lang="ru-RU" sz="16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+mj-lt"/>
                <a:ea typeface="Times New Roman"/>
                <a:cs typeface="Times New Roman"/>
              </a:rPr>
              <a:t> </a:t>
            </a:r>
            <a:endParaRPr lang="ru-RU" sz="1600" dirty="0">
              <a:latin typeface="+mj-lt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675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52099"/>
            <a:ext cx="8352928" cy="5772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•</a:t>
            </a:r>
            <a:r>
              <a:rPr lang="ru-RU" sz="1400" b="1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     </a:t>
            </a:r>
            <a:r>
              <a:rPr lang="ru-RU" b="1" dirty="0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    </a:t>
            </a:r>
            <a:r>
              <a:rPr lang="ru-RU" sz="1600" b="1" dirty="0" err="1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Слухоречеваю</a:t>
            </a:r>
            <a:r>
              <a:rPr lang="ru-RU" sz="1600" b="1" dirty="0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 память</a:t>
            </a:r>
            <a:endParaRPr lang="ru-RU" sz="1600" b="1" dirty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457200" lvl="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•         Зрительную память</a:t>
            </a:r>
            <a:endParaRPr lang="ru-RU" sz="1600" b="1" dirty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457200" lvl="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•         Пальцевой </a:t>
            </a:r>
            <a:r>
              <a:rPr lang="ru-RU" sz="1600" b="1" dirty="0" err="1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гнозопраксис</a:t>
            </a:r>
            <a:r>
              <a:rPr lang="ru-RU" sz="1600" b="1" dirty="0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 и развитие ручной моторики</a:t>
            </a:r>
            <a:endParaRPr lang="ru-RU" sz="1600" b="1" dirty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457200" lvl="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•         Восприятие и воспроизведение ритма</a:t>
            </a:r>
            <a:endParaRPr lang="ru-RU" sz="1600" b="1" dirty="0">
              <a:solidFill>
                <a:prstClr val="black"/>
              </a:solidFill>
              <a:latin typeface="+mj-lt"/>
              <a:ea typeface="Calibri"/>
              <a:cs typeface="Times New Roman"/>
            </a:endParaRPr>
          </a:p>
          <a:p>
            <a:pPr marL="457200" lvl="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•         Произвольное </a:t>
            </a:r>
            <a:r>
              <a:rPr lang="ru-RU" sz="1600" b="1" dirty="0" smtClean="0">
                <a:solidFill>
                  <a:prstClr val="black"/>
                </a:solidFill>
                <a:latin typeface="+mj-lt"/>
                <a:ea typeface="Times New Roman"/>
                <a:cs typeface="Times New Roman"/>
              </a:rPr>
              <a:t>внимание</a:t>
            </a:r>
            <a:endParaRPr lang="ru-RU" sz="16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914400" lvl="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>
                <a:solidFill>
                  <a:schemeClr val="tx2"/>
                </a:solidFill>
                <a:latin typeface="Arial"/>
                <a:ea typeface="Times New Roman"/>
                <a:cs typeface="Times New Roman"/>
              </a:rPr>
              <a:t>–</a:t>
            </a:r>
            <a:r>
              <a:rPr lang="ru-RU" sz="1600" b="1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    </a:t>
            </a:r>
            <a:r>
              <a:rPr lang="ru-RU" b="1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    </a:t>
            </a:r>
            <a:r>
              <a:rPr lang="ru-RU" b="1" dirty="0">
                <a:solidFill>
                  <a:schemeClr val="tx2"/>
                </a:solidFill>
                <a:latin typeface="Arial"/>
                <a:ea typeface="Times New Roman"/>
                <a:cs typeface="Times New Roman"/>
              </a:rPr>
              <a:t>Развитие конструктивных навыков</a:t>
            </a:r>
            <a:r>
              <a:rPr lang="ru-RU" b="1" dirty="0" smtClean="0">
                <a:solidFill>
                  <a:schemeClr val="tx2"/>
                </a:solidFill>
                <a:latin typeface="Arial"/>
                <a:ea typeface="Times New Roman"/>
                <a:cs typeface="Times New Roman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u="sng" dirty="0" smtClean="0">
                <a:solidFill>
                  <a:schemeClr val="bg2">
                    <a:lumMod val="50000"/>
                  </a:schemeClr>
                </a:solidFill>
                <a:effectLst/>
                <a:latin typeface="Arial"/>
                <a:ea typeface="Times New Roman"/>
                <a:cs typeface="Times New Roman"/>
              </a:rPr>
              <a:t>Задачи:</a:t>
            </a:r>
            <a:endParaRPr lang="ru-RU" sz="1600" b="1" dirty="0">
              <a:solidFill>
                <a:schemeClr val="bg2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•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         </a:t>
            </a: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Сенсорные эталоны</a:t>
            </a:r>
            <a:endParaRPr lang="ru-RU" sz="1600" b="1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•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         </a:t>
            </a: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Пространственные представления</a:t>
            </a:r>
            <a:endParaRPr lang="ru-RU" sz="1600" b="1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•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         </a:t>
            </a: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Зрительно-моторную координацию</a:t>
            </a:r>
            <a:endParaRPr lang="ru-RU" sz="1600" b="1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•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         </a:t>
            </a: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Оптико-</a:t>
            </a:r>
            <a:r>
              <a:rPr lang="ru-RU" sz="1600" b="1" dirty="0" err="1" smtClean="0">
                <a:effectLst/>
                <a:latin typeface="Arial"/>
                <a:ea typeface="Times New Roman"/>
                <a:cs typeface="Times New Roman"/>
              </a:rPr>
              <a:t>проостранственный</a:t>
            </a: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 </a:t>
            </a:r>
            <a:r>
              <a:rPr lang="ru-RU" sz="1600" b="1" dirty="0" err="1" smtClean="0">
                <a:effectLst/>
                <a:latin typeface="Arial"/>
                <a:ea typeface="Times New Roman"/>
                <a:cs typeface="Times New Roman"/>
              </a:rPr>
              <a:t>гнозис</a:t>
            </a: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 и </a:t>
            </a:r>
            <a:r>
              <a:rPr lang="ru-RU" sz="1600" b="1" dirty="0" err="1" smtClean="0">
                <a:effectLst/>
                <a:latin typeface="Arial"/>
                <a:ea typeface="Times New Roman"/>
                <a:cs typeface="Times New Roman"/>
              </a:rPr>
              <a:t>праксис</a:t>
            </a:r>
            <a:endParaRPr lang="ru-RU" sz="1600" b="1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•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         </a:t>
            </a: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Моторику пальцев рук</a:t>
            </a:r>
            <a:endParaRPr lang="ru-RU" sz="1600" b="1" dirty="0"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•</a:t>
            </a:r>
            <a:r>
              <a:rPr lang="ru-RU" sz="1600" b="1" dirty="0" smtClean="0">
                <a:effectLst/>
                <a:latin typeface="Times New Roman"/>
                <a:ea typeface="Times New Roman"/>
                <a:cs typeface="Times New Roman"/>
              </a:rPr>
              <a:t>         </a:t>
            </a:r>
            <a:r>
              <a:rPr lang="ru-RU" sz="1600" b="1" dirty="0" smtClean="0">
                <a:effectLst/>
                <a:latin typeface="Arial"/>
                <a:ea typeface="Times New Roman"/>
                <a:cs typeface="Times New Roman"/>
              </a:rPr>
              <a:t>Произвольное внимание</a:t>
            </a:r>
            <a:endParaRPr lang="ru-RU" sz="1600" b="1" dirty="0">
              <a:ea typeface="Calibri"/>
              <a:cs typeface="Times New Roman"/>
            </a:endParaRPr>
          </a:p>
          <a:p>
            <a:pPr marL="914400" lvl="0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5884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</a:pPr>
            <a:r>
              <a:rPr lang="ru-RU" sz="1800" b="1" dirty="0">
                <a:solidFill>
                  <a:schemeClr val="tx2"/>
                </a:solidFill>
                <a:latin typeface="Arial"/>
                <a:ea typeface="Times New Roman"/>
                <a:cs typeface="Times New Roman"/>
              </a:rPr>
              <a:t>–</a:t>
            </a:r>
            <a:r>
              <a:rPr lang="ru-RU" sz="2200" b="1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       </a:t>
            </a:r>
            <a:r>
              <a:rPr lang="ru-RU" sz="2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200" b="1" dirty="0">
                <a:solidFill>
                  <a:srgbClr val="002060"/>
                </a:solidFill>
                <a:latin typeface="Arial"/>
                <a:ea typeface="Times New Roman"/>
                <a:cs typeface="Times New Roman"/>
              </a:rPr>
              <a:t>Развитие игровых навыков</a:t>
            </a:r>
            <a:r>
              <a:rPr lang="ru-RU" sz="2200" b="1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  <a:t>.</a:t>
            </a:r>
            <a:br>
              <a:rPr lang="ru-RU" sz="2200" b="1" dirty="0">
                <a:solidFill>
                  <a:prstClr val="black"/>
                </a:solidFill>
                <a:latin typeface="Arial"/>
                <a:ea typeface="Times New Roman"/>
                <a:cs typeface="Times New Roman"/>
              </a:rPr>
            </a:br>
            <a:r>
              <a:rPr lang="ru-RU" sz="2000" b="1" u="sng" dirty="0" smtClean="0">
                <a:effectLst/>
                <a:latin typeface="Arial"/>
                <a:ea typeface="Times New Roman"/>
                <a:cs typeface="Times New Roman"/>
              </a:rPr>
              <a:t>Задачи: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1196752"/>
            <a:ext cx="4038600" cy="4929411"/>
          </a:xfrm>
        </p:spPr>
        <p:txBody>
          <a:bodyPr>
            <a:normAutofit fontScale="92500" lnSpcReduction="20000"/>
          </a:bodyPr>
          <a:lstStyle/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•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      </a:t>
            </a: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b="1" dirty="0">
              <a:latin typeface="Times New Roman"/>
              <a:ea typeface="Times New Roman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 </a:t>
            </a: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Многие дети не умеют играть, или уровень их игровой деятельности соответствует более младшему возрасту. Для таких детей организуются специальные </a:t>
            </a:r>
            <a:r>
              <a:rPr lang="ru-RU" b="1" dirty="0" err="1" smtClean="0">
                <a:effectLst/>
                <a:latin typeface="Arial"/>
                <a:ea typeface="Times New Roman"/>
                <a:cs typeface="Times New Roman"/>
              </a:rPr>
              <a:t>обучающе</a:t>
            </a: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-развивающиеся игры, которые помогают им «продвинуться» в своем развитии.</a:t>
            </a:r>
            <a:endParaRPr lang="ru-RU" sz="2000" dirty="0"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8200" y="1196752"/>
            <a:ext cx="4038600" cy="4929411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i="1" u="sng" dirty="0" smtClean="0">
                <a:effectLst/>
                <a:latin typeface="Arial"/>
                <a:ea typeface="Times New Roman"/>
                <a:cs typeface="Times New Roman"/>
              </a:rPr>
              <a:t>Дидактические и развивающие игры.</a:t>
            </a:r>
            <a:endParaRPr lang="ru-RU" sz="2000" dirty="0">
              <a:ea typeface="Calibri"/>
              <a:cs typeface="Times New Roman"/>
            </a:endParaRPr>
          </a:p>
          <a:p>
            <a:pPr marL="11430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•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        </a:t>
            </a: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Специально организованные игры, которые помогают развивать:</a:t>
            </a:r>
            <a:endParaRPr lang="ru-RU" sz="2000" dirty="0"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–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       </a:t>
            </a: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Восприятие</a:t>
            </a:r>
            <a:endParaRPr lang="ru-RU" sz="2000" dirty="0"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–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       </a:t>
            </a: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Внимание</a:t>
            </a:r>
            <a:endParaRPr lang="ru-RU" sz="2000" dirty="0"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–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       </a:t>
            </a: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Память</a:t>
            </a:r>
            <a:endParaRPr lang="ru-RU" sz="2000" dirty="0"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–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       </a:t>
            </a: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Мышление</a:t>
            </a:r>
            <a:endParaRPr lang="ru-RU" sz="2000" dirty="0">
              <a:ea typeface="Calibri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–</a:t>
            </a:r>
            <a:r>
              <a:rPr lang="ru-RU" b="1" dirty="0" smtClean="0">
                <a:effectLst/>
                <a:latin typeface="Times New Roman"/>
                <a:ea typeface="Times New Roman"/>
                <a:cs typeface="Times New Roman"/>
              </a:rPr>
              <a:t>        </a:t>
            </a: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Моторику </a:t>
            </a:r>
            <a:r>
              <a:rPr lang="ru-RU" b="1" dirty="0" smtClean="0">
                <a:effectLst/>
                <a:latin typeface="Arial"/>
                <a:ea typeface="Times New Roman"/>
                <a:cs typeface="Times New Roman"/>
              </a:rPr>
              <a:t>рук</a:t>
            </a:r>
            <a:endParaRPr lang="ru-RU" sz="2000" dirty="0">
              <a:ea typeface="Times New Roman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effectLst/>
                <a:latin typeface="Times New Roman"/>
                <a:ea typeface="Times New Roman"/>
              </a:rPr>
              <a:t> -       </a:t>
            </a:r>
            <a:r>
              <a:rPr lang="ru-RU" b="1" dirty="0" smtClean="0">
                <a:effectLst/>
                <a:latin typeface="Arial"/>
                <a:ea typeface="Times New Roman"/>
              </a:rPr>
              <a:t>Ритмическую           способность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544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89</TotalTime>
  <Words>695</Words>
  <Application>Microsoft Office PowerPoint</Application>
  <PresentationFormat>Экран (4:3)</PresentationFormat>
  <Paragraphs>118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   Задержка психического развития дошкольников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–        Развитие игровых навыков. Задачи: </vt:lpstr>
      <vt:lpstr>Презентация PowerPoint</vt:lpstr>
      <vt:lpstr>Презентация PowerPoint</vt:lpstr>
      <vt:lpstr>Вот так мы занимаемся и играем.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Задержка психического развития дошкольников</dc:title>
  <dc:creator>Ljuba</dc:creator>
  <cp:lastModifiedBy>Ljuba</cp:lastModifiedBy>
  <cp:revision>12</cp:revision>
  <cp:lastPrinted>2017-05-30T05:03:22Z</cp:lastPrinted>
  <dcterms:created xsi:type="dcterms:W3CDTF">2017-05-29T14:04:09Z</dcterms:created>
  <dcterms:modified xsi:type="dcterms:W3CDTF">2017-12-18T15:44:57Z</dcterms:modified>
</cp:coreProperties>
</file>