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7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C0C0C0"/>
    <a:srgbClr val="B2B2B2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2D48746-C363-4CA5-A5A9-2F2A7B65D6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2A640-425C-4F59-A646-1B5B0F499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836FDD-2ECB-4C41-8DC8-B3EC3E178C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76C70-8039-43D1-A645-32D7339044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77EB7C-D8E4-4675-B342-F8FF0F2185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15BF7-AFD4-4A93-AB02-7DF3E65482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2297A-27DF-4F68-87FC-C4CB38696E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4B0A1-1957-4276-A45B-FE4308935F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77A279-B852-49F8-93AA-EF9D6FD72F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5F895-86D3-41A0-9487-59E1C65748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640FAC4-B55C-48B8-90C9-97B580F400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smtClean="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FF168E02-882A-425B-B9D1-FCA770A8E2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1" r:id="rId2"/>
    <p:sldLayoutId id="2147483699" r:id="rId3"/>
    <p:sldLayoutId id="2147483692" r:id="rId4"/>
    <p:sldLayoutId id="2147483693" r:id="rId5"/>
    <p:sldLayoutId id="2147483694" r:id="rId6"/>
    <p:sldLayoutId id="2147483700" r:id="rId7"/>
    <p:sldLayoutId id="2147483695" r:id="rId8"/>
    <p:sldLayoutId id="2147483701" r:id="rId9"/>
    <p:sldLayoutId id="2147483696" r:id="rId10"/>
    <p:sldLayoutId id="2147483697" r:id="rId11"/>
  </p:sldLayoutIdLst>
  <p:transition>
    <p:cover dir="r"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19.xml"/><Relationship Id="rId26" Type="http://schemas.openxmlformats.org/officeDocument/2006/relationships/slide" Target="slide27.xml"/><Relationship Id="rId3" Type="http://schemas.openxmlformats.org/officeDocument/2006/relationships/slide" Target="slide4.xml"/><Relationship Id="rId21" Type="http://schemas.openxmlformats.org/officeDocument/2006/relationships/slide" Target="slide22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5" Type="http://schemas.openxmlformats.org/officeDocument/2006/relationships/slide" Target="slide26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24" Type="http://schemas.openxmlformats.org/officeDocument/2006/relationships/slide" Target="slide25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23" Type="http://schemas.openxmlformats.org/officeDocument/2006/relationships/slide" Target="slide24.xml"/><Relationship Id="rId10" Type="http://schemas.openxmlformats.org/officeDocument/2006/relationships/slide" Target="slide11.xml"/><Relationship Id="rId19" Type="http://schemas.openxmlformats.org/officeDocument/2006/relationships/slide" Target="slide20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/>
              <a:t>Исторический калейдоскоп</a:t>
            </a:r>
            <a:endParaRPr lang="ru-RU" sz="72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sz="3600" b="1" dirty="0" smtClean="0"/>
              <a:t>(6 класс)</a:t>
            </a:r>
            <a:endParaRPr lang="ru-RU" sz="3600" b="1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>8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692696"/>
            <a:ext cx="7313613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400" dirty="0" smtClean="0">
                <a:solidFill>
                  <a:schemeClr val="tx2"/>
                </a:solidFill>
                <a:latin typeface="Arial" charset="0"/>
              </a:rPr>
              <a:t>По латинской форме его имени правители европейских стран стали называть себя королями.</a:t>
            </a:r>
          </a:p>
          <a:p>
            <a:pPr algn="ctr">
              <a:buFont typeface="Wingdings" pitchFamily="2" charset="2"/>
              <a:buNone/>
            </a:pPr>
            <a:r>
              <a:rPr lang="ru-RU" sz="4400" b="1" dirty="0" smtClean="0">
                <a:solidFill>
                  <a:schemeClr val="tx2"/>
                </a:solidFill>
                <a:latin typeface="Arial" charset="0"/>
              </a:rPr>
              <a:t>Кто он?</a:t>
            </a:r>
            <a:endParaRPr lang="ru-RU" sz="4400" b="1" dirty="0" smtClean="0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1536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827087" cy="76517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43608" y="4795897"/>
            <a:ext cx="70567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Ответ:  Карл Великий (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Каролус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), король, с 800 г. император государства  франков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>9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400" b="1" dirty="0" smtClean="0">
                <a:solidFill>
                  <a:schemeClr val="tx2"/>
                </a:solidFill>
                <a:latin typeface="Arial" charset="0"/>
              </a:rPr>
              <a:t>О ком написала Н. </a:t>
            </a:r>
            <a:r>
              <a:rPr lang="ru-RU" sz="4400" b="1" dirty="0" err="1" smtClean="0">
                <a:solidFill>
                  <a:schemeClr val="tx2"/>
                </a:solidFill>
                <a:latin typeface="Arial" charset="0"/>
              </a:rPr>
              <a:t>Кончаловская</a:t>
            </a:r>
            <a:r>
              <a:rPr lang="ru-RU" sz="4400" b="1" dirty="0" smtClean="0">
                <a:solidFill>
                  <a:schemeClr val="tx2"/>
                </a:solidFill>
                <a:latin typeface="Arial" charset="0"/>
              </a:rPr>
              <a:t>:</a:t>
            </a:r>
          </a:p>
          <a:p>
            <a:pPr algn="ctr">
              <a:buFont typeface="Wingdings" pitchFamily="2" charset="2"/>
              <a:buNone/>
            </a:pPr>
            <a:r>
              <a:rPr lang="ru-RU" sz="4400" dirty="0" smtClean="0">
                <a:solidFill>
                  <a:schemeClr val="tx2"/>
                </a:solidFill>
                <a:latin typeface="Arial" charset="0"/>
              </a:rPr>
              <a:t>В монастырской келье узкой,</a:t>
            </a:r>
          </a:p>
          <a:p>
            <a:pPr algn="ctr">
              <a:buFont typeface="Wingdings" pitchFamily="2" charset="2"/>
              <a:buNone/>
            </a:pPr>
            <a:r>
              <a:rPr lang="ru-RU" sz="4400" dirty="0" smtClean="0">
                <a:solidFill>
                  <a:schemeClr val="tx2"/>
                </a:solidFill>
                <a:latin typeface="Arial" charset="0"/>
              </a:rPr>
              <a:t>В четырех глухих стенах</a:t>
            </a:r>
          </a:p>
          <a:p>
            <a:pPr algn="ctr">
              <a:buFont typeface="Wingdings" pitchFamily="2" charset="2"/>
              <a:buNone/>
            </a:pPr>
            <a:r>
              <a:rPr lang="ru-RU" sz="4400" dirty="0" smtClean="0">
                <a:solidFill>
                  <a:schemeClr val="tx2"/>
                </a:solidFill>
                <a:latin typeface="Arial" charset="0"/>
              </a:rPr>
              <a:t>О земле о древнерусской</a:t>
            </a:r>
          </a:p>
          <a:p>
            <a:pPr algn="ctr">
              <a:buFont typeface="Wingdings" pitchFamily="2" charset="2"/>
              <a:buNone/>
            </a:pPr>
            <a:r>
              <a:rPr lang="ru-RU" sz="4400" dirty="0" smtClean="0">
                <a:solidFill>
                  <a:schemeClr val="tx2"/>
                </a:solidFill>
                <a:latin typeface="Arial" charset="0"/>
              </a:rPr>
              <a:t>Быль записывал монах.</a:t>
            </a:r>
            <a:endParaRPr lang="ru-RU" sz="4400" dirty="0" smtClean="0">
              <a:latin typeface="Arial" charset="0"/>
            </a:endParaRPr>
          </a:p>
        </p:txBody>
      </p:sp>
      <p:sp>
        <p:nvSpPr>
          <p:cNvPr id="1638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827087" cy="76517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547664" y="4795897"/>
            <a:ext cx="73448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Ответ:  монах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Киево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- Печерского монастыря Нестор. Повесть временных лет.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>
                <a:solidFill>
                  <a:schemeClr val="accent1">
                    <a:tint val="88000"/>
                    <a:satMod val="150000"/>
                  </a:schemeClr>
                </a:solidFill>
              </a:rPr>
              <a:t>10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764704"/>
            <a:ext cx="8208912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400" b="1" dirty="0" smtClean="0">
                <a:solidFill>
                  <a:schemeClr val="tx2"/>
                </a:solidFill>
                <a:latin typeface="Arial" charset="0"/>
              </a:rPr>
              <a:t>«Да будет Киев матерью городов русских!» — </a:t>
            </a:r>
            <a:br>
              <a:rPr lang="ru-RU" sz="4400" b="1" dirty="0" smtClean="0">
                <a:solidFill>
                  <a:schemeClr val="tx2"/>
                </a:solidFill>
                <a:latin typeface="Arial" charset="0"/>
              </a:rPr>
            </a:br>
            <a:r>
              <a:rPr lang="ru-RU" sz="4400" dirty="0" smtClean="0">
                <a:latin typeface="Arial" charset="0"/>
              </a:rPr>
              <a:t>Кому из великих князей - полководцев принадлежит это высказывание?</a:t>
            </a:r>
            <a:r>
              <a:rPr lang="ru-RU" sz="4400" dirty="0" smtClean="0">
                <a:solidFill>
                  <a:schemeClr val="tx2"/>
                </a:solidFill>
                <a:latin typeface="Arial" charset="0"/>
              </a:rPr>
              <a:t> </a:t>
            </a:r>
          </a:p>
        </p:txBody>
      </p:sp>
      <p:sp>
        <p:nvSpPr>
          <p:cNvPr id="1741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827087" cy="76517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547664" y="5085184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Ответ:  князь Олег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>11</a:t>
            </a:r>
          </a:p>
        </p:txBody>
      </p:sp>
      <p:sp>
        <p:nvSpPr>
          <p:cNvPr id="1843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827087" cy="76517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idx="1"/>
          </p:nvPr>
        </p:nvSpPr>
        <p:spPr>
          <a:xfrm>
            <a:off x="395536" y="908720"/>
            <a:ext cx="8208912" cy="4114800"/>
          </a:xfrm>
        </p:spPr>
        <p:txBody>
          <a:bodyPr rtlCol="0">
            <a:normAutofit/>
          </a:bodyPr>
          <a:lstStyle/>
          <a:p>
            <a:pPr marL="274320" indent="-27432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ru-RU" sz="900" b="1" dirty="0" smtClean="0"/>
          </a:p>
          <a:p>
            <a:pPr marL="274320" indent="-274320" algn="ctr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Эту икону, по преданию написанную самим евангелистом Лукой, привез с собой в Суздальское княжество из Киева князь Андрей </a:t>
            </a:r>
            <a:r>
              <a:rPr lang="ru-RU" sz="4000" dirty="0" err="1" smtClean="0">
                <a:latin typeface="Arial" pitchFamily="34" charset="0"/>
                <a:cs typeface="Arial" pitchFamily="34" charset="0"/>
              </a:rPr>
              <a:t>Боголюбский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274320" indent="-274320" algn="ctr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Как называется эта икона?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47664" y="5085184"/>
            <a:ext cx="60486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Ответ:  икона Владимирской Богоматери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>
                <a:solidFill>
                  <a:schemeClr val="accent1">
                    <a:tint val="88000"/>
                    <a:satMod val="150000"/>
                  </a:schemeClr>
                </a:solidFill>
              </a:rPr>
              <a:t>12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400" dirty="0" smtClean="0">
                <a:solidFill>
                  <a:schemeClr val="tx2"/>
                </a:solidFill>
                <a:latin typeface="Arial" charset="0"/>
              </a:rPr>
              <a:t>Этот князь, сидя в Суздале, хотел престола еще и в Киеве, и в </a:t>
            </a:r>
            <a:r>
              <a:rPr lang="ru-RU" sz="4400" dirty="0" err="1" smtClean="0">
                <a:solidFill>
                  <a:schemeClr val="tx2"/>
                </a:solidFill>
                <a:latin typeface="Arial" charset="0"/>
              </a:rPr>
              <a:t>Переяславле</a:t>
            </a:r>
            <a:r>
              <a:rPr lang="ru-RU" sz="4400" dirty="0" smtClean="0">
                <a:solidFill>
                  <a:schemeClr val="tx2"/>
                </a:solidFill>
                <a:latin typeface="Arial" charset="0"/>
              </a:rPr>
              <a:t>.</a:t>
            </a:r>
          </a:p>
          <a:p>
            <a:pPr algn="ctr">
              <a:buFont typeface="Wingdings" pitchFamily="2" charset="2"/>
              <a:buNone/>
            </a:pPr>
            <a:r>
              <a:rPr lang="ru-RU" sz="4400" b="1" dirty="0" smtClean="0">
                <a:solidFill>
                  <a:schemeClr val="tx2"/>
                </a:solidFill>
                <a:latin typeface="Arial" charset="0"/>
              </a:rPr>
              <a:t>Кто же это?</a:t>
            </a:r>
            <a:endParaRPr lang="ru-RU" sz="4400" b="1" dirty="0" smtClean="0">
              <a:solidFill>
                <a:schemeClr val="hlink"/>
              </a:solidFill>
              <a:latin typeface="Arial" charset="0"/>
            </a:endParaRPr>
          </a:p>
        </p:txBody>
      </p:sp>
      <p:sp>
        <p:nvSpPr>
          <p:cNvPr id="1946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827087" cy="76517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547664" y="5085184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Ответ:  Юрий Долгорукий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>
                <a:solidFill>
                  <a:schemeClr val="accent1">
                    <a:tint val="88000"/>
                    <a:satMod val="150000"/>
                  </a:schemeClr>
                </a:solidFill>
              </a:rPr>
              <a:t>13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0" y="692696"/>
            <a:ext cx="8820472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000" dirty="0" smtClean="0">
                <a:solidFill>
                  <a:schemeClr val="tx2"/>
                </a:solidFill>
                <a:latin typeface="Arial" charset="0"/>
              </a:rPr>
              <a:t>С 1113 года на великом княжении был «славный победами за русскую землю и благими нравами» князь Владимир... </a:t>
            </a:r>
          </a:p>
          <a:p>
            <a:pPr algn="ctr">
              <a:buFont typeface="Wingdings" pitchFamily="2" charset="2"/>
              <a:buNone/>
            </a:pPr>
            <a:r>
              <a:rPr lang="ru-RU" sz="4000" b="1" dirty="0" smtClean="0">
                <a:latin typeface="Arial" charset="0"/>
              </a:rPr>
              <a:t>А как его прозвали, вы должны назвать.</a:t>
            </a:r>
            <a:r>
              <a:rPr lang="ru-RU" sz="4000" b="1" dirty="0" smtClean="0">
                <a:solidFill>
                  <a:schemeClr val="bg2"/>
                </a:solidFill>
                <a:latin typeface="Arial" charset="0"/>
              </a:rPr>
              <a:t>. </a:t>
            </a:r>
          </a:p>
        </p:txBody>
      </p:sp>
      <p:sp>
        <p:nvSpPr>
          <p:cNvPr id="2048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827087" cy="76517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547664" y="5229200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Ответ:  Владимир Мономах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>
                <a:solidFill>
                  <a:schemeClr val="accent1">
                    <a:tint val="88000"/>
                    <a:satMod val="150000"/>
                  </a:schemeClr>
                </a:solidFill>
              </a:rPr>
              <a:t>14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476672"/>
            <a:ext cx="8229600" cy="50006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400" dirty="0" smtClean="0">
                <a:solidFill>
                  <a:schemeClr val="tx2"/>
                </a:solidFill>
                <a:latin typeface="Arial" charset="0"/>
              </a:rPr>
              <a:t>Эту богиню славяне-хлебопашцы молили даровать добрый урожай.</a:t>
            </a:r>
          </a:p>
          <a:p>
            <a:pPr algn="ctr">
              <a:buFont typeface="Wingdings" pitchFamily="2" charset="2"/>
              <a:buNone/>
            </a:pPr>
            <a:r>
              <a:rPr lang="ru-RU" sz="4400" b="1" dirty="0" smtClean="0">
                <a:solidFill>
                  <a:schemeClr val="tx2"/>
                </a:solidFill>
                <a:latin typeface="Arial" charset="0"/>
              </a:rPr>
              <a:t>Кто она?</a:t>
            </a:r>
          </a:p>
        </p:txBody>
      </p:sp>
      <p:sp>
        <p:nvSpPr>
          <p:cNvPr id="2150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827087" cy="76517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547664" y="4221088"/>
            <a:ext cx="60486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Ответ: 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Мокошь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 – богиня земли и плодородия у славян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>
                <a:solidFill>
                  <a:schemeClr val="accent1">
                    <a:tint val="88000"/>
                    <a:satMod val="150000"/>
                  </a:schemeClr>
                </a:solidFill>
              </a:rPr>
              <a:t>15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476672"/>
            <a:ext cx="8640960" cy="4824412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600" dirty="0" smtClean="0">
                <a:solidFill>
                  <a:schemeClr val="tx2"/>
                </a:solidFill>
                <a:latin typeface="Arial" charset="0"/>
              </a:rPr>
              <a:t>По мнению многих, легендарный князь </a:t>
            </a:r>
            <a:r>
              <a:rPr lang="ru-RU" sz="3600" dirty="0" err="1" smtClean="0">
                <a:solidFill>
                  <a:schemeClr val="tx2"/>
                </a:solidFill>
                <a:latin typeface="Arial" charset="0"/>
              </a:rPr>
              <a:t>Рюрик</a:t>
            </a:r>
            <a:r>
              <a:rPr lang="ru-RU" sz="3600" dirty="0" smtClean="0">
                <a:solidFill>
                  <a:schemeClr val="tx2"/>
                </a:solidFill>
                <a:latin typeface="Arial" charset="0"/>
              </a:rPr>
              <a:t> явился на Русь со своим домом (т.е. родственниками) и верной дружиной. </a:t>
            </a:r>
          </a:p>
          <a:p>
            <a:pPr algn="ctr">
              <a:buFont typeface="Wingdings" pitchFamily="2" charset="2"/>
              <a:buNone/>
            </a:pPr>
            <a:r>
              <a:rPr lang="ru-RU" sz="3600" b="1" dirty="0" smtClean="0">
                <a:solidFill>
                  <a:schemeClr val="tx2"/>
                </a:solidFill>
                <a:latin typeface="Arial" charset="0"/>
              </a:rPr>
              <a:t>Как, хотя бы примерно, звучали </a:t>
            </a:r>
            <a:r>
              <a:rPr lang="ru-RU" sz="3600" b="1" dirty="0" err="1" smtClean="0">
                <a:solidFill>
                  <a:schemeClr val="tx2"/>
                </a:solidFill>
                <a:latin typeface="Arial" charset="0"/>
              </a:rPr>
              <a:t>по-скандинавски</a:t>
            </a:r>
            <a:r>
              <a:rPr lang="ru-RU" sz="3600" b="1" dirty="0" smtClean="0">
                <a:solidFill>
                  <a:schemeClr val="tx2"/>
                </a:solidFill>
                <a:latin typeface="Arial" charset="0"/>
              </a:rPr>
              <a:t> слова «свой дом» и «верная дружина»?</a:t>
            </a:r>
            <a:endParaRPr lang="ru-RU" sz="3600" b="1" dirty="0" smtClean="0">
              <a:latin typeface="Arial" charset="0"/>
            </a:endParaRPr>
          </a:p>
        </p:txBody>
      </p:sp>
      <p:sp>
        <p:nvSpPr>
          <p:cNvPr id="2253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827087" cy="76517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403648" y="5445224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Ответ:  «Сине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хус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» и «тру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воринг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»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>
                <a:solidFill>
                  <a:schemeClr val="accent1">
                    <a:tint val="88000"/>
                    <a:satMod val="150000"/>
                  </a:schemeClr>
                </a:solidFill>
              </a:rPr>
              <a:t>16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404664"/>
            <a:ext cx="8352928" cy="4114800"/>
          </a:xfrm>
        </p:spPr>
        <p:txBody>
          <a:bodyPr>
            <a:normAutofit/>
          </a:bodyPr>
          <a:lstStyle/>
          <a:p>
            <a:pPr marL="265176" indent="-265176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400" dirty="0" smtClean="0">
                <a:solidFill>
                  <a:schemeClr val="tx2"/>
                </a:solidFill>
                <a:latin typeface="Arial" charset="0"/>
              </a:rPr>
              <a:t>На его призыв воины ответили: «Где голова твоя ляжет, там и головы наши сложим».</a:t>
            </a:r>
          </a:p>
          <a:p>
            <a:pPr marL="265176" indent="-265176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400" b="1" dirty="0" smtClean="0">
                <a:solidFill>
                  <a:schemeClr val="tx2"/>
                </a:solidFill>
                <a:latin typeface="Arial" charset="0"/>
              </a:rPr>
              <a:t>Кто же он?</a:t>
            </a:r>
            <a:endParaRPr lang="ru-RU" sz="4400" b="1" dirty="0">
              <a:latin typeface="Arial" charset="0"/>
            </a:endParaRPr>
          </a:p>
        </p:txBody>
      </p:sp>
      <p:sp>
        <p:nvSpPr>
          <p:cNvPr id="2355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827087" cy="76517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547664" y="4581128"/>
            <a:ext cx="60486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Ответ:  Святослав Игоревич. Его слова : «Не посрамим земли русской»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>17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476672"/>
            <a:ext cx="8229600" cy="4525962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4000" dirty="0" smtClean="0">
                <a:solidFill>
                  <a:schemeClr val="tx2"/>
                </a:solidFill>
                <a:latin typeface="Arial" charset="0"/>
              </a:rPr>
              <a:t>В своей «ученической тетради» маленький новгородец </a:t>
            </a:r>
            <a:r>
              <a:rPr lang="ru-RU" sz="4000" dirty="0" err="1" smtClean="0">
                <a:solidFill>
                  <a:schemeClr val="tx2"/>
                </a:solidFill>
                <a:latin typeface="Arial" charset="0"/>
              </a:rPr>
              <a:t>Онфим</a:t>
            </a:r>
            <a:r>
              <a:rPr lang="ru-RU" sz="4000" dirty="0" smtClean="0">
                <a:solidFill>
                  <a:schemeClr val="tx2"/>
                </a:solidFill>
                <a:latin typeface="Arial" charset="0"/>
              </a:rPr>
              <a:t> писал буквы и слоги, но больше всего </a:t>
            </a:r>
            <a:r>
              <a:rPr lang="ru-RU" sz="4000" dirty="0" err="1" smtClean="0">
                <a:solidFill>
                  <a:schemeClr val="tx2"/>
                </a:solidFill>
                <a:latin typeface="Arial" charset="0"/>
              </a:rPr>
              <a:t>Онфим</a:t>
            </a:r>
            <a:r>
              <a:rPr lang="ru-RU" sz="4000" dirty="0" smtClean="0">
                <a:solidFill>
                  <a:schemeClr val="tx2"/>
                </a:solidFill>
                <a:latin typeface="Arial" charset="0"/>
              </a:rPr>
              <a:t> любил рисовать коней, поверженных врагов, воинов в шлемах.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400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ru-RU" sz="4000" b="1" dirty="0" smtClean="0">
                <a:solidFill>
                  <a:schemeClr val="tx2"/>
                </a:solidFill>
                <a:latin typeface="Arial" charset="0"/>
              </a:rPr>
              <a:t>На чем писал </a:t>
            </a:r>
            <a:r>
              <a:rPr lang="ru-RU" sz="4000" b="1" dirty="0" err="1" smtClean="0">
                <a:solidFill>
                  <a:schemeClr val="tx2"/>
                </a:solidFill>
                <a:latin typeface="Arial" charset="0"/>
              </a:rPr>
              <a:t>Онфим</a:t>
            </a:r>
            <a:r>
              <a:rPr lang="ru-RU" sz="4000" b="1" dirty="0" smtClean="0">
                <a:solidFill>
                  <a:schemeClr val="tx2"/>
                </a:solidFill>
                <a:latin typeface="Arial" charset="0"/>
              </a:rPr>
              <a:t>?  </a:t>
            </a:r>
            <a:endParaRPr lang="ru-RU" sz="4000" b="1" dirty="0" smtClean="0">
              <a:latin typeface="Arial" charset="0"/>
            </a:endParaRPr>
          </a:p>
        </p:txBody>
      </p:sp>
      <p:sp>
        <p:nvSpPr>
          <p:cNvPr id="2458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827087" cy="76517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19672" y="5013176"/>
            <a:ext cx="60486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Ответ:  на бересте (берестяные грамоты)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05" name="Group 41"/>
          <p:cNvGraphicFramePr>
            <a:graphicFrameLocks noGrp="1"/>
          </p:cNvGraphicFramePr>
          <p:nvPr/>
        </p:nvGraphicFramePr>
        <p:xfrm>
          <a:off x="0" y="115888"/>
          <a:ext cx="9144000" cy="5989320"/>
        </p:xfrm>
        <a:graphic>
          <a:graphicData uri="http://schemas.openxmlformats.org/drawingml/2006/table">
            <a:tbl>
              <a:tblPr/>
              <a:tblGrid>
                <a:gridCol w="1827213"/>
                <a:gridCol w="1830387"/>
                <a:gridCol w="1828800"/>
                <a:gridCol w="1830388"/>
                <a:gridCol w="1827212"/>
              </a:tblGrid>
              <a:tr h="471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3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  <a:hlinkClick r:id="rId2" action="ppaction://hlinksldjump"/>
                        </a:rPr>
                        <a:t>1</a:t>
                      </a:r>
                      <a:endParaRPr kumimoji="0" lang="ru-RU" sz="33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3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  <a:hlinkClick r:id="rId3" action="ppaction://hlinksldjump"/>
                        </a:rPr>
                        <a:t>2</a:t>
                      </a:r>
                      <a:endParaRPr kumimoji="0" lang="en-US" sz="33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3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  <a:hlinkClick r:id="rId4" action="ppaction://hlinksldjump"/>
                        </a:rPr>
                        <a:t>3</a:t>
                      </a:r>
                      <a:endParaRPr kumimoji="0" lang="en-US" sz="33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3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  <a:hlinkClick r:id="rId5" action="ppaction://hlinksldjump"/>
                        </a:rPr>
                        <a:t>4</a:t>
                      </a:r>
                      <a:endParaRPr kumimoji="0" lang="en-US" sz="33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3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3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  <a:hlinkClick r:id="rId6" action="ppaction://hlinksldjump"/>
                        </a:rPr>
                        <a:t>5</a:t>
                      </a:r>
                      <a:endParaRPr kumimoji="0" lang="en-US" sz="3300" b="1" i="0" u="none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2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3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  <a:hlinkClick r:id="rId7" action="ppaction://hlinksldjump"/>
                        </a:rPr>
                        <a:t>6</a:t>
                      </a: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3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  <a:hlinkClick r:id="rId8" action="ppaction://hlinksldjump"/>
                        </a:rPr>
                        <a:t>7</a:t>
                      </a: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3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  <a:hlinkClick r:id="rId9" action="ppaction://hlinksldjump"/>
                        </a:rPr>
                        <a:t>8</a:t>
                      </a:r>
                      <a:endParaRPr kumimoji="0" lang="en-US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3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  <a:hlinkClick r:id="rId10" action="ppaction://hlinksldjump"/>
                        </a:rPr>
                        <a:t>9</a:t>
                      </a:r>
                      <a:endParaRPr kumimoji="0" lang="en-US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3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  <a:hlinkClick r:id="rId11" action="ppaction://hlinksldjump"/>
                        </a:rPr>
                        <a:t>10</a:t>
                      </a: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7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3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  <a:hlinkClick r:id="rId12" action="ppaction://hlinksldjump"/>
                        </a:rPr>
                        <a:t>11</a:t>
                      </a: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3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  <a:hlinkClick r:id="rId13" action="ppaction://hlinksldjump"/>
                        </a:rPr>
                        <a:t>12</a:t>
                      </a:r>
                      <a:endParaRPr kumimoji="0" lang="en-US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3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  <a:hlinkClick r:id="rId14" action="ppaction://hlinksldjump"/>
                        </a:rPr>
                        <a:t>13</a:t>
                      </a: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3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  <a:hlinkClick r:id="rId15" action="ppaction://hlinksldjump"/>
                        </a:rPr>
                        <a:t>14</a:t>
                      </a: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3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  <a:hlinkClick r:id="rId16" action="ppaction://hlinksldjump"/>
                        </a:rPr>
                        <a:t>15</a:t>
                      </a:r>
                      <a:endParaRPr kumimoji="0" lang="en-US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62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3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  <a:hlinkClick r:id="rId17" action="ppaction://hlinksldjump"/>
                        </a:rPr>
                        <a:t>16</a:t>
                      </a:r>
                      <a:endParaRPr kumimoji="0" lang="en-US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3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  <a:hlinkClick r:id="rId18" action="ppaction://hlinksldjump"/>
                        </a:rPr>
                        <a:t>17</a:t>
                      </a: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3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  <a:hlinkClick r:id="rId19" action="ppaction://hlinksldjump"/>
                        </a:rPr>
                        <a:t>18</a:t>
                      </a: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3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  <a:hlinkClick r:id="rId20" action="ppaction://hlinksldjump"/>
                        </a:rPr>
                        <a:t>19</a:t>
                      </a: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3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  <a:hlinkClick r:id="rId21" action="ppaction://hlinksldjump"/>
                        </a:rPr>
                        <a:t>20</a:t>
                      </a: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5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3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  <a:hlinkClick r:id="rId22" action="ppaction://hlinksldjump"/>
                        </a:rPr>
                        <a:t>21</a:t>
                      </a: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3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  <a:hlinkClick r:id="rId23" action="ppaction://hlinksldjump"/>
                        </a:rPr>
                        <a:t>22</a:t>
                      </a: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3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  <a:hlinkClick r:id="rId24" action="ppaction://hlinksldjump"/>
                        </a:rPr>
                        <a:t>23</a:t>
                      </a: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3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  <a:hlinkClick r:id="rId25" action="ppaction://hlinksldjump"/>
                        </a:rPr>
                        <a:t>24</a:t>
                      </a: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3300" b="1" i="0" u="sng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/>
                          <a:latin typeface="Verdana" pitchFamily="34" charset="0"/>
                          <a:hlinkClick r:id="rId26" action="ppaction://hlinksldjump"/>
                        </a:rPr>
                        <a:t>25</a:t>
                      </a:r>
                      <a:endParaRPr kumimoji="0" lang="ru-RU" sz="3300" b="1" i="0" u="sng" strike="noStrike" cap="none" normalizeH="0" baseline="0" smtClean="0">
                        <a:ln>
                          <a:noFill/>
                        </a:ln>
                        <a:solidFill>
                          <a:srgbClr val="CC3300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>
                <a:solidFill>
                  <a:schemeClr val="accent1">
                    <a:tint val="88000"/>
                    <a:satMod val="150000"/>
                  </a:schemeClr>
                </a:solidFill>
              </a:rPr>
              <a:t>18</a:t>
            </a:r>
          </a:p>
        </p:txBody>
      </p:sp>
      <p:sp>
        <p:nvSpPr>
          <p:cNvPr id="2560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827087" cy="76517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611560" y="476672"/>
            <a:ext cx="7715250" cy="4713287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4400" dirty="0" smtClean="0">
                <a:effectLst/>
                <a:latin typeface="Arial" pitchFamily="34" charset="0"/>
                <a:cs typeface="Arial" pitchFamily="34" charset="0"/>
              </a:rPr>
              <a:t>Этот князь имел много сыновей. Отсюда и его прозвище.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4400" b="1" dirty="0" smtClean="0">
                <a:effectLst/>
                <a:latin typeface="Arial" pitchFamily="34" charset="0"/>
                <a:cs typeface="Arial" pitchFamily="34" charset="0"/>
              </a:rPr>
              <a:t>Назовите имя этого князя.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47664" y="4509120"/>
            <a:ext cx="60486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Ответ:  Всеволод Большое Гнездо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>19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1043608" y="836712"/>
            <a:ext cx="7313612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000" dirty="0" smtClean="0">
                <a:solidFill>
                  <a:schemeClr val="tx2"/>
                </a:solidFill>
                <a:latin typeface="Arial" charset="0"/>
              </a:rPr>
              <a:t>Именно сюда пригласил суздальский князь Юрий своего союзника чернигово-северского князя Святослава в 1147 г.</a:t>
            </a:r>
          </a:p>
          <a:p>
            <a:pPr algn="ctr">
              <a:buFont typeface="Wingdings" pitchFamily="2" charset="2"/>
              <a:buNone/>
            </a:pPr>
            <a:r>
              <a:rPr lang="ru-RU" sz="4000" b="1" dirty="0" smtClean="0">
                <a:solidFill>
                  <a:schemeClr val="tx2"/>
                </a:solidFill>
                <a:latin typeface="Arial" charset="0"/>
              </a:rPr>
              <a:t>Как называется это место?</a:t>
            </a:r>
          </a:p>
        </p:txBody>
      </p:sp>
      <p:sp>
        <p:nvSpPr>
          <p:cNvPr id="2662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827087" cy="76517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547664" y="5085184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Ответ:  Москва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>
                <a:solidFill>
                  <a:schemeClr val="accent1">
                    <a:tint val="88000"/>
                    <a:satMod val="150000"/>
                  </a:schemeClr>
                </a:solidFill>
              </a:rPr>
              <a:t>20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0" y="260648"/>
            <a:ext cx="9144000" cy="5256584"/>
          </a:xfrm>
        </p:spPr>
        <p:txBody>
          <a:bodyPr>
            <a:noAutofit/>
          </a:bodyPr>
          <a:lstStyle/>
          <a:p>
            <a:pPr marL="265176" indent="-265176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600" dirty="0" smtClean="0">
                <a:solidFill>
                  <a:schemeClr val="tx2"/>
                </a:solidFill>
                <a:latin typeface="Arial" charset="0"/>
              </a:rPr>
              <a:t>«Жадным они давали возможность разбогатеть; непоседливым – участвовать в интересном приключении; короли и бароны могли заработать славу и престиж; безземельные могли надеяться на то, что мечом добудут себе богатство, в котором было отказано на родине».</a:t>
            </a:r>
          </a:p>
          <a:p>
            <a:pPr marL="265176" indent="-265176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200" b="1" dirty="0" smtClean="0">
                <a:solidFill>
                  <a:schemeClr val="tx2"/>
                </a:solidFill>
                <a:latin typeface="Arial" charset="0"/>
              </a:rPr>
              <a:t>О чем идет речь?</a:t>
            </a:r>
            <a:endParaRPr lang="ru-RU" sz="3200" b="1" dirty="0">
              <a:latin typeface="Arial" charset="0"/>
            </a:endParaRPr>
          </a:p>
        </p:txBody>
      </p:sp>
      <p:sp>
        <p:nvSpPr>
          <p:cNvPr id="2765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827087" cy="76517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547664" y="5589240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Ответ:  о крестовых походах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>21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000" dirty="0" smtClean="0">
                <a:solidFill>
                  <a:schemeClr val="tx2"/>
                </a:solidFill>
                <a:latin typeface="Arial" charset="0"/>
              </a:rPr>
              <a:t>Этот город, расположенный в двух частях света, успел побывать столицей трех великих империй.</a:t>
            </a:r>
          </a:p>
          <a:p>
            <a:pPr algn="ctr">
              <a:buFont typeface="Wingdings" pitchFamily="2" charset="2"/>
              <a:buNone/>
            </a:pPr>
            <a:r>
              <a:rPr lang="ru-RU" sz="4000" b="1" dirty="0" smtClean="0">
                <a:solidFill>
                  <a:schemeClr val="tx2"/>
                </a:solidFill>
                <a:latin typeface="Arial" charset="0"/>
              </a:rPr>
              <a:t>Назовите его.</a:t>
            </a:r>
            <a:endParaRPr lang="ru-RU" sz="4000" b="1" dirty="0" smtClean="0">
              <a:latin typeface="Arial" charset="0"/>
            </a:endParaRPr>
          </a:p>
        </p:txBody>
      </p:sp>
      <p:sp>
        <p:nvSpPr>
          <p:cNvPr id="2867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827087" cy="76517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547664" y="4293096"/>
            <a:ext cx="60486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Ответ:  Константинополь, Стамбул.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>22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1115616" y="836712"/>
            <a:ext cx="7313612" cy="4114800"/>
          </a:xfrm>
        </p:spPr>
        <p:txBody>
          <a:bodyPr>
            <a:normAutofit lnSpcReduction="10000"/>
          </a:bodyPr>
          <a:lstStyle/>
          <a:p>
            <a:pPr marL="265176" indent="-265176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000" dirty="0" smtClean="0">
                <a:solidFill>
                  <a:schemeClr val="tx2"/>
                </a:solidFill>
                <a:latin typeface="Arial" charset="0"/>
              </a:rPr>
              <a:t>Этот город величали как человека – «господин», с ним связаны народные песни и былины – о купце Садко и храбром удальце Василии Буслаеве.</a:t>
            </a:r>
          </a:p>
          <a:p>
            <a:pPr marL="265176" indent="-265176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000" b="1" dirty="0" smtClean="0">
                <a:solidFill>
                  <a:schemeClr val="tx2"/>
                </a:solidFill>
                <a:latin typeface="Arial" charset="0"/>
              </a:rPr>
              <a:t>Назовите этот город.</a:t>
            </a:r>
            <a:endParaRPr lang="ru-RU" sz="4000" dirty="0">
              <a:latin typeface="Arial" charset="0"/>
            </a:endParaRPr>
          </a:p>
        </p:txBody>
      </p:sp>
      <p:sp>
        <p:nvSpPr>
          <p:cNvPr id="2970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827087" cy="76517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547664" y="5085184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Ответ:  Великий Новгород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>
                <a:solidFill>
                  <a:schemeClr val="accent1">
                    <a:tint val="88000"/>
                    <a:satMod val="150000"/>
                  </a:schemeClr>
                </a:solidFill>
              </a:rPr>
              <a:t>23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548680"/>
            <a:ext cx="7704856" cy="45259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ru-RU" sz="4200" dirty="0" smtClean="0">
              <a:solidFill>
                <a:schemeClr val="hlink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ru-RU" sz="4400" dirty="0" smtClean="0">
                <a:solidFill>
                  <a:schemeClr val="tx2"/>
                </a:solidFill>
                <a:latin typeface="Arial" charset="0"/>
              </a:rPr>
              <a:t>Его боевым кличем были слова : «Иду на вы».</a:t>
            </a:r>
          </a:p>
          <a:p>
            <a:pPr algn="ctr">
              <a:buFont typeface="Wingdings" pitchFamily="2" charset="2"/>
              <a:buNone/>
            </a:pPr>
            <a:r>
              <a:rPr lang="ru-RU" sz="4400" b="1" dirty="0" smtClean="0">
                <a:solidFill>
                  <a:schemeClr val="tx2"/>
                </a:solidFill>
                <a:latin typeface="Arial" charset="0"/>
              </a:rPr>
              <a:t>Кто он?</a:t>
            </a:r>
          </a:p>
        </p:txBody>
      </p:sp>
      <p:sp>
        <p:nvSpPr>
          <p:cNvPr id="30724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827087" cy="76517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50" name="Text Box 10"/>
          <p:cNvSpPr txBox="1">
            <a:spLocks noChangeArrowheads="1"/>
          </p:cNvSpPr>
          <p:nvPr/>
        </p:nvSpPr>
        <p:spPr bwMode="auto">
          <a:xfrm>
            <a:off x="2051050" y="6400800"/>
            <a:ext cx="217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ru-RU" sz="24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1680" y="4869160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Ответ:  князь Святослав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>24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4400" dirty="0" smtClean="0">
                <a:solidFill>
                  <a:schemeClr val="tx2"/>
                </a:solidFill>
                <a:latin typeface="Arial" charset="0"/>
              </a:rPr>
              <a:t>«Предание нарекло ее </a:t>
            </a:r>
            <a:r>
              <a:rPr lang="ru-RU" sz="4400" b="1" i="1" dirty="0" smtClean="0">
                <a:solidFill>
                  <a:schemeClr val="tx2"/>
                </a:solidFill>
                <a:latin typeface="Arial" charset="0"/>
              </a:rPr>
              <a:t>Хитрою</a:t>
            </a:r>
            <a:r>
              <a:rPr lang="ru-RU" sz="4400" dirty="0" smtClean="0">
                <a:solidFill>
                  <a:schemeClr val="tx2"/>
                </a:solidFill>
                <a:latin typeface="Arial" charset="0"/>
              </a:rPr>
              <a:t>, церковь – </a:t>
            </a:r>
            <a:r>
              <a:rPr lang="ru-RU" sz="4400" b="1" i="1" dirty="0" smtClean="0">
                <a:solidFill>
                  <a:schemeClr val="tx2"/>
                </a:solidFill>
                <a:latin typeface="Arial" charset="0"/>
              </a:rPr>
              <a:t>Святою</a:t>
            </a:r>
            <a:r>
              <a:rPr lang="ru-RU" sz="4400" dirty="0" smtClean="0">
                <a:solidFill>
                  <a:schemeClr val="tx2"/>
                </a:solidFill>
                <a:latin typeface="Arial" charset="0"/>
              </a:rPr>
              <a:t>, история </a:t>
            </a:r>
            <a:r>
              <a:rPr lang="ru-RU" sz="4400" b="1" i="1" dirty="0" smtClean="0">
                <a:solidFill>
                  <a:schemeClr val="tx2"/>
                </a:solidFill>
                <a:latin typeface="Arial" charset="0"/>
              </a:rPr>
              <a:t>Мудрою</a:t>
            </a:r>
            <a:r>
              <a:rPr lang="ru-RU" sz="4400" dirty="0" smtClean="0">
                <a:solidFill>
                  <a:schemeClr val="tx2"/>
                </a:solidFill>
                <a:latin typeface="Arial" charset="0"/>
              </a:rPr>
              <a:t>».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ru-RU" sz="4400" b="1" dirty="0" smtClean="0">
                <a:solidFill>
                  <a:schemeClr val="tx2"/>
                </a:solidFill>
                <a:latin typeface="Arial" charset="0"/>
              </a:rPr>
              <a:t>Как вы думаете, о ком идет речь и почему?</a:t>
            </a:r>
            <a:endParaRPr lang="ru-RU" sz="4400" b="1" dirty="0" smtClean="0">
              <a:latin typeface="Arial" charset="0"/>
            </a:endParaRPr>
          </a:p>
        </p:txBody>
      </p:sp>
      <p:sp>
        <p:nvSpPr>
          <p:cNvPr id="31748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827087" cy="76517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547664" y="4725144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Ответ:  Княгиня Ольга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>25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4400" dirty="0" smtClean="0">
                <a:solidFill>
                  <a:schemeClr val="tx2"/>
                </a:solidFill>
                <a:latin typeface="Arial" charset="0"/>
              </a:rPr>
              <a:t>Этот князь нанес крупное поражение печенегам, уделял большое внимание культуре, просвещению, строительству церквей, монастырей.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4400" dirty="0" smtClean="0">
                <a:solidFill>
                  <a:schemeClr val="tx2"/>
                </a:solidFill>
                <a:latin typeface="Arial" charset="0"/>
              </a:rPr>
              <a:t> </a:t>
            </a:r>
            <a:r>
              <a:rPr lang="ru-RU" sz="4400" b="1" dirty="0" smtClean="0">
                <a:solidFill>
                  <a:schemeClr val="tx2"/>
                </a:solidFill>
                <a:latin typeface="Arial" charset="0"/>
              </a:rPr>
              <a:t>Кто он?</a:t>
            </a:r>
            <a:endParaRPr lang="ru-RU" sz="4400" b="1" dirty="0" smtClean="0">
              <a:latin typeface="Arial" charset="0"/>
            </a:endParaRPr>
          </a:p>
        </p:txBody>
      </p:sp>
      <p:sp>
        <p:nvSpPr>
          <p:cNvPr id="3277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827087" cy="76517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547664" y="5085184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Ответ:  Ярослав Мудрый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>
                <a:solidFill>
                  <a:schemeClr val="accent1">
                    <a:tint val="88000"/>
                    <a:satMod val="150000"/>
                  </a:schemeClr>
                </a:solidFill>
              </a:rPr>
              <a:t>1</a:t>
            </a:r>
          </a:p>
        </p:txBody>
      </p:sp>
      <p:sp>
        <p:nvSpPr>
          <p:cNvPr id="819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827087" cy="76517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6" name="Rectangle 6"/>
          <p:cNvSpPr>
            <a:spLocks noChangeArrowheads="1"/>
          </p:cNvSpPr>
          <p:nvPr/>
        </p:nvSpPr>
        <p:spPr bwMode="auto">
          <a:xfrm>
            <a:off x="755576" y="548680"/>
            <a:ext cx="7273925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400" dirty="0" smtClean="0">
                <a:solidFill>
                  <a:schemeClr val="tx2"/>
                </a:solidFill>
                <a:latin typeface="Arial" charset="0"/>
              </a:rPr>
              <a:t>Волыняне и дреговичи, </a:t>
            </a:r>
            <a:r>
              <a:rPr lang="ru-RU" sz="4400" dirty="0">
                <a:solidFill>
                  <a:schemeClr val="tx2"/>
                </a:solidFill>
                <a:latin typeface="Arial" charset="0"/>
              </a:rPr>
              <a:t>радимичи и вятичи, поляне и древляне... </a:t>
            </a:r>
            <a:br>
              <a:rPr lang="ru-RU" sz="4400" dirty="0">
                <a:solidFill>
                  <a:schemeClr val="tx2"/>
                </a:solidFill>
                <a:latin typeface="Arial" charset="0"/>
              </a:rPr>
            </a:br>
            <a:r>
              <a:rPr lang="ru-RU" sz="4000" b="1" dirty="0">
                <a:latin typeface="Arial" charset="0"/>
              </a:rPr>
              <a:t>Что общего между всеми этими названиями</a:t>
            </a:r>
            <a:r>
              <a:rPr lang="ru-RU" sz="4000" b="1" dirty="0" smtClean="0">
                <a:latin typeface="Arial" charset="0"/>
              </a:rPr>
              <a:t>?</a:t>
            </a:r>
            <a:endParaRPr lang="en-US" sz="4000" b="1" dirty="0" smtClean="0">
              <a:latin typeface="Arial" charset="0"/>
            </a:endParaRPr>
          </a:p>
          <a:p>
            <a:pPr algn="ctr"/>
            <a:endParaRPr lang="ru-RU" sz="4000" dirty="0" smtClean="0"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4725144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Ответ:  восточные славяне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>2</a:t>
            </a:r>
          </a:p>
        </p:txBody>
      </p:sp>
      <p:sp>
        <p:nvSpPr>
          <p:cNvPr id="9219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827087" cy="76517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467544" y="764704"/>
            <a:ext cx="8229600" cy="414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/>
            <a:r>
              <a:rPr lang="ru-RU" sz="3600" dirty="0" smtClean="0">
                <a:solidFill>
                  <a:schemeClr val="tx2"/>
                </a:solidFill>
                <a:latin typeface="Arial" charset="0"/>
              </a:rPr>
              <a:t>В 13 лет девочка начала слышать голоса святых: Екатерины, Маргариты и Михаила Архангела, они поведали ей о том, что она должна принести мир Франции. В нее поверили сотни тысяч людей. </a:t>
            </a:r>
          </a:p>
          <a:p>
            <a:pPr algn="ctr"/>
            <a:endParaRPr lang="ru-RU" sz="3600" b="1" dirty="0" smtClean="0">
              <a:solidFill>
                <a:schemeClr val="tx2"/>
              </a:solidFill>
              <a:latin typeface="Arial" charset="0"/>
            </a:endParaRPr>
          </a:p>
          <a:p>
            <a:pPr algn="ctr"/>
            <a:r>
              <a:rPr lang="ru-RU" sz="3600" b="1" dirty="0" smtClean="0">
                <a:solidFill>
                  <a:schemeClr val="tx2"/>
                </a:solidFill>
                <a:latin typeface="Arial" charset="0"/>
              </a:rPr>
              <a:t>Назовите ее имя.</a:t>
            </a:r>
            <a:endParaRPr lang="ru-RU" sz="36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47664" y="5085184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Ответ:  Жанна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д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Арк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>3</a:t>
            </a:r>
          </a:p>
        </p:txBody>
      </p:sp>
      <p:sp>
        <p:nvSpPr>
          <p:cNvPr id="10243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827087" cy="76517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4" name="Rectangle 6"/>
          <p:cNvSpPr>
            <a:spLocks noChangeArrowheads="1"/>
          </p:cNvSpPr>
          <p:nvPr/>
        </p:nvSpPr>
        <p:spPr bwMode="auto">
          <a:xfrm>
            <a:off x="395536" y="1196047"/>
            <a:ext cx="8424936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3600" dirty="0">
                <a:solidFill>
                  <a:schemeClr val="tx2"/>
                </a:solidFill>
                <a:latin typeface="Arial" charset="0"/>
              </a:rPr>
              <a:t>Старая летопись гласит: «Жили когда-то три брата: Кий, Щек и Хорив с сестрой </a:t>
            </a:r>
            <a:r>
              <a:rPr lang="ru-RU" sz="3600" dirty="0" err="1">
                <a:solidFill>
                  <a:schemeClr val="tx2"/>
                </a:solidFill>
                <a:latin typeface="Arial" charset="0"/>
              </a:rPr>
              <a:t>Лыбедью</a:t>
            </a:r>
            <a:r>
              <a:rPr lang="ru-RU" sz="3600" dirty="0">
                <a:solidFill>
                  <a:schemeClr val="tx2"/>
                </a:solidFill>
                <a:latin typeface="Arial" charset="0"/>
              </a:rPr>
              <a:t>. Они построили в днепровских лесах город и назвали в честь одного из них...» </a:t>
            </a:r>
            <a:endParaRPr lang="ru-RU" sz="3600" dirty="0" smtClean="0">
              <a:solidFill>
                <a:schemeClr val="tx2"/>
              </a:solidFill>
              <a:latin typeface="Arial" charset="0"/>
            </a:endParaRPr>
          </a:p>
          <a:p>
            <a:pPr algn="ctr"/>
            <a:r>
              <a:rPr lang="ru-RU" sz="3600" b="1" dirty="0" smtClean="0">
                <a:solidFill>
                  <a:schemeClr val="tx2"/>
                </a:solidFill>
                <a:latin typeface="Arial" charset="0"/>
              </a:rPr>
              <a:t>А </a:t>
            </a:r>
            <a:r>
              <a:rPr lang="ru-RU" sz="3600" b="1" dirty="0">
                <a:solidFill>
                  <a:schemeClr val="tx2"/>
                </a:solidFill>
                <a:latin typeface="Arial" charset="0"/>
              </a:rPr>
              <a:t>в честь кого и как — </a:t>
            </a:r>
            <a:r>
              <a:rPr lang="ru-RU" sz="3600" b="1" dirty="0" smtClean="0">
                <a:solidFill>
                  <a:schemeClr val="tx2"/>
                </a:solidFill>
                <a:latin typeface="Arial" charset="0"/>
              </a:rPr>
              <a:t>догадайтесь. </a:t>
            </a:r>
            <a:endParaRPr lang="ru-RU" sz="36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5301208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Ответ:  В честь Кия - Киев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>
                <a:solidFill>
                  <a:schemeClr val="accent1">
                    <a:tint val="88000"/>
                    <a:satMod val="150000"/>
                  </a:schemeClr>
                </a:solidFill>
              </a:rPr>
              <a:t>4</a:t>
            </a:r>
          </a:p>
        </p:txBody>
      </p:sp>
      <p:sp>
        <p:nvSpPr>
          <p:cNvPr id="1126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827087" cy="76517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4644008" y="764704"/>
            <a:ext cx="403244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4000" dirty="0" smtClean="0"/>
              <a:t>К кому были обращены слова княжны </a:t>
            </a:r>
            <a:r>
              <a:rPr lang="ru-RU" sz="4000" dirty="0" err="1" smtClean="0"/>
              <a:t>Рогнеды</a:t>
            </a:r>
            <a:r>
              <a:rPr lang="ru-RU" sz="4000" dirty="0" smtClean="0"/>
              <a:t>: «Не хочу разувать сына рабыни»?</a:t>
            </a:r>
            <a:endParaRPr lang="ru-RU" sz="4000" dirty="0">
              <a:solidFill>
                <a:schemeClr val="hlink"/>
              </a:solidFill>
              <a:latin typeface="Arial" charset="0"/>
            </a:endParaRPr>
          </a:p>
        </p:txBody>
      </p:sp>
      <p:pic>
        <p:nvPicPr>
          <p:cNvPr id="5" name="Picture 14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836712"/>
            <a:ext cx="3645595" cy="4475163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619672" y="5517232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Ответ:  князь Владимир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>
                <a:solidFill>
                  <a:schemeClr val="accent1">
                    <a:tint val="88000"/>
                    <a:satMod val="150000"/>
                  </a:schemeClr>
                </a:solidFill>
              </a:rPr>
              <a:t>5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899592" y="260648"/>
            <a:ext cx="7313612" cy="4114800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3800" dirty="0" smtClean="0">
                <a:solidFill>
                  <a:schemeClr val="tx2"/>
                </a:solidFill>
                <a:latin typeface="Arial" charset="0"/>
              </a:rPr>
              <a:t>Благодаря этим монахам русский и другие народы с 863 года имеют возможность передавать информацию в письменном виде. </a:t>
            </a:r>
            <a:br>
              <a:rPr lang="ru-RU" sz="3800" dirty="0" smtClean="0">
                <a:solidFill>
                  <a:schemeClr val="tx2"/>
                </a:solidFill>
                <a:latin typeface="Arial" charset="0"/>
              </a:rPr>
            </a:br>
            <a:r>
              <a:rPr lang="ru-RU" sz="3800" dirty="0" smtClean="0">
                <a:latin typeface="Arial" charset="0"/>
              </a:rPr>
              <a:t>Кто эти люди и что они изобрели?</a:t>
            </a:r>
          </a:p>
        </p:txBody>
      </p:sp>
      <p:sp>
        <p:nvSpPr>
          <p:cNvPr id="12292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827087" cy="76517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475656" y="4437112"/>
            <a:ext cx="65527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Ответ:  Монахи Кирилл и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Мефодий</a:t>
            </a:r>
            <a:r>
              <a:rPr lang="ru-RU" sz="3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- создатели славянской азбуки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>6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>
            <a:normAutofit lnSpcReduction="10000"/>
          </a:bodyPr>
          <a:lstStyle/>
          <a:p>
            <a:pPr marL="265176" indent="-265176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400" dirty="0" smtClean="0">
                <a:solidFill>
                  <a:schemeClr val="tx2"/>
                </a:solidFill>
                <a:latin typeface="Arial" charset="0"/>
              </a:rPr>
              <a:t>Кардиналов запирают в специальной комнате, выйти из которой они могут только после того как…</a:t>
            </a:r>
          </a:p>
          <a:p>
            <a:pPr marL="265176" indent="-265176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400" b="1" dirty="0" smtClean="0">
                <a:solidFill>
                  <a:schemeClr val="tx2"/>
                </a:solidFill>
                <a:latin typeface="Arial" charset="0"/>
              </a:rPr>
              <a:t>Что должны сделать кардиналы</a:t>
            </a:r>
            <a:r>
              <a:rPr lang="ru-RU" sz="3200" b="1" dirty="0" smtClean="0">
                <a:solidFill>
                  <a:schemeClr val="tx2"/>
                </a:solidFill>
                <a:latin typeface="Arial" charset="0"/>
              </a:rPr>
              <a:t>?</a:t>
            </a:r>
            <a:endParaRPr lang="ru-RU" sz="32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331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827087" cy="76517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547664" y="5085184"/>
            <a:ext cx="60486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Ответ:  выбрать очередного папу римского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>
                <a:solidFill>
                  <a:schemeClr val="accent1">
                    <a:tint val="88000"/>
                    <a:satMod val="150000"/>
                  </a:schemeClr>
                </a:solidFill>
              </a:rPr>
              <a:t>7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539552" y="764704"/>
            <a:ext cx="8064896" cy="45259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400" dirty="0" smtClean="0">
                <a:solidFill>
                  <a:schemeClr val="tx2"/>
                </a:solidFill>
                <a:latin typeface="Arial" charset="0"/>
              </a:rPr>
              <a:t>Кому из исторических деятелей средневековья принадлежат эти слова: </a:t>
            </a:r>
            <a:r>
              <a:rPr lang="ru-RU" sz="4400" b="1" dirty="0" smtClean="0">
                <a:solidFill>
                  <a:schemeClr val="tx2"/>
                </a:solidFill>
                <a:latin typeface="Arial" charset="0"/>
              </a:rPr>
              <a:t/>
            </a:r>
            <a:br>
              <a:rPr lang="ru-RU" sz="4400" b="1" dirty="0" smtClean="0">
                <a:solidFill>
                  <a:schemeClr val="tx2"/>
                </a:solidFill>
                <a:latin typeface="Arial" charset="0"/>
              </a:rPr>
            </a:br>
            <a:r>
              <a:rPr lang="ru-RU" sz="4400" b="1" dirty="0" smtClean="0">
                <a:solidFill>
                  <a:schemeClr val="tx2"/>
                </a:solidFill>
                <a:latin typeface="Arial" charset="0"/>
              </a:rPr>
              <a:t>«Так и ты поступил с моей чашей».</a:t>
            </a:r>
            <a:endParaRPr lang="ru-RU" sz="4400" dirty="0" smtClean="0">
              <a:latin typeface="Arial" charset="0"/>
            </a:endParaRPr>
          </a:p>
        </p:txBody>
      </p:sp>
      <p:sp>
        <p:nvSpPr>
          <p:cNvPr id="14340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092825"/>
            <a:ext cx="827087" cy="765175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547664" y="5085184"/>
            <a:ext cx="60486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Ответ:  король франков </a:t>
            </a:r>
            <a:r>
              <a:rPr lang="ru-RU" sz="3200" b="1" dirty="0" err="1" smtClean="0">
                <a:latin typeface="Arial" pitchFamily="34" charset="0"/>
                <a:cs typeface="Arial" pitchFamily="34" charset="0"/>
              </a:rPr>
              <a:t>Хлодвиг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372</TotalTime>
  <Words>807</Words>
  <Application>Microsoft Office PowerPoint</Application>
  <PresentationFormat>Экран (4:3)</PresentationFormat>
  <Paragraphs>153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Аспект</vt:lpstr>
      <vt:lpstr>Исторический калейдоскоп</vt:lpstr>
      <vt:lpstr>Слайд 2</vt:lpstr>
      <vt:lpstr>1</vt:lpstr>
      <vt:lpstr>2</vt:lpstr>
      <vt:lpstr>3</vt:lpstr>
      <vt:lpstr>4</vt:lpstr>
      <vt:lpstr>5</vt:lpstr>
      <vt:lpstr>6</vt:lpstr>
      <vt:lpstr>7</vt:lpstr>
      <vt:lpstr>8</vt:lpstr>
      <vt:lpstr>9</vt:lpstr>
      <vt:lpstr>10</vt:lpstr>
      <vt:lpstr>11</vt:lpstr>
      <vt:lpstr>12</vt:lpstr>
      <vt:lpstr>13</vt:lpstr>
      <vt:lpstr>14</vt:lpstr>
      <vt:lpstr>15</vt:lpstr>
      <vt:lpstr>16</vt:lpstr>
      <vt:lpstr>17</vt:lpstr>
      <vt:lpstr>18</vt:lpstr>
      <vt:lpstr>19</vt:lpstr>
      <vt:lpstr>20</vt:lpstr>
      <vt:lpstr>21</vt:lpstr>
      <vt:lpstr>22</vt:lpstr>
      <vt:lpstr>23</vt:lpstr>
      <vt:lpstr>24</vt:lpstr>
      <vt:lpstr>25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LookIn</dc:creator>
  <cp:lastModifiedBy>Admin</cp:lastModifiedBy>
  <cp:revision>33</cp:revision>
  <dcterms:created xsi:type="dcterms:W3CDTF">2009-01-02T20:45:02Z</dcterms:created>
  <dcterms:modified xsi:type="dcterms:W3CDTF">2013-03-09T16:11:09Z</dcterms:modified>
</cp:coreProperties>
</file>