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1" r:id="rId2"/>
    <p:sldId id="288" r:id="rId3"/>
    <p:sldId id="322" r:id="rId4"/>
    <p:sldId id="273" r:id="rId5"/>
    <p:sldId id="317" r:id="rId6"/>
    <p:sldId id="319" r:id="rId7"/>
    <p:sldId id="318" r:id="rId8"/>
    <p:sldId id="320" r:id="rId9"/>
    <p:sldId id="285" r:id="rId10"/>
    <p:sldId id="264" r:id="rId11"/>
    <p:sldId id="303" r:id="rId12"/>
    <p:sldId id="292" r:id="rId13"/>
    <p:sldId id="293" r:id="rId14"/>
    <p:sldId id="308" r:id="rId15"/>
    <p:sldId id="305" r:id="rId16"/>
    <p:sldId id="266" r:id="rId17"/>
    <p:sldId id="302" r:id="rId18"/>
    <p:sldId id="313" r:id="rId19"/>
    <p:sldId id="301" r:id="rId20"/>
    <p:sldId id="299" r:id="rId21"/>
    <p:sldId id="300" r:id="rId22"/>
    <p:sldId id="298" r:id="rId23"/>
    <p:sldId id="304" r:id="rId24"/>
    <p:sldId id="306" r:id="rId25"/>
    <p:sldId id="291" r:id="rId26"/>
    <p:sldId id="295" r:id="rId27"/>
    <p:sldId id="324" r:id="rId28"/>
    <p:sldId id="325" r:id="rId29"/>
    <p:sldId id="326" r:id="rId30"/>
    <p:sldId id="323" r:id="rId3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7BEC5D7-7052-4DAE-8EE8-063C2CCFEA4F}" type="slidenum">
              <a:rPr lang="ru-RU"/>
              <a:pPr>
                <a:defRPr/>
              </a:pPr>
              <a:t>‹#›</a:t>
            </a:fld>
            <a:endParaRPr lang="ru-RU"/>
          </a:p>
        </p:txBody>
      </p:sp>
    </p:spTree>
    <p:extLst>
      <p:ext uri="{BB962C8B-B14F-4D97-AF65-F5344CB8AC3E}">
        <p14:creationId xmlns:p14="http://schemas.microsoft.com/office/powerpoint/2010/main" val="289131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4D1819A-4099-4AF2-B059-43A9880C4192}" type="slidenum">
              <a:rPr lang="ru-RU"/>
              <a:pPr>
                <a:defRPr/>
              </a:pPr>
              <a:t>‹#›</a:t>
            </a:fld>
            <a:endParaRPr lang="ru-RU"/>
          </a:p>
        </p:txBody>
      </p:sp>
    </p:spTree>
    <p:extLst>
      <p:ext uri="{BB962C8B-B14F-4D97-AF65-F5344CB8AC3E}">
        <p14:creationId xmlns:p14="http://schemas.microsoft.com/office/powerpoint/2010/main" val="248218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1A2C234-BC4C-4986-97A9-D45C249D89C0}" type="slidenum">
              <a:rPr lang="ru-RU"/>
              <a:pPr>
                <a:defRPr/>
              </a:pPr>
              <a:t>‹#›</a:t>
            </a:fld>
            <a:endParaRPr lang="ru-RU"/>
          </a:p>
        </p:txBody>
      </p:sp>
    </p:spTree>
    <p:extLst>
      <p:ext uri="{BB962C8B-B14F-4D97-AF65-F5344CB8AC3E}">
        <p14:creationId xmlns:p14="http://schemas.microsoft.com/office/powerpoint/2010/main" val="878839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04EEECB-5EB2-4809-A8E1-166EA087E735}" type="slidenum">
              <a:rPr lang="ru-RU"/>
              <a:pPr>
                <a:defRPr/>
              </a:pPr>
              <a:t>‹#›</a:t>
            </a:fld>
            <a:endParaRPr lang="ru-RU"/>
          </a:p>
        </p:txBody>
      </p:sp>
    </p:spTree>
    <p:extLst>
      <p:ext uri="{BB962C8B-B14F-4D97-AF65-F5344CB8AC3E}">
        <p14:creationId xmlns:p14="http://schemas.microsoft.com/office/powerpoint/2010/main" val="2260884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6E30016-8855-4B9F-A6FE-00A83DB97299}" type="slidenum">
              <a:rPr lang="ru-RU"/>
              <a:pPr>
                <a:defRPr/>
              </a:pPr>
              <a:t>‹#›</a:t>
            </a:fld>
            <a:endParaRPr lang="ru-RU"/>
          </a:p>
        </p:txBody>
      </p:sp>
    </p:spTree>
    <p:extLst>
      <p:ext uri="{BB962C8B-B14F-4D97-AF65-F5344CB8AC3E}">
        <p14:creationId xmlns:p14="http://schemas.microsoft.com/office/powerpoint/2010/main" val="2547440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233D8A4B-205E-4460-A18D-D47BBEEE1A6D}" type="slidenum">
              <a:rPr lang="ru-RU"/>
              <a:pPr>
                <a:defRPr/>
              </a:pPr>
              <a:t>‹#›</a:t>
            </a:fld>
            <a:endParaRPr lang="ru-RU"/>
          </a:p>
        </p:txBody>
      </p:sp>
    </p:spTree>
    <p:extLst>
      <p:ext uri="{BB962C8B-B14F-4D97-AF65-F5344CB8AC3E}">
        <p14:creationId xmlns:p14="http://schemas.microsoft.com/office/powerpoint/2010/main" val="534232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BF2531F9-541C-4BEB-AE45-916FA963B74C}" type="slidenum">
              <a:rPr lang="ru-RU"/>
              <a:pPr>
                <a:defRPr/>
              </a:pPr>
              <a:t>‹#›</a:t>
            </a:fld>
            <a:endParaRPr lang="ru-RU"/>
          </a:p>
        </p:txBody>
      </p:sp>
    </p:spTree>
    <p:extLst>
      <p:ext uri="{BB962C8B-B14F-4D97-AF65-F5344CB8AC3E}">
        <p14:creationId xmlns:p14="http://schemas.microsoft.com/office/powerpoint/2010/main" val="1648343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0B79A9DA-060C-4FD4-B505-91BD5C37FFDA}" type="slidenum">
              <a:rPr lang="ru-RU"/>
              <a:pPr>
                <a:defRPr/>
              </a:pPr>
              <a:t>‹#›</a:t>
            </a:fld>
            <a:endParaRPr lang="ru-RU"/>
          </a:p>
        </p:txBody>
      </p:sp>
    </p:spTree>
    <p:extLst>
      <p:ext uri="{BB962C8B-B14F-4D97-AF65-F5344CB8AC3E}">
        <p14:creationId xmlns:p14="http://schemas.microsoft.com/office/powerpoint/2010/main" val="2851259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0CE402E1-0376-4704-8459-ACB76033DBF4}" type="slidenum">
              <a:rPr lang="ru-RU"/>
              <a:pPr>
                <a:defRPr/>
              </a:pPr>
              <a:t>‹#›</a:t>
            </a:fld>
            <a:endParaRPr lang="ru-RU"/>
          </a:p>
        </p:txBody>
      </p:sp>
    </p:spTree>
    <p:extLst>
      <p:ext uri="{BB962C8B-B14F-4D97-AF65-F5344CB8AC3E}">
        <p14:creationId xmlns:p14="http://schemas.microsoft.com/office/powerpoint/2010/main" val="1719689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9C3CBC5C-3418-40D6-A837-7A8BC1879D9D}" type="slidenum">
              <a:rPr lang="ru-RU"/>
              <a:pPr>
                <a:defRPr/>
              </a:pPr>
              <a:t>‹#›</a:t>
            </a:fld>
            <a:endParaRPr lang="ru-RU"/>
          </a:p>
        </p:txBody>
      </p:sp>
    </p:spTree>
    <p:extLst>
      <p:ext uri="{BB962C8B-B14F-4D97-AF65-F5344CB8AC3E}">
        <p14:creationId xmlns:p14="http://schemas.microsoft.com/office/powerpoint/2010/main" val="1955968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1E4519E-B161-4652-A811-9AEC7FB950E4}" type="slidenum">
              <a:rPr lang="ru-RU"/>
              <a:pPr>
                <a:defRPr/>
              </a:pPr>
              <a:t>‹#›</a:t>
            </a:fld>
            <a:endParaRPr lang="ru-RU"/>
          </a:p>
        </p:txBody>
      </p:sp>
    </p:spTree>
    <p:extLst>
      <p:ext uri="{BB962C8B-B14F-4D97-AF65-F5344CB8AC3E}">
        <p14:creationId xmlns:p14="http://schemas.microsoft.com/office/powerpoint/2010/main" val="1501789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alpha val="6000"/>
              </a:srgbClr>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AC48C59-40D0-42FE-9DE5-F86B3F05BFA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6.xml"/><Relationship Id="rId4" Type="http://schemas.openxmlformats.org/officeDocument/2006/relationships/image" Target="../media/image43.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hangingPunct="1"/>
            <a:r>
              <a:rPr lang="ru-RU" altLang="ru-RU" sz="2000" b="1" dirty="0">
                <a:solidFill>
                  <a:srgbClr val="002060"/>
                </a:solidFill>
                <a:latin typeface="Times New Roman" panose="02020603050405020304" pitchFamily="18" charset="0"/>
                <a:cs typeface="Times New Roman" panose="02020603050405020304" pitchFamily="18" charset="0"/>
              </a:rPr>
              <a:t>Проект подготовительной группы №1 « Зайчата»</a:t>
            </a:r>
            <a:r>
              <a:rPr lang="ru-RU" altLang="ru-RU" sz="2000" dirty="0">
                <a:solidFill>
                  <a:srgbClr val="002060"/>
                </a:solidFill>
                <a:latin typeface="Times New Roman" panose="02020603050405020304" pitchFamily="18" charset="0"/>
                <a:cs typeface="Times New Roman" panose="02020603050405020304" pitchFamily="18" charset="0"/>
              </a:rPr>
              <a:t/>
            </a:r>
            <a:br>
              <a:rPr lang="ru-RU" altLang="ru-RU" sz="2000" dirty="0">
                <a:solidFill>
                  <a:srgbClr val="002060"/>
                </a:solidFill>
                <a:latin typeface="Times New Roman" panose="02020603050405020304" pitchFamily="18" charset="0"/>
                <a:cs typeface="Times New Roman" panose="02020603050405020304" pitchFamily="18" charset="0"/>
              </a:rPr>
            </a:br>
            <a:r>
              <a:rPr lang="ru-RU" altLang="ru-RU" sz="2000" b="1" dirty="0">
                <a:solidFill>
                  <a:srgbClr val="002060"/>
                </a:solidFill>
                <a:latin typeface="Times New Roman" panose="02020603050405020304" pitchFamily="18" charset="0"/>
                <a:cs typeface="Times New Roman" panose="02020603050405020304" pitchFamily="18" charset="0"/>
              </a:rPr>
              <a:t>                    (коллективный</a:t>
            </a:r>
            <a:r>
              <a:rPr lang="de-DE" altLang="ru-RU" sz="2000" b="1" dirty="0">
                <a:solidFill>
                  <a:srgbClr val="002060"/>
                </a:solidFill>
                <a:latin typeface="Times New Roman" panose="02020603050405020304" pitchFamily="18" charset="0"/>
                <a:cs typeface="Times New Roman" panose="02020603050405020304" pitchFamily="18" charset="0"/>
              </a:rPr>
              <a:t>, </a:t>
            </a:r>
            <a:r>
              <a:rPr lang="ru-RU" altLang="ru-RU" sz="2000" b="1" dirty="0">
                <a:solidFill>
                  <a:srgbClr val="002060"/>
                </a:solidFill>
                <a:latin typeface="Times New Roman" panose="02020603050405020304" pitchFamily="18" charset="0"/>
                <a:cs typeface="Times New Roman" panose="02020603050405020304" pitchFamily="18" charset="0"/>
              </a:rPr>
              <a:t>творческий</a:t>
            </a:r>
            <a:r>
              <a:rPr lang="ru-RU" altLang="ru-RU" sz="2000" b="1" dirty="0" smtClean="0">
                <a:solidFill>
                  <a:srgbClr val="002060"/>
                </a:solidFill>
                <a:latin typeface="Times New Roman" panose="02020603050405020304" pitchFamily="18" charset="0"/>
                <a:cs typeface="Times New Roman" panose="02020603050405020304" pitchFamily="18" charset="0"/>
              </a:rPr>
              <a:t>, нравственно- патриотический, краткосрочный ) </a:t>
            </a:r>
            <a:r>
              <a:rPr lang="ru-RU" altLang="ru-RU" sz="2000" dirty="0" smtClean="0">
                <a:solidFill>
                  <a:srgbClr val="002060"/>
                </a:solidFill>
                <a:latin typeface="Times New Roman" panose="02020603050405020304" pitchFamily="18" charset="0"/>
                <a:cs typeface="Times New Roman" panose="02020603050405020304" pitchFamily="18" charset="0"/>
              </a:rPr>
              <a:t/>
            </a:r>
            <a:br>
              <a:rPr lang="ru-RU" altLang="ru-RU" sz="2000" dirty="0" smtClean="0">
                <a:solidFill>
                  <a:srgbClr val="002060"/>
                </a:solidFill>
                <a:latin typeface="Times New Roman" panose="02020603050405020304" pitchFamily="18" charset="0"/>
                <a:cs typeface="Times New Roman" panose="02020603050405020304" pitchFamily="18" charset="0"/>
              </a:rPr>
            </a:br>
            <a:r>
              <a:rPr lang="ru-RU" altLang="ru-RU" sz="2000" b="1" dirty="0" smtClean="0">
                <a:solidFill>
                  <a:srgbClr val="002060"/>
                </a:solidFill>
                <a:latin typeface="Times New Roman" panose="02020603050405020304" pitchFamily="18" charset="0"/>
                <a:cs typeface="Times New Roman" panose="02020603050405020304" pitchFamily="18" charset="0"/>
              </a:rPr>
              <a:t>     «</a:t>
            </a:r>
            <a:r>
              <a:rPr lang="ru-RU" altLang="ru-RU" sz="2000" b="1" dirty="0" smtClean="0">
                <a:solidFill>
                  <a:srgbClr val="FF00FF"/>
                </a:solidFill>
                <a:latin typeface="Times New Roman" panose="02020603050405020304" pitchFamily="18" charset="0"/>
                <a:cs typeface="Times New Roman" panose="02020603050405020304" pitchFamily="18" charset="0"/>
              </a:rPr>
              <a:t>Игрушка моей бабушки»</a:t>
            </a:r>
            <a:endParaRPr lang="ru-RU" altLang="ru-RU" sz="2000" dirty="0">
              <a:solidFill>
                <a:srgbClr val="FF00FF"/>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485900" y="1470819"/>
            <a:ext cx="6172200" cy="838200"/>
          </a:xfrm>
        </p:spPr>
        <p:txBody>
          <a:bodyPr/>
          <a:lstStyle/>
          <a:p>
            <a:pPr marL="0" indent="0" algn="ctr">
              <a:buNone/>
            </a:pPr>
            <a:r>
              <a:rPr lang="ru-RU" dirty="0">
                <a:latin typeface="Times New Roman" panose="02020603050405020304" pitchFamily="18" charset="0"/>
                <a:cs typeface="Times New Roman" panose="02020603050405020304" pitchFamily="18" charset="0"/>
              </a:rPr>
              <a:t>Куклы - обереги</a:t>
            </a:r>
          </a:p>
        </p:txBody>
      </p:sp>
      <p:sp>
        <p:nvSpPr>
          <p:cNvPr id="4" name="TextBox 5"/>
          <p:cNvSpPr txBox="1">
            <a:spLocks noChangeArrowheads="1"/>
          </p:cNvSpPr>
          <p:nvPr/>
        </p:nvSpPr>
        <p:spPr bwMode="auto">
          <a:xfrm>
            <a:off x="5181600" y="5791200"/>
            <a:ext cx="454728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ru-RU" altLang="ru-RU" dirty="0">
                <a:latin typeface="Times New Roman" panose="02020603050405020304" pitchFamily="18" charset="0"/>
                <a:cs typeface="Times New Roman" panose="02020603050405020304" pitchFamily="18" charset="0"/>
              </a:rPr>
              <a:t>Воспитатели подготовительной  группы</a:t>
            </a:r>
            <a:r>
              <a:rPr lang="ru-RU" altLang="ru-RU" dirty="0" smtClean="0">
                <a:latin typeface="Times New Roman" panose="02020603050405020304" pitchFamily="18" charset="0"/>
                <a:cs typeface="Times New Roman" panose="02020603050405020304" pitchFamily="18" charset="0"/>
              </a:rPr>
              <a:t>: </a:t>
            </a:r>
          </a:p>
          <a:p>
            <a:pPr eaLnBrk="1" hangingPunct="1"/>
            <a:r>
              <a:rPr lang="ru-RU" altLang="ru-RU" dirty="0" smtClean="0">
                <a:latin typeface="Times New Roman" panose="02020603050405020304" pitchFamily="18" charset="0"/>
                <a:cs typeface="Times New Roman" panose="02020603050405020304" pitchFamily="18" charset="0"/>
              </a:rPr>
              <a:t>Ибрагимова </a:t>
            </a:r>
            <a:r>
              <a:rPr lang="ru-RU" altLang="ru-RU" dirty="0" err="1" smtClean="0">
                <a:latin typeface="Times New Roman" panose="02020603050405020304" pitchFamily="18" charset="0"/>
                <a:cs typeface="Times New Roman" panose="02020603050405020304" pitchFamily="18" charset="0"/>
              </a:rPr>
              <a:t>Зарема</a:t>
            </a:r>
            <a:r>
              <a:rPr lang="ru-RU" altLang="ru-RU" dirty="0" smtClean="0">
                <a:latin typeface="Times New Roman" panose="02020603050405020304" pitchFamily="18" charset="0"/>
                <a:cs typeface="Times New Roman" panose="02020603050405020304" pitchFamily="18" charset="0"/>
              </a:rPr>
              <a:t> </a:t>
            </a:r>
            <a:r>
              <a:rPr lang="ru-RU" altLang="ru-RU" dirty="0" err="1" smtClean="0">
                <a:latin typeface="Times New Roman" panose="02020603050405020304" pitchFamily="18" charset="0"/>
                <a:cs typeface="Times New Roman" panose="02020603050405020304" pitchFamily="18" charset="0"/>
              </a:rPr>
              <a:t>Рамазановна</a:t>
            </a:r>
            <a:r>
              <a:rPr lang="ru-RU" altLang="ru-RU" dirty="0" smtClean="0">
                <a:latin typeface="Times New Roman" panose="02020603050405020304" pitchFamily="18" charset="0"/>
                <a:cs typeface="Times New Roman" panose="02020603050405020304" pitchFamily="18" charset="0"/>
              </a:rPr>
              <a:t> и</a:t>
            </a:r>
          </a:p>
          <a:p>
            <a:pPr eaLnBrk="1" hangingPunct="1"/>
            <a:r>
              <a:rPr lang="ru-RU" altLang="ru-RU" dirty="0" smtClean="0">
                <a:latin typeface="Times New Roman" panose="02020603050405020304" pitchFamily="18" charset="0"/>
                <a:cs typeface="Times New Roman" panose="02020603050405020304" pitchFamily="18" charset="0"/>
              </a:rPr>
              <a:t>Гусейнова </a:t>
            </a:r>
            <a:r>
              <a:rPr lang="ru-RU" altLang="ru-RU" dirty="0" err="1" smtClean="0">
                <a:latin typeface="Times New Roman" panose="02020603050405020304" pitchFamily="18" charset="0"/>
                <a:cs typeface="Times New Roman" panose="02020603050405020304" pitchFamily="18" charset="0"/>
              </a:rPr>
              <a:t>Галитмай</a:t>
            </a:r>
            <a:r>
              <a:rPr lang="ru-RU" altLang="ru-RU" dirty="0" smtClean="0">
                <a:latin typeface="Times New Roman" panose="02020603050405020304" pitchFamily="18" charset="0"/>
                <a:cs typeface="Times New Roman" panose="02020603050405020304" pitchFamily="18" charset="0"/>
              </a:rPr>
              <a:t> </a:t>
            </a:r>
            <a:r>
              <a:rPr lang="ru-RU" altLang="ru-RU" dirty="0" err="1" smtClean="0">
                <a:latin typeface="Times New Roman" panose="02020603050405020304" pitchFamily="18" charset="0"/>
                <a:cs typeface="Times New Roman" panose="02020603050405020304" pitchFamily="18" charset="0"/>
              </a:rPr>
              <a:t>Рамазановна</a:t>
            </a:r>
            <a:r>
              <a:rPr lang="ru-RU" altLang="ru-RU" dirty="0" smtClean="0">
                <a:latin typeface="Times New Roman" panose="02020603050405020304" pitchFamily="18" charset="0"/>
                <a:cs typeface="Times New Roman" panose="02020603050405020304" pitchFamily="18" charset="0"/>
              </a:rPr>
              <a:t>.</a:t>
            </a:r>
            <a:endParaRPr lang="ru-RU" altLang="ru-RU"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0800000">
            <a:off x="1981200" y="2065077"/>
            <a:ext cx="4953000" cy="3714750"/>
          </a:xfrm>
          <a:prstGeom prst="rect">
            <a:avLst/>
          </a:prstGeom>
        </p:spPr>
      </p:pic>
    </p:spTree>
    <p:extLst>
      <p:ext uri="{BB962C8B-B14F-4D97-AF65-F5344CB8AC3E}">
        <p14:creationId xmlns:p14="http://schemas.microsoft.com/office/powerpoint/2010/main" val="2331619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09800" y="130314"/>
            <a:ext cx="5105400" cy="685800"/>
          </a:xfrm>
        </p:spPr>
        <p:txBody>
          <a:bodyPr/>
          <a:lstStyle/>
          <a:p>
            <a:pPr eaLnBrk="1" hangingPunct="1"/>
            <a:r>
              <a:rPr lang="ru-RU" sz="3600" b="1" dirty="0" smtClean="0">
                <a:solidFill>
                  <a:schemeClr val="tx1"/>
                </a:solidFill>
                <a:latin typeface="Times New Roman" panose="02020603050405020304" pitchFamily="18" charset="0"/>
                <a:cs typeface="Times New Roman" panose="02020603050405020304" pitchFamily="18" charset="0"/>
              </a:rPr>
              <a:t>Кубышка-травница</a:t>
            </a:r>
          </a:p>
        </p:txBody>
      </p:sp>
      <p:sp>
        <p:nvSpPr>
          <p:cNvPr id="8195" name="Rectangle 3"/>
          <p:cNvSpPr>
            <a:spLocks noGrp="1" noChangeArrowheads="1"/>
          </p:cNvSpPr>
          <p:nvPr>
            <p:ph type="body" sz="half" idx="2"/>
          </p:nvPr>
        </p:nvSpPr>
        <p:spPr>
          <a:xfrm>
            <a:off x="457200" y="4419600"/>
            <a:ext cx="8382000" cy="2133600"/>
          </a:xfrm>
        </p:spPr>
        <p:txBody>
          <a:bodyPr/>
          <a:lstStyle/>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       Чтобы воздух в избе был чистый и целебным, изготавливали полезную куколку «Кубышку-Травницу». Подвешивали ее там, где воздух застаивался или над колыбелью ребенка. Эта кукла наполнена душистой лекарственной травой. Куколку необходимо помять в руках, пошевелить, и по комнате разнесется травяной дух, который отгонит духов болезни. Через 2 года траву в куколке необходимо поменять. Именно так поступали наши предки. Кубышка-Травница следит за тем, чтобы болезнь не проникла в дом. От нее исходит теплота, как от заботливой хозяйки. Она и защитница от злых духов болезни и добрая </a:t>
            </a:r>
            <a:r>
              <a:rPr lang="ru-RU" sz="1600" dirty="0" err="1" smtClean="0">
                <a:latin typeface="Times New Roman" panose="02020603050405020304" pitchFamily="18" charset="0"/>
                <a:cs typeface="Times New Roman" panose="02020603050405020304" pitchFamily="18" charset="0"/>
              </a:rPr>
              <a:t>утешница</a:t>
            </a:r>
            <a:r>
              <a:rPr lang="ru-RU" sz="1600" dirty="0" smtClean="0">
                <a:latin typeface="Times New Roman" panose="02020603050405020304" pitchFamily="18" charset="0"/>
                <a:cs typeface="Times New Roman" panose="02020603050405020304" pitchFamily="18" charset="0"/>
              </a:rPr>
              <a:t>. Куколка наполнялась лекарственными травами (душица, мята, чабрец, мелиса, черная смородина.</a:t>
            </a:r>
          </a:p>
        </p:txBody>
      </p:sp>
      <p:pic>
        <p:nvPicPr>
          <p:cNvPr id="13318" name="Picture 6" descr="kubishka-bi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67400" y="930414"/>
            <a:ext cx="2408238" cy="2918769"/>
          </a:xfrm>
          <a:prstGeom prst="rect">
            <a:avLst/>
          </a:prstGeom>
          <a:ln>
            <a:noFill/>
          </a:ln>
          <a:effectLst>
            <a:outerShdw blurRad="292100" dist="139700" dir="2700000" algn="tl" rotWithShape="0">
              <a:srgbClr val="333333">
                <a:alpha val="65000"/>
              </a:srgbClr>
            </a:outerShdw>
          </a:effectLst>
        </p:spPr>
      </p:pic>
      <p:pic>
        <p:nvPicPr>
          <p:cNvPr id="13321" name="Picture 9" descr="kubishka-vish-min"/>
          <p:cNvPicPr>
            <a:picLocks noChangeAspect="1" noChangeArrowheads="1"/>
          </p:cNvPicPr>
          <p:nvPr/>
        </p:nvPicPr>
        <p:blipFill>
          <a:blip r:embed="rId3"/>
          <a:srcRect/>
          <a:stretch>
            <a:fillRect/>
          </a:stretch>
        </p:blipFill>
        <p:spPr bwMode="auto">
          <a:xfrm>
            <a:off x="490151" y="1077912"/>
            <a:ext cx="2895600" cy="2884488"/>
          </a:xfrm>
          <a:prstGeom prst="rect">
            <a:avLst/>
          </a:prstGeom>
          <a:ln>
            <a:noFill/>
          </a:ln>
          <a:effectLst>
            <a:outerShdw blurRad="292100" dist="139700" dir="2700000" algn="tl" rotWithShape="0">
              <a:srgbClr val="333333">
                <a:alpha val="65000"/>
              </a:srgbClr>
            </a:outerShdw>
          </a:effectLst>
        </p:spPr>
      </p:pic>
      <p:sp>
        <p:nvSpPr>
          <p:cNvPr id="8198" name="Rectangle 10"/>
          <p:cNvSpPr>
            <a:spLocks noChangeArrowheads="1"/>
          </p:cNvSpPr>
          <p:nvPr/>
        </p:nvSpPr>
        <p:spPr bwMode="auto">
          <a:xfrm>
            <a:off x="2438400" y="4038600"/>
            <a:ext cx="6324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1400" b="1" dirty="0">
                <a:latin typeface="Times New Roman" panose="02020603050405020304" pitchFamily="18" charset="0"/>
                <a:cs typeface="Times New Roman" panose="02020603050405020304" pitchFamily="18" charset="0"/>
              </a:rPr>
              <a:t>Кукла «Кубышка - травница».</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Ткань, нитки, тесьма, ручная работа</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971800" y="304800"/>
            <a:ext cx="5867400" cy="762000"/>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Кукла </a:t>
            </a:r>
            <a:r>
              <a:rPr lang="ru-RU" sz="3200" b="1" dirty="0" err="1" smtClean="0">
                <a:solidFill>
                  <a:schemeClr val="tx1"/>
                </a:solidFill>
                <a:latin typeface="Times New Roman" panose="02020603050405020304" pitchFamily="18" charset="0"/>
                <a:cs typeface="Times New Roman" panose="02020603050405020304" pitchFamily="18" charset="0"/>
              </a:rPr>
              <a:t>Крупеничка</a:t>
            </a:r>
            <a:endParaRPr lang="ru-RU" sz="3200" b="1" dirty="0" smtClean="0">
              <a:solidFill>
                <a:schemeClr val="tx1"/>
              </a:solidFill>
              <a:latin typeface="Times New Roman" panose="02020603050405020304" pitchFamily="18" charset="0"/>
              <a:cs typeface="Times New Roman" panose="02020603050405020304" pitchFamily="18" charset="0"/>
            </a:endParaRPr>
          </a:p>
        </p:txBody>
      </p:sp>
      <p:sp>
        <p:nvSpPr>
          <p:cNvPr id="9219" name="Rectangle 3"/>
          <p:cNvSpPr>
            <a:spLocks noGrp="1" noChangeArrowheads="1"/>
          </p:cNvSpPr>
          <p:nvPr>
            <p:ph type="body" idx="1"/>
          </p:nvPr>
        </p:nvSpPr>
        <p:spPr>
          <a:xfrm>
            <a:off x="3962400" y="1600200"/>
            <a:ext cx="4724400" cy="4525963"/>
          </a:xfrm>
        </p:spPr>
        <p:txBody>
          <a:bodyPr/>
          <a:lstStyle/>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Сев гречихи сопровождался обрядом. Первые горсти для посева брали из потаенного мешочка, сшитого в виде небольшой куколки. С горстью этой отборной крупы новому урожаю старались передать сбереженные силы кормилицы земли.</a:t>
            </a:r>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После уборочной страды куклу-мешочек вновь наполняли отборной крупой нового урожая, затем наряжали и бережно хранили до следующего сева в красном углу избы рядом с иконами, веря, что только в этом случае следующий год будет сытным и достаточным. Куклу любовно звали </a:t>
            </a:r>
            <a:r>
              <a:rPr lang="ru-RU" sz="1600" dirty="0" err="1" smtClean="0">
                <a:latin typeface="Times New Roman" panose="02020603050405020304" pitchFamily="18" charset="0"/>
                <a:cs typeface="Times New Roman" panose="02020603050405020304" pitchFamily="18" charset="0"/>
              </a:rPr>
              <a:t>Зернушкой</a:t>
            </a:r>
            <a:r>
              <a:rPr lang="ru-RU" sz="1600" dirty="0" smtClean="0">
                <a:latin typeface="Times New Roman" panose="02020603050405020304" pitchFamily="18" charset="0"/>
                <a:cs typeface="Times New Roman" panose="02020603050405020304" pitchFamily="18" charset="0"/>
              </a:rPr>
              <a:t> или </a:t>
            </a:r>
            <a:r>
              <a:rPr lang="ru-RU" sz="1600" dirty="0" err="1" smtClean="0">
                <a:latin typeface="Times New Roman" panose="02020603050405020304" pitchFamily="18" charset="0"/>
                <a:cs typeface="Times New Roman" panose="02020603050405020304" pitchFamily="18" charset="0"/>
              </a:rPr>
              <a:t>Крупеничкой</a:t>
            </a:r>
            <a:r>
              <a:rPr lang="ru-RU" sz="1600" dirty="0" smtClean="0">
                <a:latin typeface="Times New Roman" panose="02020603050405020304" pitchFamily="18" charset="0"/>
                <a:cs typeface="Times New Roman" panose="02020603050405020304" pitchFamily="18" charset="0"/>
              </a:rPr>
              <a:t>.</a:t>
            </a:r>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Женщина также могла делать эту куклу для того, чтобы у нее были дети.</a:t>
            </a:r>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В основе куклы - маленький холщовый мешочек с гречей. Куклу наряжали в традиционный русский женский костюм.</a:t>
            </a:r>
          </a:p>
        </p:txBody>
      </p:sp>
      <p:pic>
        <p:nvPicPr>
          <p:cNvPr id="58372" name="Picture 4" descr="buyku001"/>
          <p:cNvPicPr>
            <a:picLocks noChangeAspect="1" noChangeArrowheads="1"/>
          </p:cNvPicPr>
          <p:nvPr/>
        </p:nvPicPr>
        <p:blipFill>
          <a:blip r:embed="rId2"/>
          <a:srcRect/>
          <a:stretch>
            <a:fillRect/>
          </a:stretch>
        </p:blipFill>
        <p:spPr bwMode="auto">
          <a:xfrm>
            <a:off x="457200" y="914400"/>
            <a:ext cx="3122613" cy="4167188"/>
          </a:xfrm>
          <a:prstGeom prst="rect">
            <a:avLst/>
          </a:prstGeom>
          <a:ln>
            <a:noFill/>
          </a:ln>
          <a:effectLst>
            <a:outerShdw blurRad="292100" dist="139700" dir="2700000" algn="tl" rotWithShape="0">
              <a:srgbClr val="333333">
                <a:alpha val="65000"/>
              </a:srgbClr>
            </a:outerShdw>
          </a:effectLst>
        </p:spPr>
      </p:pic>
      <p:sp>
        <p:nvSpPr>
          <p:cNvPr id="9221" name="Rectangle 6"/>
          <p:cNvSpPr>
            <a:spLocks noChangeArrowheads="1"/>
          </p:cNvSpPr>
          <p:nvPr/>
        </p:nvSpPr>
        <p:spPr bwMode="auto">
          <a:xfrm>
            <a:off x="381000" y="58674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Кукла «</a:t>
            </a:r>
            <a:r>
              <a:rPr lang="ru-RU" b="1" dirty="0" err="1">
                <a:latin typeface="Times New Roman" panose="02020603050405020304" pitchFamily="18" charset="0"/>
                <a:cs typeface="Times New Roman" panose="02020603050405020304" pitchFamily="18" charset="0"/>
              </a:rPr>
              <a:t>Крупеничка</a:t>
            </a:r>
            <a:r>
              <a:rPr lang="ru-RU" b="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 нитки,</a:t>
            </a:r>
          </a:p>
          <a:p>
            <a:r>
              <a:rPr lang="ru-RU" i="1" dirty="0">
                <a:latin typeface="Times New Roman" panose="02020603050405020304" pitchFamily="18" charset="0"/>
                <a:cs typeface="Times New Roman" panose="02020603050405020304" pitchFamily="18" charset="0"/>
              </a:rPr>
              <a:t> тесьма, ручная работа</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447800" y="228600"/>
            <a:ext cx="6858000" cy="1143000"/>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Кукла Филипповка</a:t>
            </a:r>
          </a:p>
        </p:txBody>
      </p:sp>
      <p:sp>
        <p:nvSpPr>
          <p:cNvPr id="10243" name="Rectangle 3"/>
          <p:cNvSpPr>
            <a:spLocks noGrp="1" noChangeArrowheads="1"/>
          </p:cNvSpPr>
          <p:nvPr>
            <p:ph type="body" idx="1"/>
          </p:nvPr>
        </p:nvSpPr>
        <p:spPr>
          <a:xfrm>
            <a:off x="4343400" y="1295400"/>
            <a:ext cx="4648200" cy="5105400"/>
          </a:xfrm>
        </p:spPr>
        <p:txBody>
          <a:bodyPr/>
          <a:lstStyle/>
          <a:p>
            <a:pPr eaLnBrk="1" hangingPunct="1">
              <a:lnSpc>
                <a:spcPct val="80000"/>
              </a:lnSpc>
              <a:buFontTx/>
              <a:buNone/>
            </a:pPr>
            <a:endParaRPr lang="ru-RU" sz="1600" dirty="0" smtClean="0"/>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В старину, когда весь урожай был убран с полей, на посиделках мастерили куколок в подарок на Филиппов день, 27 ноября, отдавая дань непростому женскому труду. Делали их из природного материала, и у каждой было обязательно по три пары рук - чтобы и зимой хозяйка в доме без дела не сидела: пряла, вязала, стряпала. Её дарили хозяйке для помощи во всех делах. </a:t>
            </a:r>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Кукла Филипповка - </a:t>
            </a:r>
            <a:r>
              <a:rPr lang="ru-RU" sz="1600" dirty="0" err="1" smtClean="0">
                <a:latin typeface="Times New Roman" panose="02020603050405020304" pitchFamily="18" charset="0"/>
                <a:cs typeface="Times New Roman" panose="02020603050405020304" pitchFamily="18" charset="0"/>
              </a:rPr>
              <a:t>шестирукий</a:t>
            </a:r>
            <a:r>
              <a:rPr lang="ru-RU" sz="1600" dirty="0" smtClean="0">
                <a:latin typeface="Times New Roman" panose="02020603050405020304" pitchFamily="18" charset="0"/>
                <a:cs typeface="Times New Roman" panose="02020603050405020304" pitchFamily="18" charset="0"/>
              </a:rPr>
              <a:t> оберег, кукла рукодельниц. Считалось, что он оберегает женские руки от усталости, травм. а также облегчает и  скрашивает женский труд и превращает его в удовольствие.</a:t>
            </a:r>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Чтобы рукоделие денежку приносило, на пояске у Филипповки привязывают узелок-</a:t>
            </a:r>
            <a:r>
              <a:rPr lang="ru-RU" sz="1600" dirty="0" err="1" smtClean="0">
                <a:latin typeface="Times New Roman" panose="02020603050405020304" pitchFamily="18" charset="0"/>
                <a:cs typeface="Times New Roman" panose="02020603050405020304" pitchFamily="18" charset="0"/>
              </a:rPr>
              <a:t>лакомник</a:t>
            </a:r>
            <a:r>
              <a:rPr lang="ru-RU" sz="1600" dirty="0" smtClean="0">
                <a:latin typeface="Times New Roman" panose="02020603050405020304" pitchFamily="18" charset="0"/>
                <a:cs typeface="Times New Roman" panose="02020603050405020304" pitchFamily="18" charset="0"/>
              </a:rPr>
              <a:t> с зернышком и монеткой. </a:t>
            </a:r>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Другая кукла-</a:t>
            </a:r>
            <a:r>
              <a:rPr lang="ru-RU" sz="1600" dirty="0" err="1" smtClean="0">
                <a:latin typeface="Times New Roman" panose="02020603050405020304" pitchFamily="18" charset="0"/>
                <a:cs typeface="Times New Roman" panose="02020603050405020304" pitchFamily="18" charset="0"/>
              </a:rPr>
              <a:t>многоручка</a:t>
            </a:r>
            <a:r>
              <a:rPr lang="ru-RU" sz="1600" dirty="0" smtClean="0">
                <a:latin typeface="Times New Roman" panose="02020603050405020304" pitchFamily="18" charset="0"/>
                <a:cs typeface="Times New Roman" panose="02020603050405020304" pitchFamily="18" charset="0"/>
              </a:rPr>
              <a:t> зовётся </a:t>
            </a:r>
            <a:r>
              <a:rPr lang="ru-RU" sz="1600" dirty="0" err="1" smtClean="0">
                <a:latin typeface="Times New Roman" panose="02020603050405020304" pitchFamily="18" charset="0"/>
                <a:cs typeface="Times New Roman" panose="02020603050405020304" pitchFamily="18" charset="0"/>
              </a:rPr>
              <a:t>Десятиручка</a:t>
            </a:r>
            <a:r>
              <a:rPr lang="ru-RU" sz="1600" dirty="0" smtClean="0">
                <a:latin typeface="Times New Roman" panose="02020603050405020304" pitchFamily="18" charset="0"/>
                <a:cs typeface="Times New Roman" panose="02020603050405020304" pitchFamily="18" charset="0"/>
              </a:rPr>
              <a:t>, но она делается девушками, которые садятся за приданое и сразу сжигается, Филипповка же хранится в течение всего года.</a:t>
            </a:r>
          </a:p>
        </p:txBody>
      </p:sp>
      <p:pic>
        <p:nvPicPr>
          <p:cNvPr id="47108" name="Picture 4" descr="20080927084221"/>
          <p:cNvPicPr>
            <a:picLocks noChangeAspect="1" noChangeArrowheads="1"/>
          </p:cNvPicPr>
          <p:nvPr/>
        </p:nvPicPr>
        <p:blipFill>
          <a:blip r:embed="rId2"/>
          <a:srcRect/>
          <a:stretch>
            <a:fillRect/>
          </a:stretch>
        </p:blipFill>
        <p:spPr bwMode="auto">
          <a:xfrm>
            <a:off x="685800" y="1524000"/>
            <a:ext cx="3011488" cy="3810000"/>
          </a:xfrm>
          <a:prstGeom prst="rect">
            <a:avLst/>
          </a:prstGeom>
          <a:ln>
            <a:noFill/>
          </a:ln>
          <a:effectLst>
            <a:outerShdw blurRad="292100" dist="139700" dir="2700000" algn="tl" rotWithShape="0">
              <a:srgbClr val="333333">
                <a:alpha val="65000"/>
              </a:srgbClr>
            </a:outerShdw>
          </a:effectLst>
        </p:spPr>
      </p:pic>
      <p:sp>
        <p:nvSpPr>
          <p:cNvPr id="10245" name="Rectangle 6"/>
          <p:cNvSpPr>
            <a:spLocks noChangeArrowheads="1"/>
          </p:cNvSpPr>
          <p:nvPr/>
        </p:nvSpPr>
        <p:spPr bwMode="auto">
          <a:xfrm>
            <a:off x="381000" y="5867400"/>
            <a:ext cx="3810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1600" b="1" dirty="0">
                <a:latin typeface="Times New Roman" panose="02020603050405020304" pitchFamily="18" charset="0"/>
                <a:cs typeface="Times New Roman" panose="02020603050405020304" pitchFamily="18" charset="0"/>
              </a:rPr>
              <a:t>Кукла «Филипповка».</a:t>
            </a:r>
            <a:r>
              <a:rPr lang="ru-RU" sz="1600" dirty="0">
                <a:latin typeface="Times New Roman" panose="02020603050405020304" pitchFamily="18" charset="0"/>
                <a:cs typeface="Times New Roman" panose="02020603050405020304" pitchFamily="18" charset="0"/>
              </a:rPr>
              <a:t> </a:t>
            </a:r>
            <a:r>
              <a:rPr lang="ru-RU" sz="1600" i="1" dirty="0">
                <a:latin typeface="Times New Roman" panose="02020603050405020304" pitchFamily="18" charset="0"/>
                <a:cs typeface="Times New Roman" panose="02020603050405020304" pitchFamily="18" charset="0"/>
              </a:rPr>
              <a:t>Ткань, нитки,</a:t>
            </a:r>
          </a:p>
          <a:p>
            <a:r>
              <a:rPr lang="ru-RU" sz="1600" i="1" dirty="0">
                <a:latin typeface="Times New Roman" panose="02020603050405020304" pitchFamily="18" charset="0"/>
                <a:cs typeface="Times New Roman" panose="02020603050405020304" pitchFamily="18" charset="0"/>
              </a:rPr>
              <a:t> тесьма, ручная работа</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457200"/>
            <a:ext cx="3886200" cy="1143000"/>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Кукла Перевертыш</a:t>
            </a:r>
          </a:p>
        </p:txBody>
      </p:sp>
      <p:sp>
        <p:nvSpPr>
          <p:cNvPr id="11267" name="Rectangle 3"/>
          <p:cNvSpPr>
            <a:spLocks noGrp="1" noChangeArrowheads="1"/>
          </p:cNvSpPr>
          <p:nvPr>
            <p:ph type="body" idx="1"/>
          </p:nvPr>
        </p:nvSpPr>
        <p:spPr>
          <a:xfrm>
            <a:off x="4648200" y="685800"/>
            <a:ext cx="4191000" cy="5791200"/>
          </a:xfrm>
        </p:spPr>
        <p:txBody>
          <a:bodyPr/>
          <a:lstStyle/>
          <a:p>
            <a:pPr eaLnBrk="1" hangingPunct="1">
              <a:lnSpc>
                <a:spcPct val="80000"/>
              </a:lnSpc>
            </a:pPr>
            <a:r>
              <a:rPr lang="ru-RU" sz="1600" dirty="0" smtClean="0">
                <a:latin typeface="Times New Roman" panose="02020603050405020304" pitchFamily="18" charset="0"/>
                <a:cs typeface="Times New Roman" panose="02020603050405020304" pitchFamily="18" charset="0"/>
              </a:rPr>
              <a:t>В народе называют ее «Перевертыш», «Вертушка». Ее вполне можно назвать куклой кукол, потому что она содержит в себе 2 головы, 4 руки, 2 юбки. Секрет в том, что когда видна одна часть куклы, например, девка, то вторая, баба, скрыта под юбкой; если куклу перевернуть, то баба откроется, а девка скроется. Девка – это красота, птичка, которая улетит из родительского дома, беззаботная, веселая, играет на улице. А баба – хозяйственная, степенная, у нее все заботы о доме и семье, она не бежит на улицу, у нее другое состояние. Она больше глядит в себя и оберегает свой дом. Кукла Девка-Баба отражает 2 сущности женщины: она может быть открытой для мира и дарить красоту и радость, и может быть обращена к себе, к будущему ребенку, и беречь покой и лад своего мира. Раньше, по традиции, такую куклу изготавливала сама невеста, прямо во время свадьбы, таким образом подчеркивая изменение своего статуса – из девушки в замужнюю женщину.</a:t>
            </a:r>
          </a:p>
        </p:txBody>
      </p:sp>
      <p:sp>
        <p:nvSpPr>
          <p:cNvPr id="11268" name="Rectangle 9"/>
          <p:cNvSpPr>
            <a:spLocks noChangeArrowheads="1"/>
          </p:cNvSpPr>
          <p:nvPr/>
        </p:nvSpPr>
        <p:spPr bwMode="auto">
          <a:xfrm>
            <a:off x="304800" y="58674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Кукла «Перевёртыш».</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 нитки,</a:t>
            </a:r>
          </a:p>
          <a:p>
            <a:r>
              <a:rPr lang="ru-RU" i="1" dirty="0">
                <a:latin typeface="Times New Roman" panose="02020603050405020304" pitchFamily="18" charset="0"/>
                <a:cs typeface="Times New Roman" panose="02020603050405020304" pitchFamily="18" charset="0"/>
              </a:rPr>
              <a:t> тесьма, ручная работа</a:t>
            </a:r>
          </a:p>
        </p:txBody>
      </p:sp>
      <p:pic>
        <p:nvPicPr>
          <p:cNvPr id="48138" name="Picture 10" descr="2008111007350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62000" y="1600200"/>
            <a:ext cx="3621088" cy="41148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3" name="Picture 5" descr="20081029060414"/>
          <p:cNvPicPr>
            <a:picLocks noChangeAspect="1" noChangeArrowheads="1"/>
          </p:cNvPicPr>
          <p:nvPr/>
        </p:nvPicPr>
        <p:blipFill>
          <a:blip r:embed="rId2"/>
          <a:srcRect/>
          <a:stretch>
            <a:fillRect/>
          </a:stretch>
        </p:blipFill>
        <p:spPr bwMode="auto">
          <a:xfrm>
            <a:off x="533400" y="457200"/>
            <a:ext cx="3457575" cy="4114800"/>
          </a:xfrm>
          <a:prstGeom prst="rect">
            <a:avLst/>
          </a:prstGeom>
          <a:ln>
            <a:noFill/>
          </a:ln>
          <a:effectLst>
            <a:outerShdw blurRad="292100" dist="139700" dir="2700000" algn="tl" rotWithShape="0">
              <a:srgbClr val="333333">
                <a:alpha val="65000"/>
              </a:srgbClr>
            </a:outerShdw>
          </a:effectLst>
        </p:spPr>
      </p:pic>
      <p:sp>
        <p:nvSpPr>
          <p:cNvPr id="12291" name="Rectangle 6"/>
          <p:cNvSpPr>
            <a:spLocks noChangeArrowheads="1"/>
          </p:cNvSpPr>
          <p:nvPr/>
        </p:nvSpPr>
        <p:spPr bwMode="auto">
          <a:xfrm>
            <a:off x="1066800" y="6172200"/>
            <a:ext cx="72390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Кукла «Перевёртыш».</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 нитки, тесьма, ручная работа</a:t>
            </a:r>
          </a:p>
        </p:txBody>
      </p:sp>
      <p:pic>
        <p:nvPicPr>
          <p:cNvPr id="63495" name="Picture 7" descr="20080815080543"/>
          <p:cNvPicPr>
            <a:picLocks noChangeAspect="1" noChangeArrowheads="1"/>
          </p:cNvPicPr>
          <p:nvPr/>
        </p:nvPicPr>
        <p:blipFill>
          <a:blip r:embed="rId3"/>
          <a:srcRect/>
          <a:stretch>
            <a:fillRect/>
          </a:stretch>
        </p:blipFill>
        <p:spPr bwMode="auto">
          <a:xfrm>
            <a:off x="4724400" y="1295400"/>
            <a:ext cx="3763963" cy="44196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04800" y="304800"/>
            <a:ext cx="5410200" cy="914400"/>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Кукла </a:t>
            </a:r>
            <a:r>
              <a:rPr lang="ru-RU" sz="3200" b="1" dirty="0" err="1" smtClean="0">
                <a:solidFill>
                  <a:schemeClr val="tx1"/>
                </a:solidFill>
                <a:latin typeface="Times New Roman" panose="02020603050405020304" pitchFamily="18" charset="0"/>
                <a:cs typeface="Times New Roman" panose="02020603050405020304" pitchFamily="18" charset="0"/>
              </a:rPr>
              <a:t>Капустка</a:t>
            </a:r>
            <a:endParaRPr lang="ru-RU" sz="3200" b="1" dirty="0" smtClean="0">
              <a:solidFill>
                <a:schemeClr val="tx1"/>
              </a:solidFill>
              <a:latin typeface="Times New Roman" panose="02020603050405020304" pitchFamily="18" charset="0"/>
              <a:cs typeface="Times New Roman" panose="02020603050405020304" pitchFamily="18" charset="0"/>
            </a:endParaRPr>
          </a:p>
        </p:txBody>
      </p:sp>
      <p:sp>
        <p:nvSpPr>
          <p:cNvPr id="15363" name="Rectangle 3"/>
          <p:cNvSpPr>
            <a:spLocks noGrp="1" noChangeArrowheads="1"/>
          </p:cNvSpPr>
          <p:nvPr>
            <p:ph type="body" idx="1"/>
          </p:nvPr>
        </p:nvSpPr>
        <p:spPr>
          <a:xfrm>
            <a:off x="5257800" y="1066800"/>
            <a:ext cx="3657600" cy="5562600"/>
          </a:xfrm>
        </p:spPr>
        <p:txBody>
          <a:bodyPr/>
          <a:lstStyle/>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Не зря говорят, что в капусте детей находят. Делала эту куколку девушка, когда набирала охоту и силу выходить замуж, продолжать род, рожать детей. Ставила ее на окошко, и парни знали - можно сватов засылать. Такую куклу делали в разных местах России. У вепсов, живущих на Волге, она называется </a:t>
            </a:r>
            <a:r>
              <a:rPr lang="ru-RU" sz="1600" dirty="0" err="1" smtClean="0">
                <a:latin typeface="Times New Roman" panose="02020603050405020304" pitchFamily="18" charset="0"/>
                <a:cs typeface="Times New Roman" panose="02020603050405020304" pitchFamily="18" charset="0"/>
              </a:rPr>
              <a:t>Кормилка</a:t>
            </a:r>
            <a:r>
              <a:rPr lang="ru-RU" sz="1600" dirty="0" smtClean="0">
                <a:latin typeface="Times New Roman" panose="02020603050405020304" pitchFamily="18" charset="0"/>
                <a:cs typeface="Times New Roman" panose="02020603050405020304" pitchFamily="18" charset="0"/>
              </a:rPr>
              <a:t>, </a:t>
            </a:r>
            <a:r>
              <a:rPr lang="ru-RU" sz="1600" dirty="0" err="1" smtClean="0">
                <a:latin typeface="Times New Roman" panose="02020603050405020304" pitchFamily="18" charset="0"/>
                <a:cs typeface="Times New Roman" panose="02020603050405020304" pitchFamily="18" charset="0"/>
              </a:rPr>
              <a:t>Капустка</a:t>
            </a:r>
            <a:r>
              <a:rPr lang="ru-RU" sz="1600" dirty="0" smtClean="0">
                <a:latin typeface="Times New Roman" panose="02020603050405020304" pitchFamily="18" charset="0"/>
                <a:cs typeface="Times New Roman" panose="02020603050405020304" pitchFamily="18" charset="0"/>
              </a:rPr>
              <a:t>, в Сибири, - </a:t>
            </a:r>
            <a:r>
              <a:rPr lang="ru-RU" sz="1600" dirty="0" err="1" smtClean="0">
                <a:latin typeface="Times New Roman" panose="02020603050405020304" pitchFamily="18" charset="0"/>
                <a:cs typeface="Times New Roman" panose="02020603050405020304" pitchFamily="18" charset="0"/>
              </a:rPr>
              <a:t>Рожаница</a:t>
            </a:r>
            <a:r>
              <a:rPr lang="ru-RU" sz="1600" dirty="0" smtClean="0">
                <a:latin typeface="Times New Roman" panose="02020603050405020304" pitchFamily="18" charset="0"/>
                <a:cs typeface="Times New Roman" panose="02020603050405020304" pitchFamily="18" charset="0"/>
              </a:rPr>
              <a:t>. Она несет в себе образ матери-кормилицы. Ее большая грудь символизирует способность прокормить всех. По </a:t>
            </a:r>
            <a:r>
              <a:rPr lang="ru-RU" sz="1600" dirty="0" err="1" smtClean="0">
                <a:latin typeface="Times New Roman" panose="02020603050405020304" pitchFamily="18" charset="0"/>
                <a:cs typeface="Times New Roman" panose="02020603050405020304" pitchFamily="18" charset="0"/>
              </a:rPr>
              <a:t>Капусткам</a:t>
            </a:r>
            <a:r>
              <a:rPr lang="ru-RU" sz="1600" dirty="0" smtClean="0">
                <a:latin typeface="Times New Roman" panose="02020603050405020304" pitchFamily="18" charset="0"/>
                <a:cs typeface="Times New Roman" panose="02020603050405020304" pitchFamily="18" charset="0"/>
              </a:rPr>
              <a:t> гадали: поставят куколок в хоровод, завяжут девушке глаза, а та должна выбрать себе из них куколку. Если у куклы груди разные, то дети будут погодки, если куколка лицом в хоровод – девке дома сидеть, а если из хоровода – сватов ждать</a:t>
            </a:r>
          </a:p>
        </p:txBody>
      </p:sp>
      <p:pic>
        <p:nvPicPr>
          <p:cNvPr id="60422" name="Picture 6" descr="kapustka-bi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457200" y="1371600"/>
            <a:ext cx="4694238" cy="4038600"/>
          </a:xfrm>
          <a:prstGeom prst="rect">
            <a:avLst/>
          </a:prstGeom>
          <a:ln>
            <a:noFill/>
          </a:ln>
          <a:effectLst>
            <a:outerShdw blurRad="292100" dist="139700" dir="2700000" algn="tl" rotWithShape="0">
              <a:srgbClr val="333333">
                <a:alpha val="65000"/>
              </a:srgbClr>
            </a:outerShdw>
          </a:effectLst>
        </p:spPr>
      </p:pic>
      <p:sp>
        <p:nvSpPr>
          <p:cNvPr id="15365" name="Rectangle 8"/>
          <p:cNvSpPr>
            <a:spLocks noChangeArrowheads="1"/>
          </p:cNvSpPr>
          <p:nvPr/>
        </p:nvSpPr>
        <p:spPr bwMode="auto">
          <a:xfrm>
            <a:off x="152400" y="57912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Кукла «</a:t>
            </a:r>
            <a:r>
              <a:rPr lang="ru-RU" b="1" dirty="0" err="1">
                <a:latin typeface="Times New Roman" panose="02020603050405020304" pitchFamily="18" charset="0"/>
                <a:cs typeface="Times New Roman" panose="02020603050405020304" pitchFamily="18" charset="0"/>
              </a:rPr>
              <a:t>Капустка</a:t>
            </a:r>
            <a:r>
              <a:rPr lang="ru-RU" b="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 нитки,</a:t>
            </a:r>
          </a:p>
          <a:p>
            <a:r>
              <a:rPr lang="ru-RU" i="1" dirty="0">
                <a:latin typeface="Times New Roman" panose="02020603050405020304" pitchFamily="18" charset="0"/>
                <a:cs typeface="Times New Roman" panose="02020603050405020304" pitchFamily="18" charset="0"/>
              </a:rPr>
              <a:t> тесьма, ручная работа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2384425" y="368172"/>
            <a:ext cx="4038600" cy="914400"/>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Куклы </a:t>
            </a:r>
            <a:r>
              <a:rPr lang="ru-RU" sz="3200" b="1" dirty="0" err="1" smtClean="0">
                <a:solidFill>
                  <a:schemeClr val="tx1"/>
                </a:solidFill>
                <a:latin typeface="Times New Roman" panose="02020603050405020304" pitchFamily="18" charset="0"/>
                <a:cs typeface="Times New Roman" panose="02020603050405020304" pitchFamily="18" charset="0"/>
              </a:rPr>
              <a:t>Кормилки</a:t>
            </a:r>
            <a:endParaRPr lang="ru-RU" sz="3200" b="1" dirty="0" smtClean="0">
              <a:solidFill>
                <a:schemeClr val="tx1"/>
              </a:solidFill>
              <a:latin typeface="Times New Roman" panose="02020603050405020304" pitchFamily="18" charset="0"/>
              <a:cs typeface="Times New Roman" panose="02020603050405020304" pitchFamily="18" charset="0"/>
            </a:endParaRPr>
          </a:p>
        </p:txBody>
      </p:sp>
      <p:sp>
        <p:nvSpPr>
          <p:cNvPr id="16387" name="Rectangle 3"/>
          <p:cNvSpPr>
            <a:spLocks noGrp="1" noChangeArrowheads="1"/>
          </p:cNvSpPr>
          <p:nvPr>
            <p:ph type="body" idx="1"/>
          </p:nvPr>
        </p:nvSpPr>
        <p:spPr>
          <a:xfrm>
            <a:off x="4953000" y="1447800"/>
            <a:ext cx="3810000" cy="5105400"/>
          </a:xfrm>
        </p:spPr>
        <p:txBody>
          <a:bodyPr/>
          <a:lstStyle/>
          <a:p>
            <a:pPr eaLnBrk="1" hangingPunct="1">
              <a:lnSpc>
                <a:spcPct val="80000"/>
              </a:lnSpc>
              <a:buFontTx/>
              <a:buNone/>
            </a:pPr>
            <a:r>
              <a:rPr lang="ru-RU" sz="1800" dirty="0" smtClean="0">
                <a:latin typeface="Times New Roman" panose="02020603050405020304" pitchFamily="18" charset="0"/>
                <a:cs typeface="Times New Roman" panose="02020603050405020304" pitchFamily="18" charset="0"/>
              </a:rPr>
              <a:t>Среди разнообразия народных тряпичных кукол – «</a:t>
            </a:r>
            <a:r>
              <a:rPr lang="ru-RU" sz="1800" dirty="0" err="1" smtClean="0">
                <a:latin typeface="Times New Roman" panose="02020603050405020304" pitchFamily="18" charset="0"/>
                <a:cs typeface="Times New Roman" panose="02020603050405020304" pitchFamily="18" charset="0"/>
              </a:rPr>
              <a:t>пеленашек</a:t>
            </a:r>
            <a:r>
              <a:rPr lang="ru-RU" sz="1800" dirty="0" smtClean="0">
                <a:latin typeface="Times New Roman" panose="02020603050405020304" pitchFamily="18" charset="0"/>
                <a:cs typeface="Times New Roman" panose="02020603050405020304" pitchFamily="18" charset="0"/>
              </a:rPr>
              <a:t>», «бессонниц», «</a:t>
            </a:r>
            <a:r>
              <a:rPr lang="ru-RU" sz="1800" dirty="0" err="1" smtClean="0">
                <a:latin typeface="Times New Roman" panose="02020603050405020304" pitchFamily="18" charset="0"/>
                <a:cs typeface="Times New Roman" panose="02020603050405020304" pitchFamily="18" charset="0"/>
              </a:rPr>
              <a:t>крупеничек</a:t>
            </a:r>
            <a:r>
              <a:rPr lang="ru-RU" sz="1800" dirty="0" smtClean="0">
                <a:latin typeface="Times New Roman" panose="02020603050405020304" pitchFamily="18" charset="0"/>
                <a:cs typeface="Times New Roman" panose="02020603050405020304" pitchFamily="18" charset="0"/>
              </a:rPr>
              <a:t>» и многих других – есть особый вид: куклы-«</a:t>
            </a:r>
            <a:r>
              <a:rPr lang="ru-RU" sz="1800" dirty="0" err="1" smtClean="0">
                <a:latin typeface="Times New Roman" panose="02020603050405020304" pitchFamily="18" charset="0"/>
                <a:cs typeface="Times New Roman" panose="02020603050405020304" pitchFamily="18" charset="0"/>
              </a:rPr>
              <a:t>кормилки</a:t>
            </a:r>
            <a:r>
              <a:rPr lang="ru-RU" sz="1800" dirty="0" smtClean="0">
                <a:latin typeface="Times New Roman" panose="02020603050405020304" pitchFamily="18" charset="0"/>
                <a:cs typeface="Times New Roman" panose="02020603050405020304" pitchFamily="18" charset="0"/>
              </a:rPr>
              <a:t>», которые выражают образ замужней женщины, кормящей матери. Считалось раньше, что если над кроваткой ребёнка висит «</a:t>
            </a:r>
            <a:r>
              <a:rPr lang="ru-RU" sz="1800" dirty="0" err="1" smtClean="0">
                <a:latin typeface="Times New Roman" panose="02020603050405020304" pitchFamily="18" charset="0"/>
                <a:cs typeface="Times New Roman" panose="02020603050405020304" pitchFamily="18" charset="0"/>
              </a:rPr>
              <a:t>Куватка</a:t>
            </a:r>
            <a:r>
              <a:rPr lang="ru-RU" sz="1800" dirty="0" smtClean="0">
                <a:latin typeface="Times New Roman" panose="02020603050405020304" pitchFamily="18" charset="0"/>
                <a:cs typeface="Times New Roman" panose="02020603050405020304" pitchFamily="18" charset="0"/>
              </a:rPr>
              <a:t>», то она отгоняет эту злую силу. За две недели до рождения ребёнка будущая мать помещала такую куклу – оберег в колыбель. Когда родители уходили в поле на работу, и ребёнок оставался в доме один, он смотрел на эти маленькие куколки и спокойно играл. </a:t>
            </a:r>
          </a:p>
        </p:txBody>
      </p:sp>
      <p:pic>
        <p:nvPicPr>
          <p:cNvPr id="15364" name="Picture 4" descr="IMG_440"/>
          <p:cNvPicPr>
            <a:picLocks noChangeAspect="1" noChangeArrowheads="1"/>
          </p:cNvPicPr>
          <p:nvPr/>
        </p:nvPicPr>
        <p:blipFill>
          <a:blip r:embed="rId2"/>
          <a:srcRect/>
          <a:stretch>
            <a:fillRect/>
          </a:stretch>
        </p:blipFill>
        <p:spPr bwMode="auto">
          <a:xfrm>
            <a:off x="533400" y="1676400"/>
            <a:ext cx="4037013" cy="2822575"/>
          </a:xfrm>
          <a:prstGeom prst="rect">
            <a:avLst/>
          </a:prstGeom>
          <a:ln>
            <a:noFill/>
          </a:ln>
          <a:effectLst>
            <a:outerShdw blurRad="292100" dist="139700" dir="2700000" algn="tl" rotWithShape="0">
              <a:srgbClr val="333333">
                <a:alpha val="65000"/>
              </a:srgbClr>
            </a:outerShdw>
          </a:effectLst>
        </p:spPr>
      </p:pic>
      <p:sp>
        <p:nvSpPr>
          <p:cNvPr id="16389" name="Rectangle 8"/>
          <p:cNvSpPr>
            <a:spLocks noChangeArrowheads="1"/>
          </p:cNvSpPr>
          <p:nvPr/>
        </p:nvSpPr>
        <p:spPr bwMode="auto">
          <a:xfrm>
            <a:off x="762000" y="5715000"/>
            <a:ext cx="32930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b="1" dirty="0">
                <a:latin typeface="Times New Roman" panose="02020603050405020304" pitchFamily="18" charset="0"/>
                <a:cs typeface="Times New Roman" panose="02020603050405020304" pitchFamily="18" charset="0"/>
              </a:rPr>
              <a:t>Куклы «</a:t>
            </a:r>
            <a:r>
              <a:rPr lang="ru-RU" b="1" dirty="0" err="1">
                <a:latin typeface="Times New Roman" panose="02020603050405020304" pitchFamily="18" charset="0"/>
                <a:cs typeface="Times New Roman" panose="02020603050405020304" pitchFamily="18" charset="0"/>
              </a:rPr>
              <a:t>Кормилки</a:t>
            </a:r>
            <a:r>
              <a:rPr lang="ru-RU" b="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a:t>
            </a:r>
          </a:p>
          <a:p>
            <a:r>
              <a:rPr lang="ru-RU" i="1" dirty="0">
                <a:latin typeface="Times New Roman" panose="02020603050405020304" pitchFamily="18" charset="0"/>
                <a:cs typeface="Times New Roman" panose="02020603050405020304" pitchFamily="18" charset="0"/>
              </a:rPr>
              <a:t> нитки, тесьма, ручная работа</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524000" y="381000"/>
            <a:ext cx="5562600" cy="838200"/>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Оберег колыбели</a:t>
            </a:r>
          </a:p>
        </p:txBody>
      </p:sp>
      <p:sp>
        <p:nvSpPr>
          <p:cNvPr id="17411" name="Rectangle 3"/>
          <p:cNvSpPr>
            <a:spLocks noGrp="1" noChangeArrowheads="1"/>
          </p:cNvSpPr>
          <p:nvPr>
            <p:ph type="body" idx="1"/>
          </p:nvPr>
        </p:nvSpPr>
        <p:spPr>
          <a:xfrm>
            <a:off x="4038600" y="1295400"/>
            <a:ext cx="4648200" cy="4525963"/>
          </a:xfrm>
        </p:spPr>
        <p:txBody>
          <a:bodyPr/>
          <a:lstStyle/>
          <a:p>
            <a:pPr eaLnBrk="1" hangingPunct="1">
              <a:lnSpc>
                <a:spcPct val="80000"/>
              </a:lnSpc>
              <a:buFontTx/>
              <a:buNone/>
            </a:pPr>
            <a:r>
              <a:rPr lang="ru-RU" sz="1800" dirty="0" smtClean="0">
                <a:latin typeface="Times New Roman" panose="02020603050405020304" pitchFamily="18" charset="0"/>
                <a:cs typeface="Times New Roman" panose="02020603050405020304" pitchFamily="18" charset="0"/>
              </a:rPr>
              <a:t>Во многих русских сказках встречаются куколки, которым герои доверяют свои горести и радости, делятся своими мыслями. И маленькие куклы-помощницы не оставляют в беде своих хозяев. Раньше в семье был обычай – когда женщина узнавала, что у нее будет ребенок, она начинала мастерить тряпичную куколку без ножниц и иголки. Сделает куколку, уложит в люльку и обе они уже ждут, когда появится дитя. Куколка оберегает люльку от дурного глаза, а то мало ли кто мог завестись в ней без присмотра. Вырастет ребенок и играет в свою первую куколку-оберег. Когда ребенок вырастет и будет спать уже в другом месте колыбель все так же будет охранять оберег.</a:t>
            </a:r>
          </a:p>
        </p:txBody>
      </p:sp>
      <p:pic>
        <p:nvPicPr>
          <p:cNvPr id="17412" name="Picture 4" descr="obereg-bi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82146" y="1447800"/>
            <a:ext cx="33909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5"/>
          <p:cNvSpPr>
            <a:spLocks noChangeArrowheads="1"/>
          </p:cNvSpPr>
          <p:nvPr/>
        </p:nvSpPr>
        <p:spPr bwMode="auto">
          <a:xfrm>
            <a:off x="304800" y="5943600"/>
            <a:ext cx="32353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b="1" dirty="0">
                <a:latin typeface="Times New Roman" panose="02020603050405020304" pitchFamily="18" charset="0"/>
                <a:cs typeface="Times New Roman" panose="02020603050405020304" pitchFamily="18" charset="0"/>
              </a:rPr>
              <a:t>«Оберег колыбели».</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 </a:t>
            </a:r>
          </a:p>
          <a:p>
            <a:r>
              <a:rPr lang="ru-RU" i="1" dirty="0">
                <a:latin typeface="Times New Roman" panose="02020603050405020304" pitchFamily="18" charset="0"/>
                <a:cs typeface="Times New Roman" panose="02020603050405020304" pitchFamily="18" charset="0"/>
              </a:rPr>
              <a:t>нитки, тесьма, ручная работа</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33400" y="228600"/>
            <a:ext cx="7543800" cy="884238"/>
          </a:xfrm>
        </p:spPr>
        <p:txBody>
          <a:bodyPr/>
          <a:lstStyle/>
          <a:p>
            <a:pPr eaLnBrk="1" hangingPunct="1"/>
            <a:r>
              <a:rPr lang="ru-RU" sz="3600" b="1" dirty="0" smtClean="0">
                <a:solidFill>
                  <a:schemeClr val="tx1"/>
                </a:solidFill>
                <a:latin typeface="Times New Roman" panose="02020603050405020304" pitchFamily="18" charset="0"/>
                <a:cs typeface="Times New Roman" panose="02020603050405020304" pitchFamily="18" charset="0"/>
              </a:rPr>
              <a:t>Кукла </a:t>
            </a:r>
            <a:r>
              <a:rPr lang="ru-RU" sz="3600" b="1" dirty="0" err="1" smtClean="0">
                <a:solidFill>
                  <a:schemeClr val="tx1"/>
                </a:solidFill>
                <a:latin typeface="Times New Roman" panose="02020603050405020304" pitchFamily="18" charset="0"/>
                <a:cs typeface="Times New Roman" panose="02020603050405020304" pitchFamily="18" charset="0"/>
              </a:rPr>
              <a:t>Бессоница</a:t>
            </a:r>
            <a:endParaRPr lang="ru-RU" sz="3600" b="1" dirty="0" smtClean="0">
              <a:solidFill>
                <a:schemeClr val="tx1"/>
              </a:solidFill>
              <a:latin typeface="Times New Roman" panose="02020603050405020304" pitchFamily="18" charset="0"/>
              <a:cs typeface="Times New Roman" panose="02020603050405020304" pitchFamily="18" charset="0"/>
            </a:endParaRPr>
          </a:p>
        </p:txBody>
      </p:sp>
      <p:sp>
        <p:nvSpPr>
          <p:cNvPr id="18435" name="Rectangle 3"/>
          <p:cNvSpPr>
            <a:spLocks noGrp="1" noChangeArrowheads="1"/>
          </p:cNvSpPr>
          <p:nvPr>
            <p:ph type="body" idx="1"/>
          </p:nvPr>
        </p:nvSpPr>
        <p:spPr>
          <a:xfrm>
            <a:off x="3733800" y="1143000"/>
            <a:ext cx="5105400" cy="1981200"/>
          </a:xfrm>
        </p:spPr>
        <p:txBody>
          <a:bodyPr/>
          <a:lstStyle/>
          <a:p>
            <a:pPr eaLnBrk="1" hangingPunct="1">
              <a:buFontTx/>
              <a:buNone/>
            </a:pPr>
            <a:r>
              <a:rPr lang="ru-RU" sz="1400" dirty="0" err="1" smtClean="0">
                <a:latin typeface="Times New Roman" panose="02020603050405020304" pitchFamily="18" charset="0"/>
                <a:cs typeface="Times New Roman" panose="02020603050405020304" pitchFamily="18" charset="0"/>
              </a:rPr>
              <a:t>Обережная</a:t>
            </a:r>
            <a:r>
              <a:rPr lang="ru-RU" sz="1400" dirty="0" smtClean="0">
                <a:latin typeface="Times New Roman" panose="02020603050405020304" pitchFamily="18" charset="0"/>
                <a:cs typeface="Times New Roman" panose="02020603050405020304" pitchFamily="18" charset="0"/>
              </a:rPr>
              <a:t> колыбельная кукла «</a:t>
            </a:r>
            <a:r>
              <a:rPr lang="ru-RU" sz="1400" dirty="0" err="1" smtClean="0">
                <a:latin typeface="Times New Roman" panose="02020603050405020304" pitchFamily="18" charset="0"/>
                <a:cs typeface="Times New Roman" panose="02020603050405020304" pitchFamily="18" charset="0"/>
              </a:rPr>
              <a:t>Бессоница</a:t>
            </a:r>
            <a:r>
              <a:rPr lang="ru-RU" sz="1400" dirty="0" smtClean="0">
                <a:latin typeface="Times New Roman" panose="02020603050405020304" pitchFamily="18" charset="0"/>
                <a:cs typeface="Times New Roman" panose="02020603050405020304" pitchFamily="18" charset="0"/>
              </a:rPr>
              <a:t>» .</a:t>
            </a:r>
          </a:p>
          <a:p>
            <a:pPr eaLnBrk="1" hangingPunct="1">
              <a:buFontTx/>
              <a:buNone/>
            </a:pPr>
            <a:r>
              <a:rPr lang="ru-RU" sz="1400" dirty="0" smtClean="0">
                <a:latin typeface="Times New Roman" panose="02020603050405020304" pitchFamily="18" charset="0"/>
                <a:cs typeface="Times New Roman" panose="02020603050405020304" pitchFamily="18" charset="0"/>
              </a:rPr>
              <a:t>Когда без видимой причины начинал плакать младенец, мать, чтобы успокоить его и защитить от злых духов, быстро сворачивала из двух лоскутков ткани куклу-оберег и клала ее в колыбель, приговаривая:</a:t>
            </a:r>
          </a:p>
          <a:p>
            <a:pPr eaLnBrk="1" hangingPunct="1">
              <a:buFontTx/>
              <a:buNone/>
            </a:pPr>
            <a:r>
              <a:rPr lang="ru-RU" sz="1400" dirty="0" err="1" smtClean="0">
                <a:latin typeface="Times New Roman" panose="02020603050405020304" pitchFamily="18" charset="0"/>
                <a:cs typeface="Times New Roman" panose="02020603050405020304" pitchFamily="18" charset="0"/>
              </a:rPr>
              <a:t>Сонница-бессоница</a:t>
            </a:r>
            <a:r>
              <a:rPr lang="ru-RU" sz="1400" dirty="0" smtClean="0">
                <a:latin typeface="Times New Roman" panose="02020603050405020304" pitchFamily="18" charset="0"/>
                <a:cs typeface="Times New Roman" panose="02020603050405020304" pitchFamily="18" charset="0"/>
              </a:rPr>
              <a:t>,</a:t>
            </a:r>
          </a:p>
          <a:p>
            <a:pPr eaLnBrk="1" hangingPunct="1">
              <a:buFontTx/>
              <a:buNone/>
            </a:pPr>
            <a:r>
              <a:rPr lang="ru-RU" sz="1400" dirty="0" smtClean="0">
                <a:latin typeface="Times New Roman" panose="02020603050405020304" pitchFamily="18" charset="0"/>
                <a:cs typeface="Times New Roman" panose="02020603050405020304" pitchFamily="18" charset="0"/>
              </a:rPr>
              <a:t>Не играй мим дитятком,</a:t>
            </a:r>
          </a:p>
          <a:p>
            <a:pPr eaLnBrk="1" hangingPunct="1">
              <a:buFontTx/>
              <a:buNone/>
            </a:pPr>
            <a:r>
              <a:rPr lang="ru-RU" sz="1400" dirty="0" smtClean="0">
                <a:latin typeface="Times New Roman" panose="02020603050405020304" pitchFamily="18" charset="0"/>
                <a:cs typeface="Times New Roman" panose="02020603050405020304" pitchFamily="18" charset="0"/>
              </a:rPr>
              <a:t>А играй этой куколкой.</a:t>
            </a:r>
          </a:p>
          <a:p>
            <a:pPr eaLnBrk="1" hangingPunct="1">
              <a:buFontTx/>
              <a:buNone/>
            </a:pPr>
            <a:r>
              <a:rPr lang="ru-RU" sz="1400" dirty="0" smtClean="0">
                <a:latin typeface="Times New Roman" panose="02020603050405020304" pitchFamily="18" charset="0"/>
                <a:cs typeface="Times New Roman" panose="02020603050405020304" pitchFamily="18" charset="0"/>
              </a:rPr>
              <a:t>Такая кукла оставалась в доме навсегда</a:t>
            </a:r>
          </a:p>
        </p:txBody>
      </p:sp>
      <p:pic>
        <p:nvPicPr>
          <p:cNvPr id="70660" name="Picture 4" descr="20081110081650"/>
          <p:cNvPicPr>
            <a:picLocks noChangeAspect="1" noChangeArrowheads="1"/>
          </p:cNvPicPr>
          <p:nvPr/>
        </p:nvPicPr>
        <p:blipFill>
          <a:blip r:embed="rId2"/>
          <a:srcRect/>
          <a:stretch>
            <a:fillRect/>
          </a:stretch>
        </p:blipFill>
        <p:spPr bwMode="auto">
          <a:xfrm>
            <a:off x="381000" y="1676400"/>
            <a:ext cx="3086100" cy="4105275"/>
          </a:xfrm>
          <a:prstGeom prst="rect">
            <a:avLst/>
          </a:prstGeom>
          <a:ln>
            <a:noFill/>
          </a:ln>
          <a:effectLst>
            <a:outerShdw blurRad="292100" dist="139700" dir="2700000" algn="tl" rotWithShape="0">
              <a:srgbClr val="333333">
                <a:alpha val="65000"/>
              </a:srgbClr>
            </a:outerShdw>
          </a:effectLst>
        </p:spPr>
      </p:pic>
      <p:sp>
        <p:nvSpPr>
          <p:cNvPr id="18437" name="Rectangle 6"/>
          <p:cNvSpPr>
            <a:spLocks noChangeArrowheads="1"/>
          </p:cNvSpPr>
          <p:nvPr/>
        </p:nvSpPr>
        <p:spPr bwMode="auto">
          <a:xfrm>
            <a:off x="381000" y="60198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Кукла «</a:t>
            </a:r>
            <a:r>
              <a:rPr lang="ru-RU" b="1" dirty="0" err="1">
                <a:latin typeface="Times New Roman" panose="02020603050405020304" pitchFamily="18" charset="0"/>
                <a:cs typeface="Times New Roman" panose="02020603050405020304" pitchFamily="18" charset="0"/>
              </a:rPr>
              <a:t>Бессоница</a:t>
            </a:r>
            <a:r>
              <a:rPr lang="ru-RU" b="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 </a:t>
            </a:r>
          </a:p>
          <a:p>
            <a:r>
              <a:rPr lang="ru-RU" i="1" dirty="0">
                <a:latin typeface="Times New Roman" panose="02020603050405020304" pitchFamily="18" charset="0"/>
                <a:cs typeface="Times New Roman" panose="02020603050405020304" pitchFamily="18" charset="0"/>
              </a:rPr>
              <a:t>нитки, тесьма, ручная работа</a:t>
            </a:r>
          </a:p>
        </p:txBody>
      </p:sp>
      <p:pic>
        <p:nvPicPr>
          <p:cNvPr id="70663" name="Picture 7" descr="сканирование0001"/>
          <p:cNvPicPr>
            <a:picLocks noChangeAspect="1" noChangeArrowheads="1"/>
          </p:cNvPicPr>
          <p:nvPr/>
        </p:nvPicPr>
        <p:blipFill>
          <a:blip r:embed="rId3"/>
          <a:srcRect/>
          <a:stretch>
            <a:fillRect/>
          </a:stretch>
        </p:blipFill>
        <p:spPr bwMode="auto">
          <a:xfrm>
            <a:off x="5334000" y="3886200"/>
            <a:ext cx="2286000" cy="2362200"/>
          </a:xfrm>
          <a:prstGeom prst="rect">
            <a:avLst/>
          </a:prstGeom>
          <a:ln>
            <a:noFill/>
          </a:ln>
          <a:effectLst>
            <a:outerShdw blurRad="292100" dist="139700" dir="2700000" algn="tl" rotWithShape="0">
              <a:srgbClr val="333333">
                <a:alpha val="65000"/>
              </a:srgbClr>
            </a:outerShdw>
          </a:effectLst>
        </p:spPr>
      </p:pic>
      <p:sp>
        <p:nvSpPr>
          <p:cNvPr id="18439" name="Text Box 8"/>
          <p:cNvSpPr txBox="1">
            <a:spLocks noChangeArrowheads="1"/>
          </p:cNvSpPr>
          <p:nvPr/>
        </p:nvSpPr>
        <p:spPr bwMode="auto">
          <a:xfrm>
            <a:off x="4953000" y="6400800"/>
            <a:ext cx="31011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ru-RU" sz="1600" b="1" dirty="0">
                <a:latin typeface="Times New Roman" panose="02020603050405020304" pitchFamily="18" charset="0"/>
                <a:cs typeface="Times New Roman" panose="02020603050405020304" pitchFamily="18" charset="0"/>
              </a:rPr>
              <a:t>Люлька</a:t>
            </a:r>
            <a:r>
              <a:rPr lang="ru-RU" sz="1600" dirty="0">
                <a:latin typeface="Times New Roman" panose="02020603050405020304" pitchFamily="18" charset="0"/>
                <a:cs typeface="Times New Roman" panose="02020603050405020304" pitchFamily="18" charset="0"/>
              </a:rPr>
              <a:t>. Архангельская область.</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724400" y="274638"/>
            <a:ext cx="3962400" cy="1173162"/>
          </a:xfrm>
        </p:spPr>
        <p:txBody>
          <a:bodyPr/>
          <a:lstStyle/>
          <a:p>
            <a:pPr eaLnBrk="1" hangingPunct="1"/>
            <a:r>
              <a:rPr lang="ru-RU" sz="3200" b="1" dirty="0" err="1" smtClean="0">
                <a:solidFill>
                  <a:schemeClr val="tx1"/>
                </a:solidFill>
                <a:latin typeface="Times New Roman" panose="02020603050405020304" pitchFamily="18" charset="0"/>
                <a:cs typeface="Times New Roman" panose="02020603050405020304" pitchFamily="18" charset="0"/>
              </a:rPr>
              <a:t>Обереговая</a:t>
            </a:r>
            <a:r>
              <a:rPr lang="ru-RU" sz="3200" b="1" dirty="0" smtClean="0">
                <a:solidFill>
                  <a:schemeClr val="tx1"/>
                </a:solidFill>
                <a:latin typeface="Times New Roman" panose="02020603050405020304" pitchFamily="18" charset="0"/>
                <a:cs typeface="Times New Roman" panose="02020603050405020304" pitchFamily="18" charset="0"/>
              </a:rPr>
              <a:t> кукла</a:t>
            </a:r>
            <a:br>
              <a:rPr lang="ru-RU" sz="3200" b="1" dirty="0" smtClean="0">
                <a:solidFill>
                  <a:schemeClr val="tx1"/>
                </a:solidFill>
                <a:latin typeface="Times New Roman" panose="02020603050405020304" pitchFamily="18" charset="0"/>
                <a:cs typeface="Times New Roman" panose="02020603050405020304" pitchFamily="18" charset="0"/>
              </a:rPr>
            </a:br>
            <a:r>
              <a:rPr lang="ru-RU" sz="3200" b="1" dirty="0" smtClean="0">
                <a:solidFill>
                  <a:schemeClr val="tx1"/>
                </a:solidFill>
                <a:latin typeface="Times New Roman" panose="02020603050405020304" pitchFamily="18" charset="0"/>
                <a:cs typeface="Times New Roman" panose="02020603050405020304" pitchFamily="18" charset="0"/>
              </a:rPr>
              <a:t>День-ночь</a:t>
            </a:r>
          </a:p>
        </p:txBody>
      </p:sp>
      <p:sp>
        <p:nvSpPr>
          <p:cNvPr id="19459" name="Rectangle 3"/>
          <p:cNvSpPr>
            <a:spLocks noGrp="1" noChangeArrowheads="1"/>
          </p:cNvSpPr>
          <p:nvPr>
            <p:ph type="body" idx="1"/>
          </p:nvPr>
        </p:nvSpPr>
        <p:spPr>
          <a:xfrm>
            <a:off x="4495800" y="1600200"/>
            <a:ext cx="4419600" cy="4983163"/>
          </a:xfrm>
        </p:spPr>
        <p:txBody>
          <a:bodyPr/>
          <a:lstStyle/>
          <a:p>
            <a:pPr eaLnBrk="1" hangingPunct="1">
              <a:lnSpc>
                <a:spcPct val="80000"/>
              </a:lnSpc>
            </a:pPr>
            <a:endParaRPr lang="ru-RU" sz="1600" dirty="0" smtClean="0"/>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Кто первый в доме вставал - поворачивал ее светлой стороной, а кто последний ложился - поворачивал темной.</a:t>
            </a:r>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Куколки были небольшие по размеру, ведь каждый лоскуток в старину берегли (а это было очень давно, народная кукла потеряла свое магическое значение и превратилась из </a:t>
            </a:r>
            <a:r>
              <a:rPr lang="ru-RU" sz="1600" dirty="0" err="1" smtClean="0">
                <a:latin typeface="Times New Roman" panose="02020603050405020304" pitchFamily="18" charset="0"/>
                <a:cs typeface="Times New Roman" panose="02020603050405020304" pitchFamily="18" charset="0"/>
              </a:rPr>
              <a:t>обереговой</a:t>
            </a:r>
            <a:r>
              <a:rPr lang="ru-RU" sz="1600" dirty="0" smtClean="0">
                <a:latin typeface="Times New Roman" panose="02020603050405020304" pitchFamily="18" charset="0"/>
                <a:cs typeface="Times New Roman" panose="02020603050405020304" pitchFamily="18" charset="0"/>
              </a:rPr>
              <a:t> в просто игровую в начале 19 века).</a:t>
            </a:r>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Из кусочка ткани надо скатать столбик и перевязать его в трех местах ниткой. Ткань и нитки надо отрывать руками, без использования ножниц. Из двух треугольников разного цвета сшить квадрат. На столбик положить кусочек ваты или шерсти, обернуть сшитым квадратом так, чтобы два угла были направлены вниз спереди и сзади, образуя блузку. А два других в стороны - рукава. Концы у рукавов слегка подвернуть внутрь и перевязать. Сшить юбку и подвязать ее пояском. На голове пришивается коса. </a:t>
            </a:r>
          </a:p>
        </p:txBody>
      </p:sp>
      <p:pic>
        <p:nvPicPr>
          <p:cNvPr id="56324" name="Picture 4" descr="p5080030"/>
          <p:cNvPicPr>
            <a:picLocks noChangeAspect="1" noChangeArrowheads="1"/>
          </p:cNvPicPr>
          <p:nvPr/>
        </p:nvPicPr>
        <p:blipFill>
          <a:blip r:embed="rId2">
            <a:lum bright="8000" contrast="8000"/>
          </a:blip>
          <a:srcRect/>
          <a:stretch>
            <a:fillRect/>
          </a:stretch>
        </p:blipFill>
        <p:spPr bwMode="auto">
          <a:xfrm>
            <a:off x="609600" y="304800"/>
            <a:ext cx="3276600" cy="2868613"/>
          </a:xfrm>
          <a:prstGeom prst="rect">
            <a:avLst/>
          </a:prstGeom>
          <a:ln>
            <a:noFill/>
          </a:ln>
          <a:effectLst>
            <a:outerShdw blurRad="292100" dist="139700" dir="2700000" algn="tl" rotWithShape="0">
              <a:srgbClr val="333333">
                <a:alpha val="65000"/>
              </a:srgbClr>
            </a:outerShdw>
          </a:effectLst>
        </p:spPr>
      </p:pic>
      <p:pic>
        <p:nvPicPr>
          <p:cNvPr id="56326" name="Picture 6" descr="день ночь"/>
          <p:cNvPicPr>
            <a:picLocks noChangeAspect="1" noChangeArrowheads="1"/>
          </p:cNvPicPr>
          <p:nvPr/>
        </p:nvPicPr>
        <p:blipFill>
          <a:blip r:embed="rId3"/>
          <a:srcRect/>
          <a:stretch>
            <a:fillRect/>
          </a:stretch>
        </p:blipFill>
        <p:spPr bwMode="auto">
          <a:xfrm>
            <a:off x="1371600" y="3429000"/>
            <a:ext cx="2270125" cy="2438400"/>
          </a:xfrm>
          <a:prstGeom prst="rect">
            <a:avLst/>
          </a:prstGeom>
          <a:ln>
            <a:noFill/>
          </a:ln>
          <a:effectLst>
            <a:outerShdw blurRad="292100" dist="139700" dir="2700000" algn="tl" rotWithShape="0">
              <a:srgbClr val="333333">
                <a:alpha val="65000"/>
              </a:srgbClr>
            </a:outerShdw>
          </a:effectLst>
        </p:spPr>
      </p:pic>
      <p:sp>
        <p:nvSpPr>
          <p:cNvPr id="19462" name="Rectangle 7"/>
          <p:cNvSpPr>
            <a:spLocks noChangeArrowheads="1"/>
          </p:cNvSpPr>
          <p:nvPr/>
        </p:nvSpPr>
        <p:spPr bwMode="auto">
          <a:xfrm>
            <a:off x="685800" y="6019800"/>
            <a:ext cx="323537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b="1" dirty="0">
                <a:latin typeface="Times New Roman" panose="02020603050405020304" pitchFamily="18" charset="0"/>
                <a:cs typeface="Times New Roman" panose="02020603050405020304" pitchFamily="18" charset="0"/>
              </a:rPr>
              <a:t>Кукла «День-Ночь».</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a:t>
            </a:r>
          </a:p>
          <a:p>
            <a:r>
              <a:rPr lang="ru-RU" i="1" dirty="0">
                <a:latin typeface="Times New Roman" panose="02020603050405020304" pitchFamily="18" charset="0"/>
                <a:cs typeface="Times New Roman" panose="02020603050405020304" pitchFamily="18" charset="0"/>
              </a:rPr>
              <a:t>нитки, тесьма, ручная работа</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body" idx="1"/>
          </p:nvPr>
        </p:nvSpPr>
        <p:spPr>
          <a:xfrm>
            <a:off x="228600" y="304800"/>
            <a:ext cx="5029200" cy="6324600"/>
          </a:xfrm>
          <a:noFill/>
        </p:spPr>
        <p:txBody>
          <a:bodyPr/>
          <a:lstStyle/>
          <a:p>
            <a:pPr eaLnBrk="1" hangingPunct="1">
              <a:lnSpc>
                <a:spcPct val="80000"/>
              </a:lnSpc>
            </a:pPr>
            <a:endParaRPr lang="ru-RU" sz="1700" dirty="0" smtClean="0"/>
          </a:p>
          <a:p>
            <a:r>
              <a:rPr lang="ru-RU" sz="1700" b="1" dirty="0">
                <a:latin typeface="Times New Roman" panose="02020603050405020304" pitchFamily="18" charset="0"/>
                <a:cs typeface="Times New Roman" panose="02020603050405020304" pitchFamily="18" charset="0"/>
              </a:rPr>
              <a:t>Цель</a:t>
            </a:r>
            <a:r>
              <a:rPr lang="ru-RU" sz="1700" dirty="0">
                <a:latin typeface="Times New Roman" panose="02020603050405020304" pitchFamily="18" charset="0"/>
                <a:cs typeface="Times New Roman" panose="02020603050405020304" pitchFamily="18" charset="0"/>
              </a:rPr>
              <a:t>: исследовать назначение кукол и их связь с народными традициями.</a:t>
            </a:r>
          </a:p>
          <a:p>
            <a:r>
              <a:rPr lang="ru-RU" sz="1700" b="1" dirty="0">
                <a:latin typeface="Times New Roman" panose="02020603050405020304" pitchFamily="18" charset="0"/>
                <a:cs typeface="Times New Roman" panose="02020603050405020304" pitchFamily="18" charset="0"/>
              </a:rPr>
              <a:t>Задачи исследования</a:t>
            </a:r>
            <a:r>
              <a:rPr lang="ru-RU" sz="1700" dirty="0">
                <a:latin typeface="Times New Roman" panose="02020603050405020304" pitchFamily="18" charset="0"/>
                <a:cs typeface="Times New Roman" panose="02020603050405020304" pitchFamily="18" charset="0"/>
              </a:rPr>
              <a:t>:</a:t>
            </a:r>
          </a:p>
          <a:p>
            <a:pPr lvl="0">
              <a:buAutoNum type="arabicParenR"/>
            </a:pPr>
            <a:r>
              <a:rPr lang="ru-RU" sz="1700" dirty="0">
                <a:latin typeface="Times New Roman" panose="02020603050405020304" pitchFamily="18" charset="0"/>
                <a:cs typeface="Times New Roman" panose="02020603050405020304" pitchFamily="18" charset="0"/>
              </a:rPr>
              <a:t>Изучить имеющуюся литературу по данному вопросу, определить разновидности кукол, их назначение;</a:t>
            </a:r>
          </a:p>
          <a:p>
            <a:pPr lvl="0">
              <a:buAutoNum type="arabicParenR" startAt="2"/>
            </a:pPr>
            <a:r>
              <a:rPr lang="ru-RU" sz="1700" dirty="0">
                <a:latin typeface="Times New Roman" panose="02020603050405020304" pitchFamily="18" charset="0"/>
                <a:cs typeface="Times New Roman" panose="02020603050405020304" pitchFamily="18" charset="0"/>
              </a:rPr>
              <a:t>узнать, какие обереги бывают и что символизируют;</a:t>
            </a:r>
          </a:p>
          <a:p>
            <a:pPr lvl="0">
              <a:buAutoNum type="arabicParenR" startAt="2"/>
            </a:pPr>
            <a:r>
              <a:rPr lang="ru-RU" sz="1700" dirty="0">
                <a:latin typeface="Times New Roman" panose="02020603050405020304" pitchFamily="18" charset="0"/>
                <a:cs typeface="Times New Roman" panose="02020603050405020304" pitchFamily="18" charset="0"/>
              </a:rPr>
              <a:t>Разработать и изучить технологию изготовления традиционных народных кукол.</a:t>
            </a:r>
          </a:p>
          <a:p>
            <a:r>
              <a:rPr lang="ru-RU" sz="1700" b="1" dirty="0">
                <a:latin typeface="Times New Roman" panose="02020603050405020304" pitchFamily="18" charset="0"/>
                <a:cs typeface="Times New Roman" panose="02020603050405020304" pitchFamily="18" charset="0"/>
              </a:rPr>
              <a:t>Объект: </a:t>
            </a:r>
            <a:r>
              <a:rPr lang="ru-RU" sz="1700" dirty="0">
                <a:latin typeface="Times New Roman" panose="02020603050405020304" pitchFamily="18" charset="0"/>
                <a:cs typeface="Times New Roman" panose="02020603050405020304" pitchFamily="18" charset="0"/>
              </a:rPr>
              <a:t>кукла-оберег</a:t>
            </a:r>
          </a:p>
          <a:p>
            <a:r>
              <a:rPr lang="ru-RU" sz="1700" b="1" dirty="0">
                <a:latin typeface="Times New Roman" panose="02020603050405020304" pitchFamily="18" charset="0"/>
                <a:cs typeface="Times New Roman" panose="02020603050405020304" pitchFamily="18" charset="0"/>
              </a:rPr>
              <a:t>Предмет исследования:</a:t>
            </a:r>
            <a:r>
              <a:rPr lang="ru-RU" sz="1700" dirty="0">
                <a:latin typeface="Times New Roman" panose="02020603050405020304" pitchFamily="18" charset="0"/>
                <a:cs typeface="Times New Roman" panose="02020603050405020304" pitchFamily="18" charset="0"/>
              </a:rPr>
              <a:t> история оберегов и их символическое значение</a:t>
            </a:r>
            <a:endParaRPr lang="ru-RU" sz="1700" b="1" dirty="0">
              <a:latin typeface="Times New Roman" panose="02020603050405020304" pitchFamily="18" charset="0"/>
              <a:cs typeface="Times New Roman" panose="02020603050405020304" pitchFamily="18" charset="0"/>
            </a:endParaRPr>
          </a:p>
          <a:p>
            <a:r>
              <a:rPr lang="ru-RU" sz="1700" b="1" dirty="0">
                <a:latin typeface="Times New Roman" panose="02020603050405020304" pitchFamily="18" charset="0"/>
                <a:cs typeface="Times New Roman" panose="02020603050405020304" pitchFamily="18" charset="0"/>
              </a:rPr>
              <a:t>Гипотеза исследования</a:t>
            </a:r>
            <a:r>
              <a:rPr lang="ru-RU" sz="1700" dirty="0">
                <a:latin typeface="Times New Roman" panose="02020603050405020304" pitchFamily="18" charset="0"/>
                <a:cs typeface="Times New Roman" panose="02020603050405020304" pitchFamily="18" charset="0"/>
              </a:rPr>
              <a:t>: в наше время обереги не потеряли своей актуальности и всё ещё являются важным атрибутом любого дома, так как люди верят в их чудодейственные силы</a:t>
            </a:r>
          </a:p>
          <a:p>
            <a:r>
              <a:rPr lang="ru-RU" sz="1700" b="1" dirty="0">
                <a:latin typeface="Times New Roman" panose="02020603050405020304" pitchFamily="18" charset="0"/>
                <a:cs typeface="Times New Roman" panose="02020603050405020304" pitchFamily="18" charset="0"/>
              </a:rPr>
              <a:t>Методы исследования: </a:t>
            </a:r>
            <a:r>
              <a:rPr lang="ru-RU" sz="1700" dirty="0">
                <a:latin typeface="Times New Roman" panose="02020603050405020304" pitchFamily="18" charset="0"/>
                <a:cs typeface="Times New Roman" panose="02020603050405020304" pitchFamily="18" charset="0"/>
              </a:rPr>
              <a:t>изучение литературы и обобщение полученной информации; социологический опрос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28600" y="381000"/>
            <a:ext cx="4724400" cy="838200"/>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Куклы </a:t>
            </a:r>
            <a:r>
              <a:rPr lang="ru-RU" sz="3200" b="1" dirty="0" err="1" smtClean="0">
                <a:solidFill>
                  <a:schemeClr val="tx1"/>
                </a:solidFill>
                <a:latin typeface="Times New Roman" panose="02020603050405020304" pitchFamily="18" charset="0"/>
                <a:cs typeface="Times New Roman" panose="02020603050405020304" pitchFamily="18" charset="0"/>
              </a:rPr>
              <a:t>Мартинички</a:t>
            </a:r>
            <a:endParaRPr lang="ru-RU" sz="3200" b="1" dirty="0" smtClean="0">
              <a:solidFill>
                <a:schemeClr val="tx1"/>
              </a:solidFill>
              <a:latin typeface="Times New Roman" panose="02020603050405020304" pitchFamily="18" charset="0"/>
              <a:cs typeface="Times New Roman" panose="02020603050405020304" pitchFamily="18" charset="0"/>
            </a:endParaRPr>
          </a:p>
        </p:txBody>
      </p:sp>
      <p:sp>
        <p:nvSpPr>
          <p:cNvPr id="20483" name="Rectangle 3"/>
          <p:cNvSpPr>
            <a:spLocks noGrp="1" noChangeArrowheads="1"/>
          </p:cNvSpPr>
          <p:nvPr>
            <p:ph type="body" idx="1"/>
          </p:nvPr>
        </p:nvSpPr>
        <p:spPr>
          <a:xfrm>
            <a:off x="5181600" y="228600"/>
            <a:ext cx="3733800" cy="6400800"/>
          </a:xfrm>
        </p:spPr>
        <p:txBody>
          <a:bodyPr/>
          <a:lstStyle/>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Эти куклы нам всем хорошо знакомы. Раньше они являлись неизменным атрибутом обряда «</a:t>
            </a:r>
            <a:r>
              <a:rPr lang="ru-RU" sz="1600" dirty="0" err="1" smtClean="0">
                <a:latin typeface="Times New Roman" panose="02020603050405020304" pitchFamily="18" charset="0"/>
                <a:cs typeface="Times New Roman" panose="02020603050405020304" pitchFamily="18" charset="0"/>
              </a:rPr>
              <a:t>закликания</a:t>
            </a:r>
            <a:r>
              <a:rPr lang="ru-RU" sz="1600" dirty="0" smtClean="0">
                <a:latin typeface="Times New Roman" panose="02020603050405020304" pitchFamily="18" charset="0"/>
                <a:cs typeface="Times New Roman" panose="02020603050405020304" pitchFamily="18" charset="0"/>
              </a:rPr>
              <a:t>» весны, в которых в основном участвовала молодежь и дети. Кукол вязали парами: из белых ниток – символ уходящей зимы, из красных – символ весны и жаркого солнца. Такие пары куколок развешивали на ветвях деревьев.</a:t>
            </a:r>
          </a:p>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Имели эти куколки и второе значение. С рождением ребенка в семье неразлучная пара свадебных кукол чуть раздвигалась в стороны, давая место куколке на могучем родительском плече. С каждым ребенком в семье родительские плечи раздвигались шире. Сколько детей, столько и </a:t>
            </a:r>
            <a:r>
              <a:rPr lang="ru-RU" sz="1600" dirty="0" err="1" smtClean="0">
                <a:latin typeface="Times New Roman" panose="02020603050405020304" pitchFamily="18" charset="0"/>
                <a:cs typeface="Times New Roman" panose="02020603050405020304" pitchFamily="18" charset="0"/>
              </a:rPr>
              <a:t>куклят</a:t>
            </a:r>
            <a:r>
              <a:rPr lang="ru-RU" sz="1600" dirty="0" smtClean="0">
                <a:latin typeface="Times New Roman" panose="02020603050405020304" pitchFamily="18" charset="0"/>
                <a:cs typeface="Times New Roman" panose="02020603050405020304" pitchFamily="18" charset="0"/>
              </a:rPr>
              <a:t> на плече свадебной пары. Красовалась неразлучная пара со своим потомством в красном углу избы. В 19 в. в возрасте до 5 лет как девочки так и мальчики носили только длинную </a:t>
            </a:r>
            <a:r>
              <a:rPr lang="ru-RU" sz="1600" dirty="0" err="1" smtClean="0">
                <a:latin typeface="Times New Roman" panose="02020603050405020304" pitchFamily="18" charset="0"/>
                <a:cs typeface="Times New Roman" panose="02020603050405020304" pitchFamily="18" charset="0"/>
              </a:rPr>
              <a:t>полотняую</a:t>
            </a:r>
            <a:r>
              <a:rPr lang="ru-RU" sz="1600" dirty="0" smtClean="0">
                <a:latin typeface="Times New Roman" panose="02020603050405020304" pitchFamily="18" charset="0"/>
                <a:cs typeface="Times New Roman" panose="02020603050405020304" pitchFamily="18" charset="0"/>
              </a:rPr>
              <a:t> рубаху, поэтому и куколки эти изготавливались без обозначения пола, имея только общие признаки человека: голову, руки, туловище. </a:t>
            </a:r>
          </a:p>
        </p:txBody>
      </p:sp>
      <p:pic>
        <p:nvPicPr>
          <p:cNvPr id="54276" name="Picture 4"/>
          <p:cNvPicPr>
            <a:picLocks noChangeAspect="1" noChangeArrowheads="1"/>
          </p:cNvPicPr>
          <p:nvPr/>
        </p:nvPicPr>
        <p:blipFill>
          <a:blip r:embed="rId2"/>
          <a:srcRect/>
          <a:stretch>
            <a:fillRect/>
          </a:stretch>
        </p:blipFill>
        <p:spPr bwMode="auto">
          <a:xfrm>
            <a:off x="457200" y="1600200"/>
            <a:ext cx="4495800" cy="3371850"/>
          </a:xfrm>
          <a:prstGeom prst="rect">
            <a:avLst/>
          </a:prstGeom>
          <a:ln>
            <a:noFill/>
          </a:ln>
          <a:effectLst>
            <a:outerShdw blurRad="292100" dist="139700" dir="2700000" algn="tl" rotWithShape="0">
              <a:srgbClr val="333333">
                <a:alpha val="65000"/>
              </a:srgbClr>
            </a:outerShdw>
          </a:effectLst>
        </p:spPr>
      </p:pic>
      <p:sp>
        <p:nvSpPr>
          <p:cNvPr id="20485" name="Rectangle 5"/>
          <p:cNvSpPr>
            <a:spLocks noChangeArrowheads="1"/>
          </p:cNvSpPr>
          <p:nvPr/>
        </p:nvSpPr>
        <p:spPr bwMode="auto">
          <a:xfrm>
            <a:off x="685800" y="5410200"/>
            <a:ext cx="42179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ru-RU" b="1" dirty="0">
                <a:cs typeface="Traditional Arabic" panose="02020603050405020304" pitchFamily="18" charset="-78"/>
              </a:rPr>
              <a:t>Куклы «</a:t>
            </a:r>
            <a:r>
              <a:rPr lang="ru-RU" b="1" dirty="0" err="1">
                <a:cs typeface="Traditional Arabic" panose="02020603050405020304" pitchFamily="18" charset="-78"/>
              </a:rPr>
              <a:t>Мартинички</a:t>
            </a:r>
            <a:r>
              <a:rPr lang="ru-RU" b="1" dirty="0">
                <a:cs typeface="Traditional Arabic" panose="02020603050405020304" pitchFamily="18" charset="-78"/>
              </a:rPr>
              <a:t>».</a:t>
            </a:r>
            <a:r>
              <a:rPr lang="ru-RU" dirty="0">
                <a:cs typeface="Traditional Arabic" panose="02020603050405020304" pitchFamily="18" charset="-78"/>
              </a:rPr>
              <a:t> </a:t>
            </a:r>
            <a:r>
              <a:rPr lang="ru-RU" i="1" dirty="0">
                <a:cs typeface="Traditional Arabic" panose="02020603050405020304" pitchFamily="18" charset="-78"/>
              </a:rPr>
              <a:t>Ткань, нитки,</a:t>
            </a:r>
          </a:p>
          <a:p>
            <a:r>
              <a:rPr lang="ru-RU" i="1" dirty="0">
                <a:cs typeface="Traditional Arabic" panose="02020603050405020304" pitchFamily="18" charset="-78"/>
              </a:rPr>
              <a:t> тесьма, ручная работа</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981200" y="304800"/>
            <a:ext cx="5867400" cy="762000"/>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Кукла Мировое дерево</a:t>
            </a:r>
          </a:p>
        </p:txBody>
      </p:sp>
      <p:sp>
        <p:nvSpPr>
          <p:cNvPr id="21507" name="Rectangle 3"/>
          <p:cNvSpPr>
            <a:spLocks noGrp="1" noChangeArrowheads="1"/>
          </p:cNvSpPr>
          <p:nvPr>
            <p:ph type="body" idx="1"/>
          </p:nvPr>
        </p:nvSpPr>
        <p:spPr>
          <a:xfrm>
            <a:off x="4876800" y="1295400"/>
            <a:ext cx="3962400" cy="5029200"/>
          </a:xfrm>
        </p:spPr>
        <p:txBody>
          <a:bodyPr/>
          <a:lstStyle/>
          <a:p>
            <a:pPr eaLnBrk="1" hangingPunct="1">
              <a:lnSpc>
                <a:spcPct val="80000"/>
              </a:lnSpc>
              <a:buFontTx/>
              <a:buNone/>
            </a:pPr>
            <a:r>
              <a:rPr lang="ru-RU" sz="1400" dirty="0" smtClean="0"/>
              <a:t>Раньше к свадьбе в доме невесты утром в </a:t>
            </a:r>
            <a:r>
              <a:rPr lang="ru-RU" sz="1400" dirty="0" smtClean="0">
                <a:latin typeface="Times New Roman" panose="02020603050405020304" pitchFamily="18" charset="0"/>
                <a:cs typeface="Times New Roman" panose="02020603050405020304" pitchFamily="18" charset="0"/>
              </a:rPr>
              <a:t>день венчания пекли особый свадебный пирог. Обычно в его приготовлении участвовали все девушки и молодые женщины деревни. Готовый пирог обильно украшали выпеченными фигурками птиц и зверей, а часто и человечков, символизировавших подружек жениха и невесты. В центре пирога возвышалась воткнутая березовая рогатина, украшенная куколками, изображавшими жениха и невесту.</a:t>
            </a:r>
          </a:p>
          <a:p>
            <a:pPr eaLnBrk="1" hangingPunct="1">
              <a:lnSpc>
                <a:spcPct val="80000"/>
              </a:lnSpc>
              <a:buFontTx/>
              <a:buNone/>
            </a:pPr>
            <a:r>
              <a:rPr lang="ru-RU" sz="1400" dirty="0" smtClean="0">
                <a:latin typeface="Times New Roman" panose="02020603050405020304" pitchFamily="18" charset="0"/>
                <a:cs typeface="Times New Roman" panose="02020603050405020304" pitchFamily="18" charset="0"/>
              </a:rPr>
              <a:t>Ее символизм означает следующее. В старину у славян мир уподоблялся дереву, корни символизировали подземное царство, ствол – мир живых людей, крона – небеса (Мировое дерево). Рождение новой семьи уподоблялось рождению Мирового дерева жизни. Свадебный пирог торжественно перевозился в дом жениха, куски его раздавались родне жениха и невесты, в чем виделось единение породнившихся семей, а середину пирога с Мировым деревом получали молодые.</a:t>
            </a:r>
          </a:p>
        </p:txBody>
      </p:sp>
      <p:pic>
        <p:nvPicPr>
          <p:cNvPr id="55301" name="Picture 5" descr="20080911080439"/>
          <p:cNvPicPr>
            <a:picLocks noChangeAspect="1" noChangeArrowheads="1"/>
          </p:cNvPicPr>
          <p:nvPr/>
        </p:nvPicPr>
        <p:blipFill>
          <a:blip r:embed="rId2"/>
          <a:srcRect/>
          <a:stretch>
            <a:fillRect/>
          </a:stretch>
        </p:blipFill>
        <p:spPr bwMode="auto">
          <a:xfrm>
            <a:off x="457200" y="1371600"/>
            <a:ext cx="3990975" cy="4048125"/>
          </a:xfrm>
          <a:prstGeom prst="rect">
            <a:avLst/>
          </a:prstGeom>
          <a:ln>
            <a:noFill/>
          </a:ln>
          <a:effectLst>
            <a:outerShdw blurRad="292100" dist="139700" dir="2700000" algn="tl" rotWithShape="0">
              <a:srgbClr val="333333">
                <a:alpha val="65000"/>
              </a:srgbClr>
            </a:outerShdw>
          </a:effectLst>
        </p:spPr>
      </p:pic>
      <p:sp>
        <p:nvSpPr>
          <p:cNvPr id="21509" name="Rectangle 6"/>
          <p:cNvSpPr>
            <a:spLocks noChangeArrowheads="1"/>
          </p:cNvSpPr>
          <p:nvPr/>
        </p:nvSpPr>
        <p:spPr bwMode="auto">
          <a:xfrm>
            <a:off x="166687" y="6003925"/>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Куклы «Мировое дерево».</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 нитки, тесьма, ручная работа</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4638"/>
            <a:ext cx="8229600" cy="715962"/>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Зольная кукла</a:t>
            </a:r>
          </a:p>
        </p:txBody>
      </p:sp>
      <p:sp>
        <p:nvSpPr>
          <p:cNvPr id="23555" name="Rectangle 3"/>
          <p:cNvSpPr>
            <a:spLocks noGrp="1" noChangeArrowheads="1"/>
          </p:cNvSpPr>
          <p:nvPr>
            <p:ph type="body" sz="half" idx="1"/>
          </p:nvPr>
        </p:nvSpPr>
        <p:spPr>
          <a:xfrm>
            <a:off x="609600" y="4724400"/>
            <a:ext cx="8229600" cy="1858963"/>
          </a:xfrm>
        </p:spPr>
        <p:txBody>
          <a:bodyPr/>
          <a:lstStyle/>
          <a:p>
            <a:pPr eaLnBrk="1" hangingPunct="1">
              <a:lnSpc>
                <a:spcPct val="80000"/>
              </a:lnSpc>
              <a:buFontTx/>
              <a:buNone/>
            </a:pPr>
            <a:r>
              <a:rPr lang="ru-RU" sz="2000" dirty="0" smtClean="0">
                <a:latin typeface="Times New Roman" panose="02020603050405020304" pitchFamily="18" charset="0"/>
                <a:cs typeface="Times New Roman" panose="02020603050405020304" pitchFamily="18" charset="0"/>
              </a:rPr>
              <a:t>И невеста в дом к жениху уносила этот огонь и благословение своего рода, своих предков. Таким образом, на огненном уровне соединялись два рода. А так же ее делали при переезде в новый дом, чтобы забрать с собой не только домового, но и силу огня из очага. Делала женщина ее как оберег своему любимому, когда он отправлялся в дальний путь по делам или военные походы. Она силой родного огня оберегала его в пути.</a:t>
            </a:r>
          </a:p>
        </p:txBody>
      </p:sp>
      <p:sp>
        <p:nvSpPr>
          <p:cNvPr id="23556" name="Rectangle 6"/>
          <p:cNvSpPr>
            <a:spLocks noGrp="1" noChangeArrowheads="1"/>
          </p:cNvSpPr>
          <p:nvPr>
            <p:ph type="body" sz="half" idx="2"/>
          </p:nvPr>
        </p:nvSpPr>
        <p:spPr>
          <a:xfrm>
            <a:off x="5638800" y="1143000"/>
            <a:ext cx="3352800" cy="3352800"/>
          </a:xfrm>
        </p:spPr>
        <p:txBody>
          <a:bodyPr/>
          <a:lstStyle/>
          <a:p>
            <a:pPr eaLnBrk="1" hangingPunct="1">
              <a:lnSpc>
                <a:spcPct val="80000"/>
              </a:lnSpc>
              <a:buFontTx/>
              <a:buNone/>
            </a:pPr>
            <a:r>
              <a:rPr lang="ru-RU" sz="1800" dirty="0" smtClean="0">
                <a:latin typeface="Times New Roman" panose="02020603050405020304" pitchFamily="18" charset="0"/>
                <a:cs typeface="Times New Roman" panose="02020603050405020304" pitchFamily="18" charset="0"/>
              </a:rPr>
              <a:t>Это очень древняя кукла, хранительница домашнего очага. Единственная кукла, которая без головного убора, без волос. Голова делается из золы, а тело тряпичное. Еще она считается свадебной, потому что ее дарила мать своей дочери (невесте), передавая вместе с куклой силу родного огня.</a:t>
            </a:r>
          </a:p>
        </p:txBody>
      </p:sp>
      <p:pic>
        <p:nvPicPr>
          <p:cNvPr id="53253" name="Picture 5" descr="20081029055248"/>
          <p:cNvPicPr>
            <a:picLocks noChangeAspect="1" noChangeArrowheads="1"/>
          </p:cNvPicPr>
          <p:nvPr/>
        </p:nvPicPr>
        <p:blipFill>
          <a:blip r:embed="rId2"/>
          <a:srcRect/>
          <a:stretch>
            <a:fillRect/>
          </a:stretch>
        </p:blipFill>
        <p:spPr bwMode="auto">
          <a:xfrm>
            <a:off x="381000" y="1219200"/>
            <a:ext cx="5105400" cy="326707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114800" y="288324"/>
            <a:ext cx="4876800" cy="944563"/>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Кукла Колокольчик</a:t>
            </a:r>
          </a:p>
        </p:txBody>
      </p:sp>
      <p:sp>
        <p:nvSpPr>
          <p:cNvPr id="25603" name="Rectangle 3"/>
          <p:cNvSpPr>
            <a:spLocks noGrp="1" noChangeArrowheads="1"/>
          </p:cNvSpPr>
          <p:nvPr>
            <p:ph type="body" idx="1"/>
          </p:nvPr>
        </p:nvSpPr>
        <p:spPr>
          <a:xfrm>
            <a:off x="4114800" y="1600200"/>
            <a:ext cx="4572000" cy="4525963"/>
          </a:xfrm>
        </p:spPr>
        <p:txBody>
          <a:bodyPr/>
          <a:lstStyle/>
          <a:p>
            <a:pPr eaLnBrk="1" hangingPunct="1">
              <a:lnSpc>
                <a:spcPct val="80000"/>
              </a:lnSpc>
            </a:pPr>
            <a:r>
              <a:rPr lang="ru-RU" sz="1600" dirty="0" smtClean="0">
                <a:latin typeface="Times New Roman" panose="02020603050405020304" pitchFamily="18" charset="0"/>
                <a:cs typeface="Times New Roman" panose="02020603050405020304" pitchFamily="18" charset="0"/>
              </a:rPr>
              <a:t>Кукла Колокольчик - куколка добрых вестей. Родина куколки – Валдай. Оттуда и пошли валдайские колокольчики. Звон колокола оберегал людей от чумы и других страшных болезней. Колокольчик звенел под дугой на всех праздничных тройках. Колокольчик имеет куполообразную форму, а сверху напоминает солнышко. У куколки три юбки. У человека тоже три царства. Медное, серебряное, золотое. И счастье складывается тоже из трех частей. Если телу хорошо, душе хорошо, духу замечательно, то человек вполне счастлив. Эта куколка веселая, задорная, приносит в дом радость и веселье. Оберег хорошего настроения. Даря Колокольчик, человек желает своему другу получать только хорошие известия и поддерживает в нем радостное и веселое настроение.</a:t>
            </a:r>
          </a:p>
        </p:txBody>
      </p:sp>
      <p:pic>
        <p:nvPicPr>
          <p:cNvPr id="59396" name="Picture 4"/>
          <p:cNvPicPr>
            <a:picLocks noChangeAspect="1" noChangeArrowheads="1"/>
          </p:cNvPicPr>
          <p:nvPr/>
        </p:nvPicPr>
        <p:blipFill>
          <a:blip r:embed="rId2"/>
          <a:srcRect/>
          <a:stretch>
            <a:fillRect/>
          </a:stretch>
        </p:blipFill>
        <p:spPr bwMode="auto">
          <a:xfrm>
            <a:off x="990600" y="304800"/>
            <a:ext cx="2384425" cy="2438400"/>
          </a:xfrm>
          <a:prstGeom prst="rect">
            <a:avLst/>
          </a:prstGeom>
          <a:ln>
            <a:noFill/>
          </a:ln>
          <a:effectLst>
            <a:outerShdw blurRad="292100" dist="139700" dir="2700000" algn="tl" rotWithShape="0">
              <a:srgbClr val="333333">
                <a:alpha val="65000"/>
              </a:srgbClr>
            </a:outerShdw>
          </a:effectLst>
        </p:spPr>
      </p:pic>
      <p:pic>
        <p:nvPicPr>
          <p:cNvPr id="59398" name="Picture 6" descr="Кукла колокольчик"/>
          <p:cNvPicPr>
            <a:picLocks noChangeAspect="1" noChangeArrowheads="1"/>
          </p:cNvPicPr>
          <p:nvPr/>
        </p:nvPicPr>
        <p:blipFill>
          <a:blip r:embed="rId3">
            <a:lum bright="20000" contrast="20000"/>
          </a:blip>
          <a:srcRect/>
          <a:stretch>
            <a:fillRect/>
          </a:stretch>
        </p:blipFill>
        <p:spPr bwMode="auto">
          <a:xfrm>
            <a:off x="609600" y="2971800"/>
            <a:ext cx="3352800" cy="2900363"/>
          </a:xfrm>
          <a:prstGeom prst="rect">
            <a:avLst/>
          </a:prstGeom>
          <a:ln>
            <a:noFill/>
          </a:ln>
          <a:effectLst>
            <a:outerShdw blurRad="292100" dist="139700" dir="2700000" algn="tl" rotWithShape="0">
              <a:srgbClr val="333333">
                <a:alpha val="65000"/>
              </a:srgbClr>
            </a:outerShdw>
          </a:effectLst>
        </p:spPr>
      </p:pic>
      <p:sp>
        <p:nvSpPr>
          <p:cNvPr id="25606" name="Rectangle 7"/>
          <p:cNvSpPr>
            <a:spLocks noChangeArrowheads="1"/>
          </p:cNvSpPr>
          <p:nvPr/>
        </p:nvSpPr>
        <p:spPr bwMode="auto">
          <a:xfrm>
            <a:off x="533400" y="60198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Кукла «Колокольчик».</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a:t>
            </a:r>
          </a:p>
          <a:p>
            <a:r>
              <a:rPr lang="ru-RU" i="1" dirty="0">
                <a:latin typeface="Times New Roman" panose="02020603050405020304" pitchFamily="18" charset="0"/>
                <a:cs typeface="Times New Roman" panose="02020603050405020304" pitchFamily="18" charset="0"/>
              </a:rPr>
              <a:t>нитки, тесьма, ручная работа</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505200" y="152400"/>
            <a:ext cx="5181600" cy="1143000"/>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Кукла Благодать</a:t>
            </a:r>
          </a:p>
        </p:txBody>
      </p:sp>
      <p:sp>
        <p:nvSpPr>
          <p:cNvPr id="26627" name="Rectangle 3"/>
          <p:cNvSpPr>
            <a:spLocks noGrp="1" noChangeArrowheads="1"/>
          </p:cNvSpPr>
          <p:nvPr>
            <p:ph type="body" idx="1"/>
          </p:nvPr>
        </p:nvSpPr>
        <p:spPr>
          <a:xfrm>
            <a:off x="4114800" y="1600200"/>
            <a:ext cx="4572000" cy="4525963"/>
          </a:xfrm>
        </p:spPr>
        <p:txBody>
          <a:bodyPr/>
          <a:lstStyle/>
          <a:p>
            <a:pPr eaLnBrk="1" hangingPunct="1">
              <a:lnSpc>
                <a:spcPct val="90000"/>
              </a:lnSpc>
              <a:buFontTx/>
              <a:buNone/>
            </a:pPr>
            <a:r>
              <a:rPr lang="ru-RU" sz="2400" dirty="0" smtClean="0">
                <a:latin typeface="Times New Roman" panose="02020603050405020304" pitchFamily="18" charset="0"/>
                <a:cs typeface="Times New Roman" panose="02020603050405020304" pitchFamily="18" charset="0"/>
              </a:rPr>
              <a:t>Поднятые ручки куколки символизируют радость и благодарность жизни. Куколка напоминает человеку, что для привлечения благодати в свою жизнь надо жить в радости. Дарят такую куколку и желают: не грусти, не унывай, руки не опускай.</a:t>
            </a:r>
          </a:p>
        </p:txBody>
      </p:sp>
      <p:pic>
        <p:nvPicPr>
          <p:cNvPr id="61445" name="Picture 5"/>
          <p:cNvPicPr>
            <a:picLocks noChangeAspect="1" noChangeArrowheads="1"/>
          </p:cNvPicPr>
          <p:nvPr/>
        </p:nvPicPr>
        <p:blipFill>
          <a:blip r:embed="rId2"/>
          <a:srcRect/>
          <a:stretch>
            <a:fillRect/>
          </a:stretch>
        </p:blipFill>
        <p:spPr bwMode="auto">
          <a:xfrm>
            <a:off x="533400" y="1371600"/>
            <a:ext cx="3314700" cy="3683000"/>
          </a:xfrm>
          <a:prstGeom prst="rect">
            <a:avLst/>
          </a:prstGeom>
          <a:ln>
            <a:noFill/>
          </a:ln>
          <a:effectLst>
            <a:outerShdw blurRad="292100" dist="139700" dir="2700000" algn="tl" rotWithShape="0">
              <a:srgbClr val="333333">
                <a:alpha val="65000"/>
              </a:srgbClr>
            </a:outerShdw>
          </a:effectLst>
        </p:spPr>
      </p:pic>
      <p:sp>
        <p:nvSpPr>
          <p:cNvPr id="26629" name="Rectangle 6"/>
          <p:cNvSpPr>
            <a:spLocks noChangeArrowheads="1"/>
          </p:cNvSpPr>
          <p:nvPr/>
        </p:nvSpPr>
        <p:spPr bwMode="auto">
          <a:xfrm>
            <a:off x="381000" y="56388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Кукла «Благодать».</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a:t>
            </a:r>
          </a:p>
          <a:p>
            <a:r>
              <a:rPr lang="ru-RU" i="1" dirty="0">
                <a:latin typeface="Times New Roman" panose="02020603050405020304" pitchFamily="18" charset="0"/>
                <a:cs typeface="Times New Roman" panose="02020603050405020304" pitchFamily="18" charset="0"/>
              </a:rPr>
              <a:t>нитки, тесьма, ручная работа</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Кукла Толстушка-</a:t>
            </a:r>
            <a:r>
              <a:rPr lang="ru-RU" sz="3200" b="1" dirty="0" err="1" smtClean="0">
                <a:solidFill>
                  <a:schemeClr val="tx1"/>
                </a:solidFill>
                <a:latin typeface="Times New Roman" panose="02020603050405020304" pitchFamily="18" charset="0"/>
                <a:cs typeface="Times New Roman" panose="02020603050405020304" pitchFamily="18" charset="0"/>
              </a:rPr>
              <a:t>Костромушка</a:t>
            </a:r>
            <a:endParaRPr lang="ru-RU" sz="3200" b="1" dirty="0" smtClean="0">
              <a:solidFill>
                <a:schemeClr val="tx1"/>
              </a:solidFill>
              <a:latin typeface="Times New Roman" panose="02020603050405020304" pitchFamily="18" charset="0"/>
              <a:cs typeface="Times New Roman" panose="02020603050405020304" pitchFamily="18" charset="0"/>
            </a:endParaRPr>
          </a:p>
        </p:txBody>
      </p:sp>
      <p:sp>
        <p:nvSpPr>
          <p:cNvPr id="27651" name="Rectangle 3"/>
          <p:cNvSpPr>
            <a:spLocks noGrp="1" noChangeArrowheads="1"/>
          </p:cNvSpPr>
          <p:nvPr>
            <p:ph type="body" idx="1"/>
          </p:nvPr>
        </p:nvSpPr>
        <p:spPr>
          <a:xfrm>
            <a:off x="4343400" y="1371600"/>
            <a:ext cx="4572000" cy="5257800"/>
          </a:xfrm>
        </p:spPr>
        <p:txBody>
          <a:bodyPr/>
          <a:lstStyle/>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«Толстушка-</a:t>
            </a:r>
            <a:r>
              <a:rPr lang="ru-RU" sz="1600" dirty="0" err="1" smtClean="0">
                <a:latin typeface="Times New Roman" panose="02020603050405020304" pitchFamily="18" charset="0"/>
                <a:cs typeface="Times New Roman" panose="02020603050405020304" pitchFamily="18" charset="0"/>
              </a:rPr>
              <a:t>Костромушка</a:t>
            </a:r>
            <a:r>
              <a:rPr lang="ru-RU" sz="1600" dirty="0" smtClean="0">
                <a:latin typeface="Times New Roman" panose="02020603050405020304" pitchFamily="18" charset="0"/>
                <a:cs typeface="Times New Roman" panose="02020603050405020304" pitchFamily="18" charset="0"/>
              </a:rPr>
              <a:t>» (Женская суть) - это оберег от одиночества. Его задачей было вернуть плодородие женщине, приманить душу ребенка. Если в течение года после замужества женщина не беременела, делали куколку и выставляли ее на видное со стороны дверей место. Шила ее родственница по женской линии: сестра, крестная, мать или бабушка. Когда в доме появлялся ребенок, куколку уносили на женскую половину и прятали. "Толстушка-</a:t>
            </a:r>
            <a:r>
              <a:rPr lang="ru-RU" sz="1600" dirty="0" err="1" smtClean="0">
                <a:latin typeface="Times New Roman" panose="02020603050405020304" pitchFamily="18" charset="0"/>
                <a:cs typeface="Times New Roman" panose="02020603050405020304" pitchFamily="18" charset="0"/>
              </a:rPr>
              <a:t>Костромушка</a:t>
            </a:r>
            <a:r>
              <a:rPr lang="ru-RU" sz="1600" dirty="0" smtClean="0">
                <a:latin typeface="Times New Roman" panose="02020603050405020304" pitchFamily="18" charset="0"/>
                <a:cs typeface="Times New Roman" panose="02020603050405020304" pitchFamily="18" charset="0"/>
              </a:rPr>
              <a:t>" несла в себе образ девочки, в которой сочеталось одновременно несколько возрастов: 8-9 лет - девочка-нянька, 10-12 лет - девочка-подросток. От няньки у куколки пухлые щечки, фигура, а от подростка - формирующаяся грудь. С одной стороны, она и водиться умеет, с другой, может быть советчицей своим младшим сестрам и братьям. Она </a:t>
            </a:r>
            <a:r>
              <a:rPr lang="ru-RU" sz="1600" dirty="0" err="1" smtClean="0">
                <a:latin typeface="Times New Roman" panose="02020603050405020304" pitchFamily="18" charset="0"/>
                <a:cs typeface="Times New Roman" panose="02020603050405020304" pitchFamily="18" charset="0"/>
              </a:rPr>
              <a:t>как-будто</a:t>
            </a:r>
            <a:r>
              <a:rPr lang="ru-RU" sz="1600" dirty="0" smtClean="0">
                <a:latin typeface="Times New Roman" panose="02020603050405020304" pitchFamily="18" charset="0"/>
                <a:cs typeface="Times New Roman" panose="02020603050405020304" pitchFamily="18" charset="0"/>
              </a:rPr>
              <a:t> говорит: "Все у меня хорошо, вот только братика или сестренки мне не хватает!".</a:t>
            </a:r>
          </a:p>
        </p:txBody>
      </p:sp>
      <p:pic>
        <p:nvPicPr>
          <p:cNvPr id="46084" name="Picture 4" descr="tolstushka-big"/>
          <p:cNvPicPr>
            <a:picLocks noChangeAspect="1" noChangeArrowheads="1"/>
          </p:cNvPicPr>
          <p:nvPr/>
        </p:nvPicPr>
        <p:blipFill>
          <a:blip r:embed="rId2"/>
          <a:srcRect/>
          <a:stretch>
            <a:fillRect/>
          </a:stretch>
        </p:blipFill>
        <p:spPr bwMode="auto">
          <a:xfrm>
            <a:off x="381000" y="1905000"/>
            <a:ext cx="3421063" cy="3429000"/>
          </a:xfrm>
          <a:prstGeom prst="rect">
            <a:avLst/>
          </a:prstGeom>
          <a:ln>
            <a:noFill/>
          </a:ln>
          <a:effectLst>
            <a:outerShdw blurRad="292100" dist="139700" dir="2700000" algn="tl" rotWithShape="0">
              <a:srgbClr val="333333">
                <a:alpha val="65000"/>
              </a:srgbClr>
            </a:outerShdw>
          </a:effectLst>
        </p:spPr>
      </p:pic>
      <p:sp>
        <p:nvSpPr>
          <p:cNvPr id="27653" name="Rectangle 5"/>
          <p:cNvSpPr>
            <a:spLocks noChangeArrowheads="1"/>
          </p:cNvSpPr>
          <p:nvPr/>
        </p:nvSpPr>
        <p:spPr bwMode="auto">
          <a:xfrm>
            <a:off x="381000" y="5943600"/>
            <a:ext cx="3810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1400" b="1" dirty="0">
                <a:latin typeface="Times New Roman" panose="02020603050405020304" pitchFamily="18" charset="0"/>
                <a:cs typeface="Times New Roman" panose="02020603050405020304" pitchFamily="18" charset="0"/>
              </a:rPr>
              <a:t>Кукла «Толстушка-</a:t>
            </a:r>
            <a:r>
              <a:rPr lang="ru-RU" sz="1400" b="1" dirty="0" err="1">
                <a:latin typeface="Times New Roman" panose="02020603050405020304" pitchFamily="18" charset="0"/>
                <a:cs typeface="Times New Roman" panose="02020603050405020304" pitchFamily="18" charset="0"/>
              </a:rPr>
              <a:t>Кострамушка</a:t>
            </a:r>
            <a:r>
              <a:rPr lang="ru-RU" sz="1400" b="1" dirty="0">
                <a:latin typeface="Times New Roman" panose="02020603050405020304" pitchFamily="18" charset="0"/>
                <a:cs typeface="Times New Roman" panose="02020603050405020304" pitchFamily="18" charset="0"/>
              </a:rPr>
              <a:t>».</a:t>
            </a:r>
            <a:r>
              <a:rPr lang="ru-RU" sz="1400" dirty="0">
                <a:latin typeface="Times New Roman" panose="02020603050405020304" pitchFamily="18" charset="0"/>
                <a:cs typeface="Times New Roman" panose="02020603050405020304" pitchFamily="18" charset="0"/>
              </a:rPr>
              <a:t> </a:t>
            </a:r>
            <a:r>
              <a:rPr lang="ru-RU" sz="1400" i="1" dirty="0">
                <a:latin typeface="Times New Roman" panose="02020603050405020304" pitchFamily="18" charset="0"/>
                <a:cs typeface="Times New Roman" panose="02020603050405020304" pitchFamily="18" charset="0"/>
              </a:rPr>
              <a:t>Ткань,</a:t>
            </a:r>
          </a:p>
          <a:p>
            <a:r>
              <a:rPr lang="ru-RU" sz="1400" i="1" dirty="0">
                <a:latin typeface="Times New Roman" panose="02020603050405020304" pitchFamily="18" charset="0"/>
                <a:cs typeface="Times New Roman" panose="02020603050405020304" pitchFamily="18" charset="0"/>
              </a:rPr>
              <a:t> нитки, тесьма, ручная работа</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715962"/>
          </a:xfrm>
        </p:spPr>
        <p:txBody>
          <a:bodyPr/>
          <a:lstStyle/>
          <a:p>
            <a:pPr eaLnBrk="1" hangingPunct="1"/>
            <a:r>
              <a:rPr lang="ru-RU" sz="3200" b="1" dirty="0" smtClean="0">
                <a:solidFill>
                  <a:schemeClr val="tx1"/>
                </a:solidFill>
                <a:latin typeface="Times New Roman" panose="02020603050405020304" pitchFamily="18" charset="0"/>
                <a:cs typeface="Times New Roman" panose="02020603050405020304" pitchFamily="18" charset="0"/>
              </a:rPr>
              <a:t>Очистительная кукла</a:t>
            </a:r>
          </a:p>
        </p:txBody>
      </p:sp>
      <p:sp>
        <p:nvSpPr>
          <p:cNvPr id="28675" name="Rectangle 3"/>
          <p:cNvSpPr>
            <a:spLocks noGrp="1" noChangeArrowheads="1"/>
          </p:cNvSpPr>
          <p:nvPr>
            <p:ph type="body" idx="1"/>
          </p:nvPr>
        </p:nvSpPr>
        <p:spPr>
          <a:xfrm>
            <a:off x="5257800" y="1600200"/>
            <a:ext cx="3429000" cy="4495800"/>
          </a:xfrm>
        </p:spPr>
        <p:txBody>
          <a:bodyPr/>
          <a:lstStyle/>
          <a:p>
            <a:pPr eaLnBrk="1" hangingPunct="1">
              <a:lnSpc>
                <a:spcPct val="80000"/>
              </a:lnSpc>
              <a:buFontTx/>
              <a:buNone/>
            </a:pPr>
            <a:r>
              <a:rPr lang="ru-RU" sz="1800" dirty="0" smtClean="0">
                <a:latin typeface="Times New Roman" panose="02020603050405020304" pitchFamily="18" charset="0"/>
                <a:cs typeface="Times New Roman" panose="02020603050405020304" pitchFamily="18" charset="0"/>
              </a:rPr>
              <a:t>В красном углу дома хранили специальную «очистительную» тряпичную куколку. Когда в семье случались разлады, то женщина, оставшись одна, открывала окна и будто маленьким веником – куклой выметала сор из избы. Имеется в виду, конечно, не материальный мусор, а тот сор, из-за которого начинаются ссоры в доме. Считали что эта кукла помогает поддерживать в семье мир и покой.</a:t>
            </a:r>
          </a:p>
        </p:txBody>
      </p:sp>
      <p:pic>
        <p:nvPicPr>
          <p:cNvPr id="50180" name="Picture 4" descr="ochistit-min"/>
          <p:cNvPicPr>
            <a:picLocks noChangeAspect="1" noChangeArrowheads="1"/>
          </p:cNvPicPr>
          <p:nvPr/>
        </p:nvPicPr>
        <p:blipFill>
          <a:blip r:embed="rId2"/>
          <a:srcRect/>
          <a:stretch>
            <a:fillRect/>
          </a:stretch>
        </p:blipFill>
        <p:spPr bwMode="auto">
          <a:xfrm>
            <a:off x="990600" y="1219200"/>
            <a:ext cx="3444875" cy="4419600"/>
          </a:xfrm>
          <a:prstGeom prst="rect">
            <a:avLst/>
          </a:prstGeom>
          <a:ln>
            <a:noFill/>
          </a:ln>
          <a:effectLst>
            <a:outerShdw blurRad="292100" dist="139700" dir="2700000" algn="tl" rotWithShape="0">
              <a:srgbClr val="333333">
                <a:alpha val="65000"/>
              </a:srgbClr>
            </a:outerShdw>
          </a:effectLst>
        </p:spPr>
      </p:pic>
      <p:sp>
        <p:nvSpPr>
          <p:cNvPr id="28677" name="Rectangle 6"/>
          <p:cNvSpPr>
            <a:spLocks noChangeArrowheads="1"/>
          </p:cNvSpPr>
          <p:nvPr/>
        </p:nvSpPr>
        <p:spPr bwMode="auto">
          <a:xfrm>
            <a:off x="381000" y="5791200"/>
            <a:ext cx="3733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«Очистительная кукла».</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a:t>
            </a:r>
          </a:p>
          <a:p>
            <a:r>
              <a:rPr lang="ru-RU" i="1" dirty="0">
                <a:latin typeface="Times New Roman" panose="02020603050405020304" pitchFamily="18" charset="0"/>
                <a:cs typeface="Times New Roman" panose="02020603050405020304" pitchFamily="18" charset="0"/>
              </a:rPr>
              <a:t> нитки, тесьма, ручная работа</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686800" cy="1295400"/>
          </a:xfrm>
        </p:spPr>
        <p:txBody>
          <a:bodyPr/>
          <a:lstStyle/>
          <a:p>
            <a:r>
              <a:rPr lang="ru-RU" dirty="0" smtClean="0"/>
              <a:t>Итог</a:t>
            </a:r>
            <a:r>
              <a:rPr lang="en-US" dirty="0" smtClean="0"/>
              <a:t>:</a:t>
            </a:r>
            <a:r>
              <a:rPr lang="ru-RU" dirty="0" smtClean="0"/>
              <a:t> Закрепление по теме</a:t>
            </a:r>
            <a:r>
              <a:rPr lang="en-US" dirty="0">
                <a:solidFill>
                  <a:srgbClr val="000000"/>
                </a:solidFill>
              </a:rPr>
              <a:t> :</a:t>
            </a:r>
            <a:r>
              <a:rPr lang="ru-RU" dirty="0" smtClean="0"/>
              <a:t> </a:t>
            </a:r>
            <a:r>
              <a:rPr lang="en-US" dirty="0" smtClean="0"/>
              <a:t>“</a:t>
            </a:r>
            <a:r>
              <a:rPr lang="ru-RU" dirty="0"/>
              <a:t>К</a:t>
            </a:r>
            <a:r>
              <a:rPr lang="ru-RU" dirty="0" smtClean="0"/>
              <a:t>уклы и матрешки</a:t>
            </a:r>
            <a:r>
              <a:rPr lang="en-US" dirty="0" smtClean="0"/>
              <a:t>”</a:t>
            </a:r>
            <a:r>
              <a:rPr lang="ru-RU" dirty="0" smtClean="0"/>
              <a:t>.</a:t>
            </a:r>
            <a:endParaRPr lang="ru-RU" dirty="0"/>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38300" y="1295400"/>
            <a:ext cx="5410200" cy="5410200"/>
          </a:xfrm>
          <a:prstGeom prst="rect">
            <a:avLst/>
          </a:prstGeom>
        </p:spPr>
      </p:pic>
    </p:spTree>
    <p:extLst>
      <p:ext uri="{BB962C8B-B14F-4D97-AF65-F5344CB8AC3E}">
        <p14:creationId xmlns:p14="http://schemas.microsoft.com/office/powerpoint/2010/main" val="12255057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228600"/>
            <a:ext cx="8534400" cy="762000"/>
          </a:xfrm>
        </p:spPr>
        <p:txBody>
          <a:bodyPr/>
          <a:lstStyle/>
          <a:p>
            <a:r>
              <a:rPr lang="ru-RU" dirty="0" smtClean="0"/>
              <a:t>Учимся делать куклу-оберег</a:t>
            </a:r>
            <a:endParaRPr lang="ru-RU" dirty="0"/>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3400" y="990600"/>
            <a:ext cx="4161430" cy="4161430"/>
          </a:xfrm>
          <a:prstGeom prst="rect">
            <a:avLst/>
          </a:prstGeom>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00600" y="1114567"/>
            <a:ext cx="4037463" cy="4037463"/>
          </a:xfrm>
          <a:prstGeom prst="rect">
            <a:avLst/>
          </a:prstGeom>
        </p:spPr>
      </p:pic>
    </p:spTree>
    <p:extLst>
      <p:ext uri="{BB962C8B-B14F-4D97-AF65-F5344CB8AC3E}">
        <p14:creationId xmlns:p14="http://schemas.microsoft.com/office/powerpoint/2010/main" val="34718330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057400"/>
          </a:xfrm>
        </p:spPr>
        <p:txBody>
          <a:bodyPr/>
          <a:lstStyle/>
          <a:p>
            <a:r>
              <a:rPr lang="ru-RU" dirty="0" smtClean="0"/>
              <a:t>Дарим куклу-оберег </a:t>
            </a:r>
            <a:br>
              <a:rPr lang="ru-RU" dirty="0" smtClean="0"/>
            </a:br>
            <a:r>
              <a:rPr lang="ru-RU" dirty="0" smtClean="0"/>
              <a:t>младшей группе</a:t>
            </a:r>
            <a:endParaRPr lang="ru-RU" dirty="0"/>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5210" y="1618659"/>
            <a:ext cx="2759363" cy="4922108"/>
          </a:xfrm>
          <a:prstGeom prst="rect">
            <a:avLst/>
          </a:prstGeom>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34459" y="1618659"/>
            <a:ext cx="2760518" cy="4924168"/>
          </a:xfrm>
          <a:prstGeom prst="rect">
            <a:avLst/>
          </a:prstGeom>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24864" y="1618659"/>
            <a:ext cx="2759363" cy="4922108"/>
          </a:xfrm>
          <a:prstGeom prst="rect">
            <a:avLst/>
          </a:prstGeom>
        </p:spPr>
      </p:pic>
    </p:spTree>
    <p:extLst>
      <p:ext uri="{BB962C8B-B14F-4D97-AF65-F5344CB8AC3E}">
        <p14:creationId xmlns:p14="http://schemas.microsoft.com/office/powerpoint/2010/main" val="2548867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0"/>
            <a:ext cx="7772400" cy="1470025"/>
          </a:xfrm>
        </p:spPr>
        <p:txBody>
          <a:bodyPr/>
          <a:lstStyle/>
          <a:p>
            <a:r>
              <a:rPr lang="ru-RU" cap="all" dirty="0">
                <a:solidFill>
                  <a:schemeClr val="tx1"/>
                </a:solidFill>
                <a:latin typeface="Times New Roman" panose="02020603050405020304" pitchFamily="18" charset="0"/>
                <a:cs typeface="Times New Roman" panose="02020603050405020304" pitchFamily="18" charset="0"/>
              </a:rPr>
              <a:t>Участники проекта:</a:t>
            </a:r>
            <a:endParaRPr lang="ru-RU" dirty="0">
              <a:solidFill>
                <a:schemeClr val="tx1"/>
              </a:solidFill>
            </a:endParaRPr>
          </a:p>
        </p:txBody>
      </p:sp>
      <p:sp>
        <p:nvSpPr>
          <p:cNvPr id="3" name="Подзаголовок 2"/>
          <p:cNvSpPr>
            <a:spLocks noGrp="1"/>
          </p:cNvSpPr>
          <p:nvPr>
            <p:ph type="subTitle" idx="1"/>
          </p:nvPr>
        </p:nvSpPr>
        <p:spPr>
          <a:xfrm>
            <a:off x="1371600" y="1905000"/>
            <a:ext cx="6400800" cy="1752600"/>
          </a:xfrm>
        </p:spPr>
        <p:txBody>
          <a:bodyPr/>
          <a:lstStyle/>
          <a:p>
            <a:pPr marL="285750" indent="-285750" algn="l">
              <a:buFont typeface="Wingdings" panose="05000000000000000000" pitchFamily="2" charset="2"/>
              <a:buChar char="ü"/>
            </a:pPr>
            <a:r>
              <a:rPr lang="ru-RU" dirty="0">
                <a:latin typeface="Times New Roman" panose="02020603050405020304" pitchFamily="18" charset="0"/>
                <a:cs typeface="Times New Roman" panose="02020603050405020304" pitchFamily="18" charset="0"/>
              </a:rPr>
              <a:t> воспитатели </a:t>
            </a:r>
            <a:r>
              <a:rPr lang="ru-RU" dirty="0" smtClean="0">
                <a:latin typeface="Times New Roman" panose="02020603050405020304" pitchFamily="18" charset="0"/>
                <a:cs typeface="Times New Roman" panose="02020603050405020304" pitchFamily="18" charset="0"/>
              </a:rPr>
              <a:t>группы</a:t>
            </a:r>
          </a:p>
          <a:p>
            <a:pPr marL="285750" indent="-285750" algn="l">
              <a:buFont typeface="Wingdings" panose="05000000000000000000" pitchFamily="2" charset="2"/>
              <a:buChar char="ü"/>
            </a:pPr>
            <a:r>
              <a:rPr lang="ru-RU" dirty="0">
                <a:latin typeface="Times New Roman" panose="02020603050405020304" pitchFamily="18" charset="0"/>
                <a:cs typeface="Times New Roman" panose="02020603050405020304" pitchFamily="18" charset="0"/>
              </a:rPr>
              <a:t>дети подготовительной группы</a:t>
            </a:r>
          </a:p>
          <a:p>
            <a:pPr marL="285750" indent="-285750">
              <a:buFont typeface="Wingdings" panose="05000000000000000000" pitchFamily="2" charset="2"/>
              <a:buChar char="ü"/>
            </a:pPr>
            <a:endParaRPr lang="ru-RU"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57400" y="2971800"/>
            <a:ext cx="3810000" cy="3810000"/>
          </a:xfrm>
          <a:prstGeom prst="rect">
            <a:avLst/>
          </a:prstGeom>
        </p:spPr>
      </p:pic>
    </p:spTree>
    <p:extLst>
      <p:ext uri="{BB962C8B-B14F-4D97-AF65-F5344CB8AC3E}">
        <p14:creationId xmlns:p14="http://schemas.microsoft.com/office/powerpoint/2010/main" val="24602236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Спасибо за внимание!</a:t>
            </a: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8200" y="1219200"/>
            <a:ext cx="7239000" cy="5429250"/>
          </a:xfrm>
          <a:prstGeom prst="rect">
            <a:avLst/>
          </a:prstGeom>
        </p:spPr>
      </p:pic>
    </p:spTree>
    <p:extLst>
      <p:ext uri="{BB962C8B-B14F-4D97-AF65-F5344CB8AC3E}">
        <p14:creationId xmlns:p14="http://schemas.microsoft.com/office/powerpoint/2010/main" val="2424196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 y="228600"/>
            <a:ext cx="8534400" cy="990600"/>
          </a:xfrm>
        </p:spPr>
        <p:txBody>
          <a:bodyPr/>
          <a:lstStyle/>
          <a:p>
            <a:pPr eaLnBrk="1" hangingPunct="1"/>
            <a:r>
              <a:rPr lang="ru-RU" sz="32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Особенности изготовления куклы</a:t>
            </a:r>
            <a:endParaRPr lang="ru-RU" sz="3200" b="1" dirty="0" smtClean="0">
              <a:solidFill>
                <a:srgbClr val="008000"/>
              </a:solidFill>
              <a:latin typeface="Times New Roman" panose="02020603050405020304" pitchFamily="18" charset="0"/>
              <a:cs typeface="Times New Roman" panose="02020603050405020304" pitchFamily="18" charset="0"/>
            </a:endParaRPr>
          </a:p>
        </p:txBody>
      </p:sp>
      <p:sp>
        <p:nvSpPr>
          <p:cNvPr id="4099" name="Rectangle 3"/>
          <p:cNvSpPr>
            <a:spLocks noGrp="1" noChangeArrowheads="1"/>
          </p:cNvSpPr>
          <p:nvPr>
            <p:ph type="body" idx="1"/>
          </p:nvPr>
        </p:nvSpPr>
        <p:spPr>
          <a:xfrm>
            <a:off x="4953000" y="2133600"/>
            <a:ext cx="3810000" cy="4495800"/>
          </a:xfrm>
        </p:spPr>
        <p:txBody>
          <a:bodyPr/>
          <a:lstStyle/>
          <a:p>
            <a:pPr eaLnBrk="1" hangingPunct="1">
              <a:lnSpc>
                <a:spcPct val="80000"/>
              </a:lnSpc>
              <a:buFontTx/>
              <a:buNone/>
            </a:pPr>
            <a:r>
              <a:rPr lang="ru-RU" sz="1400" dirty="0" smtClean="0"/>
              <a:t>. </a:t>
            </a:r>
          </a:p>
        </p:txBody>
      </p:sp>
      <p:sp>
        <p:nvSpPr>
          <p:cNvPr id="2" name="Прямоугольник 1"/>
          <p:cNvSpPr/>
          <p:nvPr/>
        </p:nvSpPr>
        <p:spPr>
          <a:xfrm>
            <a:off x="457200" y="1524000"/>
            <a:ext cx="8077200" cy="2677656"/>
          </a:xfrm>
          <a:prstGeom prst="rect">
            <a:avLst/>
          </a:prstGeom>
        </p:spPr>
        <p:txBody>
          <a:bodyPr wrap="square">
            <a:spAutoFit/>
          </a:bodyPr>
          <a:lstStyle/>
          <a:p>
            <a:pPr>
              <a:buNone/>
            </a:pPr>
            <a:r>
              <a:rPr lang="ru-RU" sz="2400" dirty="0">
                <a:latin typeface="Times New Roman" panose="02020603050405020304" pitchFamily="18" charset="0"/>
                <a:ea typeface="Batang" pitchFamily="18" charset="-127"/>
                <a:cs typeface="Times New Roman" panose="02020603050405020304" pitchFamily="18" charset="0"/>
              </a:rPr>
              <a:t>У  традиционных народных кукол лицо не</a:t>
            </a:r>
          </a:p>
          <a:p>
            <a:pPr>
              <a:buNone/>
            </a:pPr>
            <a:r>
              <a:rPr lang="ru-RU" sz="2400" dirty="0">
                <a:latin typeface="Times New Roman" panose="02020603050405020304" pitchFamily="18" charset="0"/>
                <a:ea typeface="Batang" pitchFamily="18" charset="-127"/>
                <a:cs typeface="Times New Roman" panose="02020603050405020304" pitchFamily="18" charset="0"/>
              </a:rPr>
              <a:t>изображалось. Считалось, что </a:t>
            </a:r>
            <a:r>
              <a:rPr lang="ru-RU" sz="2400" dirty="0" smtClean="0">
                <a:latin typeface="Times New Roman" panose="02020603050405020304" pitchFamily="18" charset="0"/>
                <a:ea typeface="Batang" pitchFamily="18" charset="-127"/>
                <a:cs typeface="Times New Roman" panose="02020603050405020304" pitchFamily="18" charset="0"/>
              </a:rPr>
              <a:t>если нарисовать </a:t>
            </a:r>
            <a:r>
              <a:rPr lang="ru-RU" sz="2400" dirty="0">
                <a:latin typeface="Times New Roman" panose="02020603050405020304" pitchFamily="18" charset="0"/>
                <a:ea typeface="Batang" pitchFamily="18" charset="-127"/>
                <a:cs typeface="Times New Roman" panose="02020603050405020304" pitchFamily="18" charset="0"/>
              </a:rPr>
              <a:t>лицо </a:t>
            </a:r>
            <a:endParaRPr lang="ru-RU" sz="2400" dirty="0" smtClean="0">
              <a:latin typeface="Times New Roman" panose="02020603050405020304" pitchFamily="18" charset="0"/>
              <a:ea typeface="Batang" pitchFamily="18" charset="-127"/>
              <a:cs typeface="Times New Roman" panose="02020603050405020304" pitchFamily="18" charset="0"/>
            </a:endParaRPr>
          </a:p>
          <a:p>
            <a:pPr>
              <a:buNone/>
            </a:pPr>
            <a:r>
              <a:rPr lang="ru-RU" sz="2400" dirty="0" smtClean="0">
                <a:latin typeface="Times New Roman" panose="02020603050405020304" pitchFamily="18" charset="0"/>
                <a:ea typeface="Batang" pitchFamily="18" charset="-127"/>
                <a:cs typeface="Times New Roman" panose="02020603050405020304" pitchFamily="18" charset="0"/>
              </a:rPr>
              <a:t>кукле</a:t>
            </a:r>
            <a:r>
              <a:rPr lang="ru-RU" sz="2400" dirty="0">
                <a:latin typeface="Times New Roman" panose="02020603050405020304" pitchFamily="18" charset="0"/>
                <a:ea typeface="Batang" pitchFamily="18" charset="-127"/>
                <a:cs typeface="Times New Roman" panose="02020603050405020304" pitchFamily="18" charset="0"/>
              </a:rPr>
              <a:t>, в неё может вселиться </a:t>
            </a:r>
            <a:r>
              <a:rPr lang="ru-RU" sz="2400" dirty="0" smtClean="0">
                <a:latin typeface="Times New Roman" panose="02020603050405020304" pitchFamily="18" charset="0"/>
                <a:ea typeface="Batang" pitchFamily="18" charset="-127"/>
                <a:cs typeface="Times New Roman" panose="02020603050405020304" pitchFamily="18" charset="0"/>
              </a:rPr>
              <a:t>«</a:t>
            </a:r>
            <a:r>
              <a:rPr lang="ru-RU" sz="2400" dirty="0">
                <a:latin typeface="Times New Roman" panose="02020603050405020304" pitchFamily="18" charset="0"/>
                <a:ea typeface="Batang" pitchFamily="18" charset="-127"/>
                <a:cs typeface="Times New Roman" panose="02020603050405020304" pitchFamily="18" charset="0"/>
              </a:rPr>
              <a:t>злой дух».</a:t>
            </a:r>
          </a:p>
          <a:p>
            <a:pPr>
              <a:buNone/>
            </a:pPr>
            <a:r>
              <a:rPr lang="ru-RU" sz="2400" dirty="0">
                <a:latin typeface="Times New Roman" panose="02020603050405020304" pitchFamily="18" charset="0"/>
                <a:ea typeface="Batang" pitchFamily="18" charset="-127"/>
                <a:cs typeface="Times New Roman" panose="02020603050405020304" pitchFamily="18" charset="0"/>
              </a:rPr>
              <a:t>Были ещё особенности в изготовлении рукодельных</a:t>
            </a:r>
          </a:p>
          <a:p>
            <a:pPr>
              <a:buNone/>
            </a:pPr>
            <a:r>
              <a:rPr lang="ru-RU" sz="2400" dirty="0">
                <a:latin typeface="Times New Roman" panose="02020603050405020304" pitchFamily="18" charset="0"/>
                <a:ea typeface="Batang" pitchFamily="18" charset="-127"/>
                <a:cs typeface="Times New Roman" panose="02020603050405020304" pitchFamily="18" charset="0"/>
              </a:rPr>
              <a:t>кукол сделанных </a:t>
            </a:r>
            <a:r>
              <a:rPr lang="ru-RU" sz="2400" dirty="0" smtClean="0">
                <a:latin typeface="Times New Roman" panose="02020603050405020304" pitchFamily="18" charset="0"/>
                <a:ea typeface="Batang" pitchFamily="18" charset="-127"/>
                <a:cs typeface="Times New Roman" panose="02020603050405020304" pitchFamily="18" charset="0"/>
              </a:rPr>
              <a:t>для обрядовых </a:t>
            </a:r>
            <a:r>
              <a:rPr lang="ru-RU" sz="2400" dirty="0">
                <a:latin typeface="Times New Roman" panose="02020603050405020304" pitchFamily="18" charset="0"/>
                <a:ea typeface="Batang" pitchFamily="18" charset="-127"/>
                <a:cs typeface="Times New Roman" panose="02020603050405020304" pitchFamily="18" charset="0"/>
              </a:rPr>
              <a:t>целей.  </a:t>
            </a:r>
            <a:endParaRPr lang="ru-RU" sz="2400" dirty="0" smtClean="0">
              <a:latin typeface="Times New Roman" panose="02020603050405020304" pitchFamily="18" charset="0"/>
              <a:ea typeface="Batang" pitchFamily="18" charset="-127"/>
              <a:cs typeface="Times New Roman" panose="02020603050405020304" pitchFamily="18" charset="0"/>
            </a:endParaRPr>
          </a:p>
          <a:p>
            <a:pPr>
              <a:buNone/>
            </a:pPr>
            <a:r>
              <a:rPr lang="ru-RU" sz="2400" dirty="0" smtClean="0">
                <a:latin typeface="Times New Roman" panose="02020603050405020304" pitchFamily="18" charset="0"/>
                <a:ea typeface="Batang" pitchFamily="18" charset="-127"/>
                <a:cs typeface="Times New Roman" panose="02020603050405020304" pitchFamily="18" charset="0"/>
              </a:rPr>
              <a:t>Их </a:t>
            </a:r>
            <a:r>
              <a:rPr lang="ru-RU" sz="2400" dirty="0">
                <a:latin typeface="Times New Roman" panose="02020603050405020304" pitchFamily="18" charset="0"/>
                <a:ea typeface="Batang" pitchFamily="18" charset="-127"/>
                <a:cs typeface="Times New Roman" panose="02020603050405020304" pitchFamily="18" charset="0"/>
              </a:rPr>
              <a:t>делали  «в один присест»,</a:t>
            </a:r>
          </a:p>
          <a:p>
            <a:pPr>
              <a:buNone/>
            </a:pPr>
            <a:r>
              <a:rPr lang="ru-RU" sz="2400" dirty="0">
                <a:latin typeface="Times New Roman" panose="02020603050405020304" pitchFamily="18" charset="0"/>
                <a:ea typeface="Batang" pitchFamily="18" charset="-127"/>
                <a:cs typeface="Times New Roman" panose="02020603050405020304" pitchFamily="18" charset="0"/>
              </a:rPr>
              <a:t>никогда не оставляя недоделки на потом.</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47800" y="707239"/>
            <a:ext cx="8229600" cy="1143000"/>
          </a:xfrm>
          <a:effectLst>
            <a:outerShdw blurRad="50800" dist="38100" dir="5400000" algn="t" rotWithShape="0">
              <a:prstClr val="black">
                <a:alpha val="40000"/>
              </a:prstClr>
            </a:outerShdw>
          </a:effectLst>
        </p:spPr>
        <p:txBody>
          <a:bodyPr/>
          <a:lstStyle/>
          <a:p>
            <a:pPr algn="just"/>
            <a:r>
              <a:rPr lang="ru-RU"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Типы и значения кукол</a:t>
            </a:r>
            <a:endParaRPr lang="ru-RU"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endParaRPr>
          </a:p>
        </p:txBody>
      </p:sp>
      <p:pic>
        <p:nvPicPr>
          <p:cNvPr id="6" name="Рисунок 5" descr="http://pelagea-kukla.ru/images/bundle/800x600/vystavka-vstrechayi-maslenitscu_982.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1000100" y="2447928"/>
            <a:ext cx="2214578" cy="1409700"/>
          </a:xfrm>
          <a:prstGeom prst="rect">
            <a:avLst/>
          </a:prstGeom>
          <a:noFill/>
          <a:ln w="9525">
            <a:noFill/>
            <a:miter lim="800000"/>
            <a:headEnd/>
            <a:tailEnd/>
          </a:ln>
        </p:spPr>
      </p:pic>
      <p:pic>
        <p:nvPicPr>
          <p:cNvPr id="7" name="Рисунок 6" descr="http://3.bp.blogspot.com/-9se2TlNt-PE/VrHwD-oWyhI/AAAAAAAAA4o/DeOVSUkSceM/s1600/image_108742.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1000100" y="3857628"/>
            <a:ext cx="2100262" cy="1409700"/>
          </a:xfrm>
          <a:prstGeom prst="rect">
            <a:avLst/>
          </a:prstGeom>
          <a:noFill/>
          <a:ln w="9525">
            <a:noFill/>
            <a:miter lim="800000"/>
            <a:headEnd/>
            <a:tailEnd/>
          </a:ln>
        </p:spPr>
      </p:pic>
      <p:pic>
        <p:nvPicPr>
          <p:cNvPr id="8" name="Рисунок 7" descr="http://www.toysew.ru/wp-content/uploads/2015/02/kukly-oberegi-005.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3214678" y="2500306"/>
            <a:ext cx="2643206" cy="2714644"/>
          </a:xfrm>
          <a:prstGeom prst="rect">
            <a:avLst/>
          </a:prstGeom>
          <a:noFill/>
          <a:ln w="9525">
            <a:noFill/>
            <a:miter lim="800000"/>
            <a:headEnd/>
            <a:tailEnd/>
          </a:ln>
        </p:spPr>
      </p:pic>
      <p:pic>
        <p:nvPicPr>
          <p:cNvPr id="9" name="Рисунок 8" descr="http://tayniymir.ru/wp-content/uploads/2016/12/76i5845664debac41.69238830.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5857884" y="2500306"/>
            <a:ext cx="2019300" cy="2714644"/>
          </a:xfrm>
          <a:prstGeom prst="rect">
            <a:avLst/>
          </a:prstGeom>
          <a:noFill/>
          <a:ln w="9525">
            <a:noFill/>
            <a:miter lim="800000"/>
            <a:headEnd/>
            <a:tailEnd/>
          </a:ln>
        </p:spPr>
      </p:pic>
    </p:spTree>
    <p:extLst>
      <p:ext uri="{BB962C8B-B14F-4D97-AF65-F5344CB8AC3E}">
        <p14:creationId xmlns:p14="http://schemas.microsoft.com/office/powerpoint/2010/main" val="195048176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ttp://www.maam.ru/upload/blogs/detsad-265092-1468410488.jpg"/>
          <p:cNvPicPr>
            <a:picLocks noGrp="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457200" y="2394276"/>
            <a:ext cx="3048000" cy="4071966"/>
          </a:xfrm>
          <a:prstGeom prst="rect">
            <a:avLst/>
          </a:prstGeom>
          <a:noFill/>
          <a:ln w="9525">
            <a:noFill/>
            <a:miter lim="800000"/>
            <a:headEnd/>
            <a:tailEnd/>
          </a:ln>
          <a:effectLst>
            <a:softEdge rad="63500"/>
          </a:effectLst>
        </p:spPr>
      </p:pic>
      <p:sp>
        <p:nvSpPr>
          <p:cNvPr id="9" name="Прямоугольник 8"/>
          <p:cNvSpPr/>
          <p:nvPr/>
        </p:nvSpPr>
        <p:spPr>
          <a:xfrm>
            <a:off x="-205063" y="1932611"/>
            <a:ext cx="4429156" cy="461665"/>
          </a:xfrm>
          <a:prstGeom prst="rect">
            <a:avLst/>
          </a:prstGeom>
          <a:noFill/>
          <a:ln>
            <a:noFill/>
          </a:ln>
        </p:spPr>
        <p:txBody>
          <a:bodyPr wrap="square" lIns="91440" tIns="45720" rIns="91440" bIns="45720">
            <a:spAutoFit/>
          </a:bodyPr>
          <a:lstStyle/>
          <a:p>
            <a:pPr algn="ctr"/>
            <a:r>
              <a:rPr lang="ru-RU" sz="24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Кукла «День и Ночь»</a:t>
            </a:r>
            <a:endParaRPr lang="ru-RU" sz="2400"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endParaRPr>
          </a:p>
        </p:txBody>
      </p:sp>
      <p:pic>
        <p:nvPicPr>
          <p:cNvPr id="10" name="Рисунок 9" descr="http://www.tvorilka.com.ua/images/gallery/99/1178-obereg-kukla-motanka-pelenashka-2.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5118788" y="2428868"/>
            <a:ext cx="3310863" cy="4071966"/>
          </a:xfrm>
          <a:prstGeom prst="rect">
            <a:avLst/>
          </a:prstGeom>
          <a:noFill/>
          <a:ln w="9525">
            <a:noFill/>
            <a:miter lim="800000"/>
            <a:headEnd/>
            <a:tailEnd/>
          </a:ln>
          <a:effectLst>
            <a:softEdge rad="63500"/>
          </a:effectLst>
        </p:spPr>
      </p:pic>
      <p:sp>
        <p:nvSpPr>
          <p:cNvPr id="12" name="Прямоугольник 11"/>
          <p:cNvSpPr/>
          <p:nvPr/>
        </p:nvSpPr>
        <p:spPr>
          <a:xfrm>
            <a:off x="5296598" y="1967203"/>
            <a:ext cx="2703432" cy="461665"/>
          </a:xfrm>
          <a:prstGeom prst="rect">
            <a:avLst/>
          </a:prstGeom>
          <a:noFill/>
        </p:spPr>
        <p:txBody>
          <a:bodyPr wrap="none" lIns="91440" tIns="45720" rIns="91440" bIns="45720">
            <a:spAutoFit/>
          </a:bodyPr>
          <a:lstStyle/>
          <a:p>
            <a:pPr algn="ctr"/>
            <a:r>
              <a:rPr lang="ru-RU" sz="24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Кукла-</a:t>
            </a:r>
            <a:r>
              <a:rPr lang="ru-RU" sz="2400" b="1" dirty="0" err="1"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пеленашка</a:t>
            </a:r>
            <a:endParaRPr lang="ru-RU" sz="2400"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endParaRPr>
          </a:p>
        </p:txBody>
      </p:sp>
      <p:sp>
        <p:nvSpPr>
          <p:cNvPr id="13" name="Прямоугольник 12"/>
          <p:cNvSpPr/>
          <p:nvPr/>
        </p:nvSpPr>
        <p:spPr>
          <a:xfrm>
            <a:off x="2492667" y="228600"/>
            <a:ext cx="3839577" cy="646331"/>
          </a:xfrm>
          <a:prstGeom prst="rect">
            <a:avLst/>
          </a:prstGeom>
        </p:spPr>
        <p:txBody>
          <a:bodyPr wrap="none">
            <a:spAutoFit/>
          </a:bodyPr>
          <a:lstStyle/>
          <a:p>
            <a:pPr algn="ctr"/>
            <a:r>
              <a:rPr lang="ru-RU" sz="36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1. Куклы-обереги</a:t>
            </a:r>
            <a:endParaRPr lang="ru-RU" sz="3600"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endParaRPr>
          </a:p>
        </p:txBody>
      </p:sp>
    </p:spTree>
    <p:extLst>
      <p:ext uri="{BB962C8B-B14F-4D97-AF65-F5344CB8AC3E}">
        <p14:creationId xmlns:p14="http://schemas.microsoft.com/office/powerpoint/2010/main" val="410420941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2514600" y="381000"/>
            <a:ext cx="3999428"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lIns="91440" tIns="45720" rIns="91440" bIns="45720">
            <a:spAutoFit/>
          </a:bodyPr>
          <a:lstStyle/>
          <a:p>
            <a:pPr algn="ctr"/>
            <a:r>
              <a:rPr lang="ru-RU" sz="36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2. Игровые куклы</a:t>
            </a:r>
            <a:endParaRPr lang="ru-RU" sz="3600"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endParaRPr>
          </a:p>
        </p:txBody>
      </p:sp>
      <p:pic>
        <p:nvPicPr>
          <p:cNvPr id="10" name="Рисунок 9" descr="http://www.rsvpu.ru/filedirectory/6319/kukla-strigushka.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596" y="2285992"/>
            <a:ext cx="3457604" cy="3962408"/>
          </a:xfrm>
          <a:prstGeom prst="rect">
            <a:avLst/>
          </a:prstGeom>
          <a:noFill/>
          <a:ln w="9525">
            <a:noFill/>
            <a:miter lim="800000"/>
            <a:headEnd/>
            <a:tailEnd/>
          </a:ln>
          <a:effectLst>
            <a:softEdge rad="63500"/>
          </a:effectLst>
        </p:spPr>
      </p:pic>
      <p:sp>
        <p:nvSpPr>
          <p:cNvPr id="11" name="TextBox 10"/>
          <p:cNvSpPr txBox="1"/>
          <p:nvPr/>
        </p:nvSpPr>
        <p:spPr>
          <a:xfrm>
            <a:off x="1130225" y="1762772"/>
            <a:ext cx="2054345" cy="523220"/>
          </a:xfrm>
          <a:prstGeom prst="rect">
            <a:avLst/>
          </a:prstGeom>
          <a:noFill/>
        </p:spPr>
        <p:txBody>
          <a:bodyPr wrap="none" rtlCol="0">
            <a:spAutoFit/>
          </a:bodyPr>
          <a:lstStyle/>
          <a:p>
            <a:r>
              <a:rPr lang="ru-RU" sz="2800" b="1" dirty="0" smtClean="0">
                <a:ln w="17780" cmpd="sng">
                  <a:solidFill>
                    <a:schemeClr val="tx1"/>
                  </a:solidFill>
                  <a:prstDash val="solid"/>
                  <a:miter lim="800000"/>
                </a:ln>
                <a:latin typeface="Times New Roman" panose="02020603050405020304" pitchFamily="18" charset="0"/>
                <a:ea typeface="Batang" pitchFamily="18" charset="-127"/>
                <a:cs typeface="Times New Roman" panose="02020603050405020304" pitchFamily="18" charset="0"/>
              </a:rPr>
              <a:t>Стригушка</a:t>
            </a:r>
            <a:endParaRPr lang="ru-RU" sz="2800" b="1" dirty="0">
              <a:ln w="17780" cmpd="sng">
                <a:solidFill>
                  <a:schemeClr val="tx1"/>
                </a:solidFill>
                <a:prstDash val="solid"/>
                <a:miter lim="800000"/>
              </a:ln>
              <a:latin typeface="Times New Roman" panose="02020603050405020304" pitchFamily="18" charset="0"/>
              <a:ea typeface="Batang" pitchFamily="18" charset="-127"/>
              <a:cs typeface="Times New Roman" panose="02020603050405020304" pitchFamily="18" charset="0"/>
            </a:endParaRPr>
          </a:p>
        </p:txBody>
      </p:sp>
      <p:sp>
        <p:nvSpPr>
          <p:cNvPr id="12" name="TextBox 11"/>
          <p:cNvSpPr txBox="1"/>
          <p:nvPr/>
        </p:nvSpPr>
        <p:spPr>
          <a:xfrm>
            <a:off x="5807943" y="1762772"/>
            <a:ext cx="1908279" cy="523220"/>
          </a:xfrm>
          <a:prstGeom prst="rect">
            <a:avLst/>
          </a:prstGeom>
          <a:noFill/>
        </p:spPr>
        <p:txBody>
          <a:bodyPr wrap="none" rtlCol="0">
            <a:spAutoFit/>
          </a:bodyPr>
          <a:lstStyle/>
          <a:p>
            <a:r>
              <a:rPr lang="ru-RU" sz="2800" b="1" dirty="0" smtClean="0">
                <a:ln w="17780" cmpd="sng">
                  <a:solidFill>
                    <a:schemeClr val="tx1"/>
                  </a:solidFill>
                  <a:prstDash val="solid"/>
                  <a:miter lim="800000"/>
                </a:ln>
                <a:latin typeface="Times New Roman" panose="02020603050405020304" pitchFamily="18" charset="0"/>
                <a:ea typeface="Batang" pitchFamily="18" charset="-127"/>
                <a:cs typeface="Times New Roman" panose="02020603050405020304" pitchFamily="18" charset="0"/>
              </a:rPr>
              <a:t>Ангелочек</a:t>
            </a:r>
            <a:endParaRPr lang="ru-RU" sz="2800" dirty="0">
              <a:ln w="17780" cmpd="sng">
                <a:solidFill>
                  <a:schemeClr val="tx1"/>
                </a:solidFill>
                <a:prstDash val="solid"/>
                <a:miter lim="800000"/>
              </a:ln>
              <a:latin typeface="Times New Roman" panose="02020603050405020304" pitchFamily="18" charset="0"/>
              <a:ea typeface="Batang" pitchFamily="18" charset="-127"/>
              <a:cs typeface="Times New Roman" panose="02020603050405020304" pitchFamily="18" charset="0"/>
            </a:endParaRPr>
          </a:p>
        </p:txBody>
      </p:sp>
      <p:pic>
        <p:nvPicPr>
          <p:cNvPr id="13" name="Рисунок 12" descr="http://vishivkabiserom.com.ua/image/cache/data/old/product/_________________5485751744937-1000x1000.jpg"/>
          <p:cNvPicPr/>
          <p:nvPr/>
        </p:nvPicPr>
        <p:blipFill>
          <a:blip r:embed="rId3" cstate="print"/>
          <a:srcRect/>
          <a:stretch>
            <a:fillRect/>
          </a:stretch>
        </p:blipFill>
        <p:spPr bwMode="auto">
          <a:xfrm>
            <a:off x="4913566" y="2285992"/>
            <a:ext cx="3697034" cy="3962408"/>
          </a:xfrm>
          <a:prstGeom prst="rect">
            <a:avLst/>
          </a:prstGeom>
          <a:noFill/>
          <a:ln w="9525">
            <a:noFill/>
            <a:miter lim="800000"/>
            <a:headEnd/>
            <a:tailEnd/>
          </a:ln>
          <a:effectLst>
            <a:softEdge rad="63500"/>
          </a:effectLst>
        </p:spPr>
      </p:pic>
    </p:spTree>
    <p:extLst>
      <p:ext uri="{BB962C8B-B14F-4D97-AF65-F5344CB8AC3E}">
        <p14:creationId xmlns:p14="http://schemas.microsoft.com/office/powerpoint/2010/main" val="941621447"/>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checkerboard(across)">
                                      <p:cBhvr>
                                        <p:cTn id="11" dur="500"/>
                                        <p:tgtEl>
                                          <p:spTgt spid="10"/>
                                        </p:tgtEl>
                                      </p:cBhvr>
                                    </p:animEffect>
                                  </p:childTnLst>
                                </p:cTn>
                              </p:par>
                            </p:childTnLst>
                          </p:cTn>
                        </p:par>
                        <p:par>
                          <p:cTn id="12" fill="hold">
                            <p:stCondLst>
                              <p:cond delay="1000"/>
                            </p:stCondLst>
                            <p:childTnLst>
                              <p:par>
                                <p:cTn id="13" presetID="5"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checkerboard(across)">
                                      <p:cBhvr>
                                        <p:cTn id="15" dur="500"/>
                                        <p:tgtEl>
                                          <p:spTgt spid="11"/>
                                        </p:tgtEl>
                                      </p:cBhvr>
                                    </p:animEffect>
                                  </p:childTnLst>
                                </p:cTn>
                              </p:par>
                            </p:childTnLst>
                          </p:cTn>
                        </p:par>
                        <p:par>
                          <p:cTn id="16" fill="hold">
                            <p:stCondLst>
                              <p:cond delay="1500"/>
                            </p:stCondLst>
                            <p:childTnLst>
                              <p:par>
                                <p:cTn id="17" presetID="8" presetClass="entr" presetSubtype="16"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amond(in)">
                                      <p:cBhvr>
                                        <p:cTn id="19" dur="2000"/>
                                        <p:tgtEl>
                                          <p:spTgt spid="12"/>
                                        </p:tgtEl>
                                      </p:cBhvr>
                                    </p:animEffect>
                                  </p:childTnLst>
                                </p:cTn>
                              </p:par>
                            </p:childTnLst>
                          </p:cTn>
                        </p:par>
                        <p:par>
                          <p:cTn id="20" fill="hold">
                            <p:stCondLst>
                              <p:cond delay="3500"/>
                            </p:stCondLst>
                            <p:childTnLst>
                              <p:par>
                                <p:cTn id="21" presetID="8" presetClass="entr" presetSubtype="16"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diamond(in)">
                                      <p:cBhvr>
                                        <p:cTn id="2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3384" y="0"/>
            <a:ext cx="8229600" cy="714380"/>
          </a:xfrm>
        </p:spPr>
        <p:txBody>
          <a:bodyPr/>
          <a:lstStyle/>
          <a:p>
            <a:r>
              <a:rPr lang="ru-RU" sz="36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3. Обрядовые куклы</a:t>
            </a:r>
            <a:endParaRPr lang="ru-RU" sz="3600"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endParaRPr>
          </a:p>
        </p:txBody>
      </p:sp>
      <p:sp>
        <p:nvSpPr>
          <p:cNvPr id="4" name="TextBox 3"/>
          <p:cNvSpPr txBox="1"/>
          <p:nvPr/>
        </p:nvSpPr>
        <p:spPr>
          <a:xfrm>
            <a:off x="678629" y="1857364"/>
            <a:ext cx="2000264" cy="461665"/>
          </a:xfrm>
          <a:prstGeom prst="rect">
            <a:avLst/>
          </a:prstGeom>
          <a:noFill/>
        </p:spPr>
        <p:txBody>
          <a:bodyPr wrap="square" rtlCol="0">
            <a:spAutoFit/>
          </a:bodyPr>
          <a:lstStyle/>
          <a:p>
            <a:r>
              <a:rPr lang="ru-RU" sz="24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Кукла Коза</a:t>
            </a:r>
            <a:endParaRPr lang="ru-RU" sz="2400"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endParaRPr>
          </a:p>
        </p:txBody>
      </p:sp>
      <p:pic>
        <p:nvPicPr>
          <p:cNvPr id="5" name="Рисунок 4" descr="http://img4.searchmasterclass.net/uploads/posts/2013-06-21/image_33233.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167591" y="2408273"/>
            <a:ext cx="2756577" cy="3023477"/>
          </a:xfrm>
          <a:prstGeom prst="rect">
            <a:avLst/>
          </a:prstGeom>
          <a:noFill/>
          <a:ln w="9525">
            <a:noFill/>
            <a:miter lim="800000"/>
            <a:headEnd/>
            <a:tailEnd/>
          </a:ln>
          <a:effectLst>
            <a:softEdge rad="127000"/>
          </a:effectLst>
        </p:spPr>
      </p:pic>
      <p:sp>
        <p:nvSpPr>
          <p:cNvPr id="6" name="TextBox 5"/>
          <p:cNvSpPr txBox="1"/>
          <p:nvPr/>
        </p:nvSpPr>
        <p:spPr>
          <a:xfrm>
            <a:off x="3551532" y="1848858"/>
            <a:ext cx="1993303" cy="461665"/>
          </a:xfrm>
          <a:prstGeom prst="rect">
            <a:avLst/>
          </a:prstGeom>
          <a:noFill/>
        </p:spPr>
        <p:txBody>
          <a:bodyPr wrap="none" rtlCol="0">
            <a:spAutoFit/>
          </a:bodyPr>
          <a:lstStyle/>
          <a:p>
            <a:r>
              <a:rPr lang="ru-RU" sz="24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Десятиручка</a:t>
            </a:r>
            <a:endParaRPr lang="ru-RU" sz="2400"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endParaRPr>
          </a:p>
        </p:txBody>
      </p:sp>
      <p:pic>
        <p:nvPicPr>
          <p:cNvPr id="7" name="Рисунок 6" descr="http://postila.ru/storage/1376000/1373274/eb1613423f82c26e82948dd79a8fdd1a.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3286116" y="2428868"/>
            <a:ext cx="2524136" cy="3014676"/>
          </a:xfrm>
          <a:prstGeom prst="rect">
            <a:avLst/>
          </a:prstGeom>
          <a:noFill/>
          <a:ln w="9525">
            <a:noFill/>
            <a:miter lim="800000"/>
            <a:headEnd/>
            <a:tailEnd/>
          </a:ln>
          <a:effectLst>
            <a:softEdge rad="63500"/>
          </a:effectLst>
        </p:spPr>
      </p:pic>
      <p:pic>
        <p:nvPicPr>
          <p:cNvPr id="8" name="Рисунок 7" descr="http://www.kirov.spb.ru/dou/01/images/stories/foto5.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6172200" y="2428868"/>
            <a:ext cx="2786082" cy="3014676"/>
          </a:xfrm>
          <a:prstGeom prst="rect">
            <a:avLst/>
          </a:prstGeom>
          <a:ln>
            <a:noFill/>
          </a:ln>
          <a:effectLst>
            <a:softEdge rad="112500"/>
          </a:effectLst>
        </p:spPr>
      </p:pic>
      <p:sp>
        <p:nvSpPr>
          <p:cNvPr id="9" name="TextBox 8"/>
          <p:cNvSpPr txBox="1"/>
          <p:nvPr/>
        </p:nvSpPr>
        <p:spPr>
          <a:xfrm>
            <a:off x="6500826" y="1857364"/>
            <a:ext cx="1635384" cy="461665"/>
          </a:xfrm>
          <a:prstGeom prst="rect">
            <a:avLst/>
          </a:prstGeom>
          <a:noFill/>
        </p:spPr>
        <p:txBody>
          <a:bodyPr wrap="none" rtlCol="0">
            <a:spAutoFit/>
          </a:bodyPr>
          <a:lstStyle/>
          <a:p>
            <a:r>
              <a:rPr lang="ru-RU" sz="2400" b="1" dirty="0" smtClean="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rPr>
              <a:t>Зернушка</a:t>
            </a:r>
            <a:endParaRPr lang="ru-RU" sz="2400" b="1" dirty="0">
              <a:ln w="17780" cmpd="sng">
                <a:solidFill>
                  <a:schemeClr val="tx1"/>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latin typeface="Times New Roman" panose="02020603050405020304" pitchFamily="18" charset="0"/>
              <a:ea typeface="Batang" pitchFamily="18" charset="-127"/>
              <a:cs typeface="Times New Roman" panose="02020603050405020304" pitchFamily="18" charset="0"/>
            </a:endParaRPr>
          </a:p>
        </p:txBody>
      </p:sp>
    </p:spTree>
    <p:extLst>
      <p:ext uri="{BB962C8B-B14F-4D97-AF65-F5344CB8AC3E}">
        <p14:creationId xmlns:p14="http://schemas.microsoft.com/office/powerpoint/2010/main" val="21576439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3" presetClass="entr" presetSubtype="1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par>
                          <p:cTn id="21" fill="hold">
                            <p:stCondLst>
                              <p:cond delay="2000"/>
                            </p:stCondLst>
                            <p:childTnLst>
                              <p:par>
                                <p:cTn id="22" presetID="3" presetClass="entr" presetSubtype="1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linds(horizontal)">
                                      <p:cBhvr>
                                        <p:cTn id="24" dur="500"/>
                                        <p:tgtEl>
                                          <p:spTgt spid="7"/>
                                        </p:tgtEl>
                                      </p:cBhvr>
                                    </p:animEffect>
                                  </p:childTnLst>
                                </p:cTn>
                              </p:par>
                            </p:childTnLst>
                          </p:cTn>
                        </p:par>
                        <p:par>
                          <p:cTn id="25" fill="hold">
                            <p:stCondLst>
                              <p:cond delay="2500"/>
                            </p:stCondLst>
                            <p:childTnLst>
                              <p:par>
                                <p:cTn id="26" presetID="4" presetClass="entr" presetSubtype="16"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ox(in)">
                                      <p:cBhvr>
                                        <p:cTn id="28" dur="500"/>
                                        <p:tgtEl>
                                          <p:spTgt spid="8"/>
                                        </p:tgtEl>
                                      </p:cBhvr>
                                    </p:animEffect>
                                  </p:childTnLst>
                                </p:cTn>
                              </p:par>
                            </p:childTnLst>
                          </p:cTn>
                        </p:par>
                        <p:par>
                          <p:cTn id="29" fill="hold">
                            <p:stCondLst>
                              <p:cond delay="3000"/>
                            </p:stCondLst>
                            <p:childTnLst>
                              <p:par>
                                <p:cTn id="30" presetID="22"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274638"/>
            <a:ext cx="8229600" cy="639762"/>
          </a:xfrm>
        </p:spPr>
        <p:txBody>
          <a:bodyPr/>
          <a:lstStyle/>
          <a:p>
            <a:pPr eaLnBrk="1" hangingPunct="1"/>
            <a:r>
              <a:rPr lang="ru-RU" sz="3600" b="1" dirty="0" smtClean="0">
                <a:solidFill>
                  <a:schemeClr val="tx1"/>
                </a:solidFill>
                <a:latin typeface="Times New Roman" panose="02020603050405020304" pitchFamily="18" charset="0"/>
                <a:cs typeface="Times New Roman" panose="02020603050405020304" pitchFamily="18" charset="0"/>
              </a:rPr>
              <a:t>4.Кукла </a:t>
            </a:r>
            <a:r>
              <a:rPr lang="ru-RU" sz="3600" b="1" dirty="0" err="1" smtClean="0">
                <a:solidFill>
                  <a:schemeClr val="tx1"/>
                </a:solidFill>
                <a:latin typeface="Times New Roman" panose="02020603050405020304" pitchFamily="18" charset="0"/>
                <a:cs typeface="Times New Roman" panose="02020603050405020304" pitchFamily="18" charset="0"/>
              </a:rPr>
              <a:t>Берегиня</a:t>
            </a:r>
            <a:r>
              <a:rPr lang="ru-RU" sz="3600" b="1" dirty="0" smtClean="0">
                <a:solidFill>
                  <a:schemeClr val="tx1"/>
                </a:solidFill>
                <a:latin typeface="Times New Roman" panose="02020603050405020304" pitchFamily="18" charset="0"/>
                <a:cs typeface="Times New Roman" panose="02020603050405020304" pitchFamily="18" charset="0"/>
              </a:rPr>
              <a:t> дома</a:t>
            </a:r>
            <a:r>
              <a:rPr lang="ru-RU" dirty="0" smtClean="0">
                <a:solidFill>
                  <a:schemeClr val="tx1"/>
                </a:solidFill>
              </a:rPr>
              <a:t> </a:t>
            </a:r>
          </a:p>
        </p:txBody>
      </p:sp>
      <p:pic>
        <p:nvPicPr>
          <p:cNvPr id="35847" name="Picture 7" descr="buyku004"/>
          <p:cNvPicPr>
            <a:picLocks noChangeAspect="1" noChangeArrowheads="1"/>
          </p:cNvPicPr>
          <p:nvPr/>
        </p:nvPicPr>
        <p:blipFill>
          <a:blip r:embed="rId2"/>
          <a:srcRect/>
          <a:stretch>
            <a:fillRect/>
          </a:stretch>
        </p:blipFill>
        <p:spPr bwMode="auto">
          <a:xfrm>
            <a:off x="2895600" y="1447800"/>
            <a:ext cx="2662238" cy="4038600"/>
          </a:xfrm>
          <a:prstGeom prst="rect">
            <a:avLst/>
          </a:prstGeom>
          <a:ln>
            <a:noFill/>
          </a:ln>
          <a:effectLst>
            <a:outerShdw blurRad="292100" dist="139700" dir="2700000" algn="tl" rotWithShape="0">
              <a:srgbClr val="333333">
                <a:alpha val="65000"/>
              </a:srgbClr>
            </a:outerShdw>
          </a:effectLst>
        </p:spPr>
      </p:pic>
      <p:pic>
        <p:nvPicPr>
          <p:cNvPr id="35849" name="Picture 9" descr="buyku011"/>
          <p:cNvPicPr>
            <a:picLocks noChangeAspect="1" noChangeArrowheads="1"/>
          </p:cNvPicPr>
          <p:nvPr/>
        </p:nvPicPr>
        <p:blipFill>
          <a:blip r:embed="rId3"/>
          <a:srcRect/>
          <a:stretch>
            <a:fillRect/>
          </a:stretch>
        </p:blipFill>
        <p:spPr bwMode="auto">
          <a:xfrm>
            <a:off x="228600" y="1066800"/>
            <a:ext cx="2376488" cy="4038600"/>
          </a:xfrm>
          <a:prstGeom prst="rect">
            <a:avLst/>
          </a:prstGeom>
          <a:ln>
            <a:noFill/>
          </a:ln>
          <a:effectLst>
            <a:outerShdw blurRad="292100" dist="139700" dir="2700000" algn="tl" rotWithShape="0">
              <a:srgbClr val="333333">
                <a:alpha val="65000"/>
              </a:srgbClr>
            </a:outerShdw>
          </a:effectLst>
        </p:spPr>
      </p:pic>
      <p:sp>
        <p:nvSpPr>
          <p:cNvPr id="7173" name="Rectangle 10"/>
          <p:cNvSpPr>
            <a:spLocks noGrp="1" noChangeArrowheads="1"/>
          </p:cNvSpPr>
          <p:nvPr>
            <p:ph type="body" idx="1"/>
          </p:nvPr>
        </p:nvSpPr>
        <p:spPr>
          <a:xfrm>
            <a:off x="5638800" y="1447800"/>
            <a:ext cx="3048000" cy="4754563"/>
          </a:xfrm>
        </p:spPr>
        <p:txBody>
          <a:bodyPr/>
          <a:lstStyle/>
          <a:p>
            <a:pPr eaLnBrk="1" hangingPunct="1">
              <a:lnSpc>
                <a:spcPct val="80000"/>
              </a:lnSpc>
              <a:buFontTx/>
              <a:buNone/>
            </a:pPr>
            <a:r>
              <a:rPr lang="ru-RU" sz="1600" dirty="0" smtClean="0">
                <a:latin typeface="Times New Roman" panose="02020603050405020304" pitchFamily="18" charset="0"/>
                <a:cs typeface="Times New Roman" panose="02020603050405020304" pitchFamily="18" charset="0"/>
              </a:rPr>
              <a:t>В каждом крестьянском доме на видном месте стояла баба-</a:t>
            </a:r>
            <a:r>
              <a:rPr lang="ru-RU" sz="1600" dirty="0" err="1" smtClean="0">
                <a:latin typeface="Times New Roman" panose="02020603050405020304" pitchFamily="18" charset="0"/>
                <a:cs typeface="Times New Roman" panose="02020603050405020304" pitchFamily="18" charset="0"/>
              </a:rPr>
              <a:t>берегиня</a:t>
            </a:r>
            <a:r>
              <a:rPr lang="ru-RU" sz="1600" dirty="0" smtClean="0">
                <a:latin typeface="Times New Roman" panose="02020603050405020304" pitchFamily="18" charset="0"/>
                <a:cs typeface="Times New Roman" panose="02020603050405020304" pitchFamily="18" charset="0"/>
              </a:rPr>
              <a:t>, хранительница домашнего очага. Если в семье случались неприятности, то куклу три раза поворачивали, приговаривая: «Отвернись злом, повернись добром». </a:t>
            </a:r>
            <a:r>
              <a:rPr lang="ru-RU" sz="1600" dirty="0" err="1" smtClean="0">
                <a:latin typeface="Times New Roman" panose="02020603050405020304" pitchFamily="18" charset="0"/>
                <a:cs typeface="Times New Roman" panose="02020603050405020304" pitchFamily="18" charset="0"/>
              </a:rPr>
              <a:t>Берегиня</a:t>
            </a:r>
            <a:r>
              <a:rPr lang="ru-RU" sz="1600" dirty="0" smtClean="0">
                <a:latin typeface="Times New Roman" panose="02020603050405020304" pitchFamily="18" charset="0"/>
                <a:cs typeface="Times New Roman" panose="02020603050405020304" pitchFamily="18" charset="0"/>
              </a:rPr>
              <a:t> должна быть одна в доме. Очень важно делать ее с добрыми намерениями и в хорошем настроении. Завязывая нечетное количество узелков, прикрепляя тот или иной ее элемент, следует произносить вслух добрые пожелания.</a:t>
            </a:r>
          </a:p>
        </p:txBody>
      </p:sp>
      <p:sp>
        <p:nvSpPr>
          <p:cNvPr id="7174" name="Rectangle 12"/>
          <p:cNvSpPr>
            <a:spLocks noChangeArrowheads="1"/>
          </p:cNvSpPr>
          <p:nvPr/>
        </p:nvSpPr>
        <p:spPr bwMode="auto">
          <a:xfrm>
            <a:off x="304800" y="5867400"/>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dirty="0">
                <a:latin typeface="Times New Roman" panose="02020603050405020304" pitchFamily="18" charset="0"/>
                <a:cs typeface="Times New Roman" panose="02020603050405020304" pitchFamily="18" charset="0"/>
              </a:rPr>
              <a:t>Кукла «</a:t>
            </a:r>
            <a:r>
              <a:rPr lang="ru-RU" b="1" dirty="0" err="1">
                <a:latin typeface="Times New Roman" panose="02020603050405020304" pitchFamily="18" charset="0"/>
                <a:cs typeface="Times New Roman" panose="02020603050405020304" pitchFamily="18" charset="0"/>
              </a:rPr>
              <a:t>Берегиня</a:t>
            </a:r>
            <a:r>
              <a:rPr lang="ru-RU" b="1" dirty="0">
                <a:latin typeface="Times New Roman" panose="02020603050405020304" pitchFamily="18" charset="0"/>
                <a:cs typeface="Times New Roman" panose="02020603050405020304" pitchFamily="18" charset="0"/>
              </a:rPr>
              <a:t> дома».</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Ткань, нитки,</a:t>
            </a:r>
          </a:p>
          <a:p>
            <a:r>
              <a:rPr lang="ru-RU" i="1" dirty="0">
                <a:latin typeface="Times New Roman" panose="02020603050405020304" pitchFamily="18" charset="0"/>
                <a:cs typeface="Times New Roman" panose="02020603050405020304" pitchFamily="18" charset="0"/>
              </a:rPr>
              <a:t> тесьма, ручная работа</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832</TotalTime>
  <Words>2424</Words>
  <Application>Microsoft Office PowerPoint</Application>
  <PresentationFormat>Экран (4:3)</PresentationFormat>
  <Paragraphs>126</Paragraphs>
  <Slides>30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30</vt:i4>
      </vt:variant>
    </vt:vector>
  </HeadingPairs>
  <TitlesOfParts>
    <vt:vector size="36" baseType="lpstr">
      <vt:lpstr>Batang</vt:lpstr>
      <vt:lpstr>Arial</vt:lpstr>
      <vt:lpstr>Times New Roman</vt:lpstr>
      <vt:lpstr>Traditional Arabic</vt:lpstr>
      <vt:lpstr>Wingdings</vt:lpstr>
      <vt:lpstr>Оформление по умолчанию</vt:lpstr>
      <vt:lpstr>Проект подготовительной группы №1 « Зайчата»                     (коллективный, творческий, нравственно- патриотический, краткосрочный )       «Игрушка моей бабушки»</vt:lpstr>
      <vt:lpstr>Презентация PowerPoint</vt:lpstr>
      <vt:lpstr>Участники проекта:</vt:lpstr>
      <vt:lpstr>Особенности изготовления куклы</vt:lpstr>
      <vt:lpstr>Типы и значения кукол</vt:lpstr>
      <vt:lpstr>Презентация PowerPoint</vt:lpstr>
      <vt:lpstr>Презентация PowerPoint</vt:lpstr>
      <vt:lpstr>3. Обрядовые куклы</vt:lpstr>
      <vt:lpstr>4.Кукла Берегиня дома </vt:lpstr>
      <vt:lpstr>Кубышка-травница</vt:lpstr>
      <vt:lpstr>Кукла Крупеничка</vt:lpstr>
      <vt:lpstr>Кукла Филипповка</vt:lpstr>
      <vt:lpstr>Кукла Перевертыш</vt:lpstr>
      <vt:lpstr>Презентация PowerPoint</vt:lpstr>
      <vt:lpstr>Кукла Капустка</vt:lpstr>
      <vt:lpstr>Куклы Кормилки</vt:lpstr>
      <vt:lpstr>Оберег колыбели</vt:lpstr>
      <vt:lpstr>Кукла Бессоница</vt:lpstr>
      <vt:lpstr>Обереговая кукла День-ночь</vt:lpstr>
      <vt:lpstr>Куклы Мартинички</vt:lpstr>
      <vt:lpstr>Кукла Мировое дерево</vt:lpstr>
      <vt:lpstr>Зольная кукла</vt:lpstr>
      <vt:lpstr>Кукла Колокольчик</vt:lpstr>
      <vt:lpstr>Кукла Благодать</vt:lpstr>
      <vt:lpstr>Кукла Толстушка-Костромушка</vt:lpstr>
      <vt:lpstr>Очистительная кукла</vt:lpstr>
      <vt:lpstr>Итог: Закрепление по теме : “Куклы и матрешки”.</vt:lpstr>
      <vt:lpstr>Учимся делать куклу-оберег</vt:lpstr>
      <vt:lpstr>Дарим куклу-оберег  младшей группе</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Даша Коротких</dc:creator>
  <cp:lastModifiedBy>Гасрат</cp:lastModifiedBy>
  <cp:revision>34</cp:revision>
  <cp:lastPrinted>1601-01-01T00:00:00Z</cp:lastPrinted>
  <dcterms:created xsi:type="dcterms:W3CDTF">1601-01-01T00:00:00Z</dcterms:created>
  <dcterms:modified xsi:type="dcterms:W3CDTF">2017-12-18T18:31:00Z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