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5" r:id="rId4"/>
    <p:sldId id="262" r:id="rId5"/>
    <p:sldId id="288" r:id="rId6"/>
    <p:sldId id="289" r:id="rId7"/>
    <p:sldId id="266" r:id="rId8"/>
    <p:sldId id="290" r:id="rId9"/>
    <p:sldId id="277" r:id="rId10"/>
    <p:sldId id="291" r:id="rId11"/>
    <p:sldId id="292" r:id="rId12"/>
    <p:sldId id="298" r:id="rId13"/>
    <p:sldId id="299" r:id="rId14"/>
    <p:sldId id="300" r:id="rId15"/>
    <p:sldId id="293" r:id="rId16"/>
    <p:sldId id="295" r:id="rId17"/>
    <p:sldId id="296" r:id="rId18"/>
    <p:sldId id="297" r:id="rId19"/>
    <p:sldId id="286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F0000"/>
    <a:srgbClr val="D537B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960" y="-4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Relationship Id="rId4" Type="http://schemas.openxmlformats.org/officeDocument/2006/relationships/image" Target="../media/image16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F1CE59-5A08-4BF2-B8E9-23FEC27687A5}" type="datetimeFigureOut">
              <a:rPr lang="ru-RU"/>
              <a:pPr>
                <a:defRPr/>
              </a:pPr>
              <a:t>19.10.2017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0ABC47-0B3D-40A4-9DEF-F7C5B90F85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82B48A-6E50-453C-9822-0053F143CAAF}" type="datetimeFigureOut">
              <a:rPr lang="ru-RU"/>
              <a:pPr>
                <a:defRPr/>
              </a:pPr>
              <a:t>19.10.2017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07B707-AA51-4BD9-A584-A14ED641A4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EA2DA-8A71-4ACD-AC2C-F72102A23E73}" type="datetimeFigureOut">
              <a:rPr lang="ru-RU"/>
              <a:pPr>
                <a:defRPr/>
              </a:pPr>
              <a:t>19.10.2017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F3EE1F-DF57-4EBA-B15F-B4F80E5FAC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EBEE39-433E-400D-92B7-5BFA41841767}" type="datetimeFigureOut">
              <a:rPr lang="ru-RU"/>
              <a:pPr>
                <a:defRPr/>
              </a:pPr>
              <a:t>19.10.2017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A88DA1-2435-4EA9-89AF-EE520448DD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FE21E5-BE84-48B9-B9BF-1E71D2B2E414}" type="datetimeFigureOut">
              <a:rPr lang="ru-RU"/>
              <a:pPr>
                <a:defRPr/>
              </a:pPr>
              <a:t>19.10.2017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711628-23E3-419B-8CC6-087C2716E7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28D49A-48C4-4220-859C-4B9880BFF413}" type="datetimeFigureOut">
              <a:rPr lang="ru-RU"/>
              <a:pPr>
                <a:defRPr/>
              </a:pPr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388C63-0829-4EC0-92F7-0B712142B6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6FA1C7-AB9C-40BF-9D4E-537EEFB5BE03}" type="datetimeFigureOut">
              <a:rPr lang="ru-RU"/>
              <a:pPr>
                <a:defRPr/>
              </a:pPr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8E2780-335F-47DE-B64E-805E1D2829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BA97A8-A725-48AE-9E36-0011FEEF991F}" type="datetimeFigureOut">
              <a:rPr lang="ru-RU"/>
              <a:pPr>
                <a:defRPr/>
              </a:pPr>
              <a:t>19.10.2017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D9B97A-2692-4E01-89E5-F88C1090C0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9217C5-200D-4F40-A470-9311993F7527}" type="datetimeFigureOut">
              <a:rPr lang="ru-RU"/>
              <a:pPr>
                <a:defRPr/>
              </a:pPr>
              <a:t>19.10.2017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447EB-B262-454D-897B-AAF880ED83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A18327-C672-4AA6-A5DE-12FD6AEA0717}" type="datetimeFigureOut">
              <a:rPr lang="ru-RU"/>
              <a:pPr>
                <a:defRPr/>
              </a:pPr>
              <a:t>19.10.2017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7C2CAF-9BBD-4B17-A776-49C2F2FD60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DE7182-048C-43EC-942F-28C7429B790C}" type="datetimeFigureOut">
              <a:rPr lang="ru-RU"/>
              <a:pPr>
                <a:defRPr/>
              </a:pPr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CC2D75-2FE4-465A-9755-1CDCD2641D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9F85EF-5085-4AF8-8779-95010C007D79}" type="datetimeFigureOut">
              <a:rPr lang="ru-RU"/>
              <a:pPr>
                <a:defRPr/>
              </a:pPr>
              <a:t>19.10.2017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54237C-410A-40A5-8BCF-7DD8F01A57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9D77A9-12D7-40FE-9D52-20069948362A}" type="datetimeFigureOut">
              <a:rPr lang="ru-RU"/>
              <a:pPr>
                <a:defRPr/>
              </a:pPr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1AEE15-4C03-48D3-87BD-DEBC7360D6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4962CE-322E-4EB5-9549-0388B2BC6E44}" type="datetimeFigureOut">
              <a:rPr lang="ru-RU"/>
              <a:pPr>
                <a:defRPr/>
              </a:pPr>
              <a:t>19.10.2017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CEEB3F-33FA-4919-9925-5D001C55D1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B97B8A-9A68-4081-8E95-C47153E9CB5C}" type="datetimeFigureOut">
              <a:rPr lang="ru-RU"/>
              <a:pPr>
                <a:defRPr/>
              </a:pPr>
              <a:t>19.10.2017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2AE8D-081A-48F2-8E8D-027801BABB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7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277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72DC7C5-CB77-4794-8D3C-315AADC75719}" type="datetimeFigureOut">
              <a:rPr lang="ru-RU"/>
              <a:pPr>
                <a:defRPr/>
              </a:pPr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F4EB30B-8F56-4441-834C-926C7F3AD7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3" r:id="rId2"/>
    <p:sldLayoutId id="2147483662" r:id="rId3"/>
    <p:sldLayoutId id="2147483661" r:id="rId4"/>
    <p:sldLayoutId id="2147483660" r:id="rId5"/>
    <p:sldLayoutId id="2147483659" r:id="rId6"/>
    <p:sldLayoutId id="2147483658" r:id="rId7"/>
    <p:sldLayoutId id="2147483657" r:id="rId8"/>
    <p:sldLayoutId id="2147483656" r:id="rId9"/>
    <p:sldLayoutId id="2147483655" r:id="rId10"/>
    <p:sldLayoutId id="2147483654" r:id="rId11"/>
    <p:sldLayoutId id="2147483653" r:id="rId12"/>
    <p:sldLayoutId id="2147483652" r:id="rId13"/>
    <p:sldLayoutId id="2147483651" r:id="rId14"/>
    <p:sldLayoutId id="2147483650" r:id="rId15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maslievama\Desktop\&#1060;&#1080;&#1079;&#1084;&#1080;&#1085;&#1091;&#1090;&#1082;&#1072;.mp4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7" Type="http://schemas.openxmlformats.org/officeDocument/2006/relationships/image" Target="../media/image17.emf"/><Relationship Id="rId2" Type="http://schemas.openxmlformats.org/officeDocument/2006/relationships/slideLayout" Target="../slideLayouts/slideLayout10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6.bin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Подзаголовок 2"/>
          <p:cNvSpPr>
            <a:spLocks noGrp="1"/>
          </p:cNvSpPr>
          <p:nvPr>
            <p:ph type="subTitle" idx="4294967295"/>
          </p:nvPr>
        </p:nvSpPr>
        <p:spPr>
          <a:xfrm rot="21104606">
            <a:off x="4884738" y="1254125"/>
            <a:ext cx="3263900" cy="2582863"/>
          </a:xfrm>
        </p:spPr>
        <p:txBody>
          <a:bodyPr/>
          <a:lstStyle/>
          <a:p>
            <a:pPr>
              <a:spcBef>
                <a:spcPct val="0"/>
              </a:spcBef>
              <a:buFont typeface="Arial" charset="0"/>
              <a:buNone/>
            </a:pPr>
            <a:endParaRPr lang="ru-RU" sz="2400" b="1" i="1" dirty="0" smtClean="0">
              <a:solidFill>
                <a:srgbClr val="002060"/>
              </a:solidFill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endParaRPr lang="ru-RU" sz="2400" i="1" dirty="0" smtClean="0"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 rot="21079967">
            <a:off x="733425" y="1952625"/>
            <a:ext cx="3452813" cy="1384300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lang="ru-RU" sz="4400" dirty="0">
              <a:solidFill>
                <a:srgbClr val="C00000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 rot="20891362">
            <a:off x="870410" y="1674797"/>
            <a:ext cx="7046309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0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Урок – пресс – конференция  «Линейное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0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уравнение с одной переменной».</a:t>
            </a: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 bwMode="auto">
          <a:xfrm>
            <a:off x="179512" y="-243408"/>
            <a:ext cx="10116616" cy="13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Журналистское расследование.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3528" y="2852936"/>
            <a:ext cx="882047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Газета </a:t>
            </a:r>
            <a:r>
              <a:rPr lang="en-US" sz="2400" b="1" dirty="0" smtClean="0">
                <a:solidFill>
                  <a:srgbClr val="FF0000"/>
                </a:solidFill>
              </a:rPr>
              <a:t>“</a:t>
            </a:r>
            <a:r>
              <a:rPr lang="ru-RU" sz="2400" b="1" i="1" dirty="0" smtClean="0">
                <a:solidFill>
                  <a:srgbClr val="FF0000"/>
                </a:solidFill>
              </a:rPr>
              <a:t>Вестник.</a:t>
            </a:r>
            <a:r>
              <a:rPr lang="en-US" sz="2400" b="1" dirty="0" smtClean="0">
                <a:solidFill>
                  <a:srgbClr val="FF0000"/>
                </a:solidFill>
              </a:rPr>
              <a:t>”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2400" dirty="0" smtClean="0"/>
              <a:t>В первом ящике было апельсинов в 2 раза больше, чем во втором. После того как из первого ящика достали 7 апельсинов, а во второй положили 5, в обоих ящиках апельсинов стало поровну. Сколько апельсинов было в каждом ящике изначально?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95536" y="980728"/>
            <a:ext cx="84969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Журнал </a:t>
            </a:r>
            <a:r>
              <a:rPr lang="en-US" sz="2400" b="1" dirty="0" smtClean="0">
                <a:solidFill>
                  <a:srgbClr val="FF0000"/>
                </a:solidFill>
              </a:rPr>
              <a:t>“</a:t>
            </a:r>
            <a:r>
              <a:rPr lang="ru-RU" sz="2400" b="1" i="1" dirty="0" smtClean="0">
                <a:solidFill>
                  <a:srgbClr val="FF0000"/>
                </a:solidFill>
              </a:rPr>
              <a:t>Наука и техника.</a:t>
            </a:r>
            <a:r>
              <a:rPr lang="en-US" sz="2400" b="1" dirty="0" smtClean="0">
                <a:solidFill>
                  <a:srgbClr val="FF0000"/>
                </a:solidFill>
              </a:rPr>
              <a:t>”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r>
              <a:rPr lang="ru-RU" sz="2400" dirty="0" smtClean="0"/>
              <a:t>Какова собственная скорость теплохода, если по течению реки он проплывает за 2 часа то же расстояние, что за 4 часа против течения? Скорость течения 3 км/ч.</a:t>
            </a:r>
            <a:endParaRPr lang="ru-RU" sz="2400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/>
          <a:lstStyle/>
          <a:p>
            <a:r>
              <a:rPr lang="ru-RU" sz="4000" b="1" i="1" dirty="0" smtClean="0">
                <a:solidFill>
                  <a:srgbClr val="FF0000"/>
                </a:solidFill>
              </a:rPr>
              <a:t>Это интересно.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1340768"/>
            <a:ext cx="871296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Возвращаясь с рыбалки домой, рыболов встретил своего приятеля, который поинтересовался его уловом. Но, так как наш рыболов помимо рыбалки был также большим любителем всякого рода загадок, ответил приятелю следующим образом: “Если к количеству пойманной мною рыбы добавить половину улова и еще десяток рыбин, то мой улов составил бы ровно сотню рыб”. Сколько рыбы поймал рыболов?</a:t>
            </a:r>
            <a:endParaRPr lang="ru-RU" sz="2400" dirty="0"/>
          </a:p>
        </p:txBody>
      </p:sp>
      <p:sp>
        <p:nvSpPr>
          <p:cNvPr id="59394" name="AutoShape 2" descr="Картинки по запросу рыб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9396" name="AutoShape 4" descr="Похожее изображени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9398" name="AutoShape 6" descr="Похожее изображени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9400" name="Picture 8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4005064"/>
            <a:ext cx="3409665" cy="264731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980728"/>
            <a:ext cx="806489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Задача про куриные яйца В специальный ящик можно уложить 68 куриных яиц. Если уминать их ногами, то поместится в 100 раз больше. Сколько уминаемых ногами куриных яиц можно уложить в 3 таких же одинаковых ящика?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907704" y="188640"/>
            <a:ext cx="64807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 smtClean="0">
                <a:solidFill>
                  <a:srgbClr val="FF0000"/>
                </a:solidFill>
              </a:rPr>
              <a:t>Это интересно.</a:t>
            </a:r>
            <a:endParaRPr lang="ru-RU" sz="4000" dirty="0"/>
          </a:p>
        </p:txBody>
      </p:sp>
      <p:pic>
        <p:nvPicPr>
          <p:cNvPr id="63490" name="Picture 2" descr="Картинки по запросу куринное яйц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3645024"/>
            <a:ext cx="3707904" cy="28790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07704" y="188640"/>
            <a:ext cx="64807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 smtClean="0">
                <a:solidFill>
                  <a:srgbClr val="FF0000"/>
                </a:solidFill>
              </a:rPr>
              <a:t>Это интересно.</a:t>
            </a:r>
            <a:endParaRPr lang="ru-RU" sz="4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268760"/>
            <a:ext cx="864096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Пете и Коле купили по коробке конфет. В каждой коробке находится 12 конфет. Петя из своей коробки съел несколько конфет, а Коля из своей коробки съел столько конфет, сколько осталось в коробке у Пети. Сколько конфет осталось на двоих у Пети и Коли?</a:t>
            </a:r>
            <a:endParaRPr lang="ru-RU" sz="2800" dirty="0"/>
          </a:p>
        </p:txBody>
      </p:sp>
      <p:sp>
        <p:nvSpPr>
          <p:cNvPr id="57346" name="AutoShape 2" descr="Картинки по запросу конфеты в коробк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7348" name="AutoShape 4" descr="Картинки по запросу конфеты в коробк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7350" name="Picture 6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3933056"/>
            <a:ext cx="4067944" cy="27119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7352" name="Picture 8" descr="Похожее изображени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653136"/>
            <a:ext cx="3398649" cy="19888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07704" y="188640"/>
            <a:ext cx="64807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 smtClean="0">
                <a:solidFill>
                  <a:srgbClr val="FF0000"/>
                </a:solidFill>
              </a:rPr>
              <a:t>Это интересно.</a:t>
            </a:r>
            <a:endParaRPr lang="ru-RU" sz="4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908720"/>
            <a:ext cx="882047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Имеется круглое глубокое озеро диаметром 200 метров и два дерева, одно из которых растет на берегу у самой воды, другое - по центру озера на небольшом островке. Человеку, который не умеет плавать, нужно перебраться на островок при помощи веревки, длина которой чуть больше 200 метров. Как ему это сделать?</a:t>
            </a:r>
            <a:endParaRPr lang="ru-RU" sz="2800" dirty="0"/>
          </a:p>
        </p:txBody>
      </p:sp>
      <p:sp>
        <p:nvSpPr>
          <p:cNvPr id="56322" name="AutoShape 2" descr="Похожее изображени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6324" name="AutoShape 4" descr="Картинки по запросу озеро и дерево 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6326" name="AutoShape 6" descr="Картинки по запросу озеро и дерево 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6328" name="AutoShape 8" descr="Картинки по запросу озеро и дерево 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6330" name="AutoShape 10" descr="Картинки по запросу озеро и дерево 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6332" name="Picture 12" descr="Картинки по запросу озеро и дерево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3933056"/>
            <a:ext cx="4139952" cy="275996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i="1" dirty="0" smtClean="0">
                <a:solidFill>
                  <a:srgbClr val="FF0000"/>
                </a:solidFill>
              </a:rPr>
              <a:t>Физкультминутка.</a:t>
            </a:r>
          </a:p>
        </p:txBody>
      </p:sp>
      <p:pic>
        <p:nvPicPr>
          <p:cNvPr id="5" name="Физминутка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475656" y="1340768"/>
            <a:ext cx="6468549" cy="4851412"/>
          </a:xfrm>
          <a:prstGeom prst="rect">
            <a:avLst/>
          </a:prstGeom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468560" y="548680"/>
            <a:ext cx="8229600" cy="1143000"/>
          </a:xfrm>
        </p:spPr>
        <p:txBody>
          <a:bodyPr/>
          <a:lstStyle/>
          <a:p>
            <a:r>
              <a:rPr lang="ru-RU" sz="2800" dirty="0" smtClean="0"/>
              <a:t>Подготовка к ОГЭ - письменно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1714480" y="1500174"/>
            <a:ext cx="700092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/>
              <a:t>1</a:t>
            </a:r>
            <a:r>
              <a:rPr lang="ru-RU" dirty="0"/>
              <a:t>. Велосипедист собирался преодолеть расстояние от поселка до станции за 5 часов. Выехав из поселка, он увеличил свою скорость на 3 км/ч и проехал расстояние до станции за 4 часа. Чему равно расстояние от поселка  до станции?</a:t>
            </a:r>
          </a:p>
          <a:p>
            <a:r>
              <a:rPr lang="ru-RU" dirty="0"/>
              <a:t>         Выберите уравнение, соответствующее условию задачи, если буквой </a:t>
            </a:r>
            <a:r>
              <a:rPr lang="ru-RU" i="1" dirty="0" err="1"/>
              <a:t>х</a:t>
            </a:r>
            <a:r>
              <a:rPr lang="ru-RU" dirty="0"/>
              <a:t> обозначено расстояние (в км) от поселка до станции (1балл)</a:t>
            </a:r>
          </a:p>
          <a:p>
            <a:r>
              <a:rPr lang="ru-RU" dirty="0"/>
              <a:t> </a:t>
            </a:r>
          </a:p>
          <a:p>
            <a:endParaRPr lang="ru-RU" dirty="0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1500166" y="3857628"/>
          <a:ext cx="2103452" cy="548459"/>
        </p:xfrm>
        <a:graphic>
          <a:graphicData uri="http://schemas.openxmlformats.org/presentationml/2006/ole">
            <p:oleObj spid="_x0000_s40962" name="Формула" r:id="rId3" imgW="952200" imgH="203040" progId="Equation.3">
              <p:embed/>
            </p:oleObj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1428728" y="4857760"/>
          <a:ext cx="2207927" cy="458790"/>
        </p:xfrm>
        <a:graphic>
          <a:graphicData uri="http://schemas.openxmlformats.org/presentationml/2006/ole">
            <p:oleObj spid="_x0000_s40963" name="Формула" r:id="rId4" imgW="977760" imgH="203040" progId="Equation.3">
              <p:embed/>
            </p:oleObj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/>
        </p:nvGraphicFramePr>
        <p:xfrm>
          <a:off x="4786314" y="3714752"/>
          <a:ext cx="1643075" cy="835005"/>
        </p:xfrm>
        <a:graphic>
          <a:graphicData uri="http://schemas.openxmlformats.org/presentationml/2006/ole">
            <p:oleObj spid="_x0000_s40964" name="Формула" r:id="rId5" imgW="774360" imgH="393480" progId="Equation.3">
              <p:embed/>
            </p:oleObj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/>
        </p:nvGraphicFramePr>
        <p:xfrm>
          <a:off x="4714876" y="4786322"/>
          <a:ext cx="1857388" cy="928694"/>
        </p:xfrm>
        <a:graphic>
          <a:graphicData uri="http://schemas.openxmlformats.org/presentationml/2006/ole">
            <p:oleObj spid="_x0000_s40965" name="Формула" r:id="rId6" imgW="787320" imgH="393480" progId="Equation.3">
              <p:embed/>
            </p:oleObj>
          </a:graphicData>
        </a:graphic>
      </p:graphicFrame>
      <p:pic>
        <p:nvPicPr>
          <p:cNvPr id="21512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929454" y="4357694"/>
            <a:ext cx="1838325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Заголовок 1"/>
          <p:cNvSpPr txBox="1">
            <a:spLocks/>
          </p:cNvSpPr>
          <p:nvPr/>
        </p:nvSpPr>
        <p:spPr bwMode="auto">
          <a:xfrm>
            <a:off x="914400" y="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Сенсация.</a:t>
            </a:r>
          </a:p>
        </p:txBody>
      </p:sp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1143000"/>
          </a:xfrm>
        </p:spPr>
        <p:txBody>
          <a:bodyPr/>
          <a:lstStyle/>
          <a:p>
            <a:r>
              <a:rPr lang="ru-RU" sz="2800" dirty="0" smtClean="0"/>
              <a:t>Подготовка к ОГЭ - письменно</a:t>
            </a:r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3000364" y="1928802"/>
            <a:ext cx="585791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/>
              <a:t>2</a:t>
            </a:r>
            <a:r>
              <a:rPr lang="ru-RU" sz="2800" dirty="0"/>
              <a:t>.Численность рабочих, работающих в двух цехах завода, относятся как 3: 4. Сколько человек в меньшем цехе, если всего на заводе работает 4900 рабочих</a:t>
            </a:r>
            <a:r>
              <a:rPr lang="ru-RU" sz="2800" dirty="0" smtClean="0"/>
              <a:t>?</a:t>
            </a:r>
          </a:p>
          <a:p>
            <a:r>
              <a:rPr lang="ru-RU" sz="2800" dirty="0" smtClean="0"/>
              <a:t>  </a:t>
            </a:r>
            <a:r>
              <a:rPr lang="ru-RU" sz="2800" dirty="0"/>
              <a:t>(1 балл).</a:t>
            </a:r>
          </a:p>
        </p:txBody>
      </p:sp>
      <p:pic>
        <p:nvPicPr>
          <p:cNvPr id="22530" name="Picture 2" descr="C:\Program Files\Microsoft Office\MEDIA\CAGCAT10\j0285360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812294"/>
            <a:ext cx="2571768" cy="3171634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467544" y="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1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Сенсация.</a:t>
            </a:r>
            <a:endParaRPr kumimoji="0" lang="ru-RU" sz="4000" b="1" i="1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24544" y="476672"/>
            <a:ext cx="8229600" cy="1143000"/>
          </a:xfrm>
        </p:spPr>
        <p:txBody>
          <a:bodyPr/>
          <a:lstStyle/>
          <a:p>
            <a:r>
              <a:rPr lang="ru-RU" sz="2800" dirty="0" smtClean="0"/>
              <a:t>Подготовка к ОГЭ - письменно</a:t>
            </a:r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1000100" y="1500174"/>
            <a:ext cx="5214974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/>
              <a:t>3</a:t>
            </a:r>
            <a:r>
              <a:rPr lang="ru-RU" dirty="0"/>
              <a:t>. </a:t>
            </a:r>
            <a:r>
              <a:rPr lang="ru-RU" sz="2800" dirty="0"/>
              <a:t>На три полки поставили 278 книг. На первую из них поставили на 14 книг больше, чем на вторую. На третью полку в два раза больше, чем на вторую. Сколько книг поставили на первую полку? (1 балл</a:t>
            </a:r>
            <a:r>
              <a:rPr lang="ru-RU" sz="2800" dirty="0" smtClean="0"/>
              <a:t>)</a:t>
            </a:r>
          </a:p>
          <a:p>
            <a:endParaRPr lang="ru-RU" dirty="0"/>
          </a:p>
          <a:p>
            <a:r>
              <a:rPr lang="ru-RU" sz="2400" dirty="0"/>
              <a:t>1). </a:t>
            </a:r>
            <a:r>
              <a:rPr lang="ru-RU" sz="2400" dirty="0" smtClean="0"/>
              <a:t>68                         2</a:t>
            </a:r>
            <a:r>
              <a:rPr lang="ru-RU" sz="2400" dirty="0"/>
              <a:t>). 80</a:t>
            </a:r>
          </a:p>
          <a:p>
            <a:r>
              <a:rPr lang="ru-RU" sz="2400" dirty="0"/>
              <a:t>3). </a:t>
            </a:r>
            <a:r>
              <a:rPr lang="ru-RU" sz="2400" dirty="0" smtClean="0"/>
              <a:t>132                       4</a:t>
            </a:r>
            <a:r>
              <a:rPr lang="ru-RU" sz="2400" dirty="0"/>
              <a:t>). 70</a:t>
            </a:r>
            <a:endParaRPr lang="ru-RU" dirty="0"/>
          </a:p>
        </p:txBody>
      </p:sp>
      <p:pic>
        <p:nvPicPr>
          <p:cNvPr id="4" name="Picture 5" descr="BOOKCA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7950" y="3071810"/>
            <a:ext cx="2582851" cy="3358842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323528" y="-171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Сенсация.</a:t>
            </a: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Rectangle 4"/>
          <p:cNvSpPr>
            <a:spLocks noGrp="1"/>
          </p:cNvSpPr>
          <p:nvPr>
            <p:ph type="title"/>
          </p:nvPr>
        </p:nvSpPr>
        <p:spPr>
          <a:xfrm>
            <a:off x="323528" y="260648"/>
            <a:ext cx="8229600" cy="1143000"/>
          </a:xfrm>
        </p:spPr>
        <p:txBody>
          <a:bodyPr/>
          <a:lstStyle/>
          <a:p>
            <a:r>
              <a:rPr lang="kk-KZ" sz="1800" b="1" dirty="0" smtClean="0"/>
              <a:t/>
            </a:r>
            <a:br>
              <a:rPr lang="kk-KZ" sz="1800" b="1" dirty="0" smtClean="0"/>
            </a:br>
            <a:r>
              <a:rPr lang="kk-KZ" sz="1800" b="1" dirty="0" smtClean="0"/>
              <a:t/>
            </a:r>
            <a:br>
              <a:rPr lang="kk-KZ" sz="1800" b="1" dirty="0" smtClean="0"/>
            </a:br>
            <a:r>
              <a:rPr lang="kk-KZ" sz="1800" b="1" dirty="0" smtClean="0"/>
              <a:t/>
            </a:r>
            <a:br>
              <a:rPr lang="kk-KZ" sz="1800" b="1" dirty="0" smtClean="0"/>
            </a:br>
            <a:r>
              <a:rPr lang="kk-KZ" sz="1800" b="1" dirty="0" smtClean="0"/>
              <a:t/>
            </a:r>
            <a:br>
              <a:rPr lang="kk-KZ" sz="1800" b="1" dirty="0" smtClean="0"/>
            </a:br>
            <a:r>
              <a:rPr lang="kk-KZ" sz="1800" b="1" dirty="0" smtClean="0"/>
              <a:t/>
            </a:r>
            <a:br>
              <a:rPr lang="kk-KZ" sz="1800" b="1" dirty="0" smtClean="0"/>
            </a:br>
            <a:r>
              <a:rPr lang="kk-KZ" sz="1800" b="1" dirty="0" smtClean="0"/>
              <a:t/>
            </a:r>
            <a:br>
              <a:rPr lang="kk-KZ" sz="1800" b="1" dirty="0" smtClean="0"/>
            </a:br>
            <a:r>
              <a:rPr lang="kk-KZ" sz="1800" b="1" dirty="0" smtClean="0"/>
              <a:t/>
            </a:r>
            <a:br>
              <a:rPr lang="kk-KZ" sz="1800" b="1" dirty="0" smtClean="0"/>
            </a:br>
            <a:r>
              <a:rPr lang="kk-KZ" sz="1800" b="1" dirty="0" smtClean="0"/>
              <a:t/>
            </a:r>
            <a:br>
              <a:rPr lang="kk-KZ" sz="1800" b="1" dirty="0" smtClean="0"/>
            </a:br>
            <a:r>
              <a:rPr lang="kk-KZ" sz="1800" b="1" dirty="0" smtClean="0"/>
              <a:t/>
            </a:r>
            <a:br>
              <a:rPr lang="kk-KZ" sz="1800" b="1" dirty="0" smtClean="0"/>
            </a:br>
            <a:r>
              <a:rPr lang="kk-KZ" sz="1800" b="1" dirty="0" smtClean="0"/>
              <a:t/>
            </a:r>
            <a:br>
              <a:rPr lang="kk-KZ" sz="1800" b="1" dirty="0" smtClean="0"/>
            </a:br>
            <a:r>
              <a:rPr lang="kk-KZ" sz="1800" b="1" dirty="0" smtClean="0"/>
              <a:t/>
            </a:r>
            <a:br>
              <a:rPr lang="kk-KZ" sz="1800" b="1" dirty="0" smtClean="0"/>
            </a:br>
            <a:r>
              <a:rPr lang="kk-KZ" sz="1800" b="1" dirty="0" smtClean="0"/>
              <a:t/>
            </a:r>
            <a:br>
              <a:rPr lang="kk-KZ" sz="1800" b="1" dirty="0" smtClean="0"/>
            </a:br>
            <a:r>
              <a:rPr lang="kk-KZ" sz="4000" b="1" i="1" dirty="0" smtClean="0">
                <a:solidFill>
                  <a:srgbClr val="FF0000"/>
                </a:solidFill>
              </a:rPr>
              <a:t/>
            </a:r>
            <a:br>
              <a:rPr lang="kk-KZ" sz="4000" b="1" i="1" dirty="0" smtClean="0">
                <a:solidFill>
                  <a:srgbClr val="FF0000"/>
                </a:solidFill>
              </a:rPr>
            </a:br>
            <a:r>
              <a:rPr lang="kk-KZ" sz="3600" b="1" i="1" dirty="0" smtClean="0">
                <a:solidFill>
                  <a:srgbClr val="FF0000"/>
                </a:solidFill>
              </a:rPr>
              <a:t>Рефлексия.</a:t>
            </a:r>
            <a:r>
              <a:rPr lang="kk-KZ" sz="4000" b="1" i="1" dirty="0" smtClean="0">
                <a:solidFill>
                  <a:srgbClr val="FF0000"/>
                </a:solidFill>
              </a:rPr>
              <a:t>  </a:t>
            </a:r>
            <a:r>
              <a:rPr lang="kk-KZ" sz="2400" dirty="0" smtClean="0"/>
              <a:t/>
            </a:r>
            <a:br>
              <a:rPr lang="kk-KZ" sz="2400" dirty="0" smtClean="0"/>
            </a:br>
            <a:r>
              <a:rPr lang="kk-KZ" sz="2400" dirty="0" smtClean="0"/>
              <a:t>Шёл мудрец, а навстречу ему три человека, которые везли под горячим солнцем тележку с камнями для строительства. Мудрец остановил их и задал каждому по вопросу. У первого спросил: “Что ты делал целый день?”. Тот с ухмылкой ответил, что целый день возил проклятые камни. У второго спросил: “А что ты делал целый день?”. Тот ответил: “Я добросовестно выполнял свою работу”. А третий улыбнулся, его лицо засветилось радостью и удовольствием:“А я принимал участие в строительстве храма”. </a:t>
            </a:r>
            <a:br>
              <a:rPr lang="kk-KZ" sz="2400" dirty="0" smtClean="0"/>
            </a:br>
            <a:r>
              <a:rPr lang="kk-KZ" sz="2400" dirty="0" smtClean="0"/>
              <a:t>Пусть каждый сам оценит свою работу на уроке. </a:t>
            </a:r>
            <a:br>
              <a:rPr lang="kk-KZ" sz="2400" dirty="0" smtClean="0"/>
            </a:br>
            <a:r>
              <a:rPr lang="kk-KZ" sz="2400" dirty="0" smtClean="0"/>
              <a:t>Я желаю вам всегда работать с радостью и удовольствием. Спасибо вам за урок. </a:t>
            </a:r>
            <a:endParaRPr lang="ru-RU" sz="2400" dirty="0" smtClean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0" y="764704"/>
            <a:ext cx="8964488" cy="4647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</a:rPr>
              <a:t>Цель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</a:rPr>
              <a:t>урока.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Закрепление   приобретенных навыков при решении уравнений и задач с помощью уравнений.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</a:rPr>
              <a:t>Задачи.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–  отработка вычислительных навыков;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–  развитие интереса к предмету через игровую деятельность;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– формирование познавательной активности, умение логически мыслить; рационально работать;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–  воспитание  чувства коллективизма.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kk-KZ" b="1" i="1" dirty="0" smtClean="0">
                <a:solidFill>
                  <a:srgbClr val="FF0000"/>
                </a:solidFill>
              </a:rPr>
              <a:t> «Ответьте на вопросы»</a:t>
            </a:r>
            <a:r>
              <a:rPr lang="kk-KZ" dirty="0" smtClean="0"/>
              <a:t> </a:t>
            </a:r>
            <a:endParaRPr lang="ru-RU" dirty="0" smtClean="0"/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1042988" y="4181475"/>
            <a:ext cx="6553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Times New Roman" pitchFamily="18" charset="0"/>
              </a:rPr>
              <a:t>\ </a:t>
            </a:r>
          </a:p>
        </p:txBody>
      </p:sp>
      <p:sp>
        <p:nvSpPr>
          <p:cNvPr id="20488" name="Rectangle 8"/>
          <p:cNvSpPr>
            <a:spLocks noChangeArrowheads="1"/>
          </p:cNvSpPr>
          <p:nvPr/>
        </p:nvSpPr>
        <p:spPr bwMode="auto">
          <a:xfrm>
            <a:off x="539750" y="1773238"/>
            <a:ext cx="77041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tabLst>
                <a:tab pos="1701800" algn="l"/>
              </a:tabLst>
            </a:pPr>
            <a:endParaRPr lang="ru-RU"/>
          </a:p>
          <a:p>
            <a:pPr algn="ctr">
              <a:tabLst>
                <a:tab pos="1701800" algn="l"/>
              </a:tabLst>
            </a:pPr>
            <a:endParaRPr lang="kk-KZ"/>
          </a:p>
        </p:txBody>
      </p:sp>
      <p:sp>
        <p:nvSpPr>
          <p:cNvPr id="20489" name="Rectangle 9"/>
          <p:cNvSpPr>
            <a:spLocks noChangeArrowheads="1"/>
          </p:cNvSpPr>
          <p:nvPr/>
        </p:nvSpPr>
        <p:spPr bwMode="auto">
          <a:xfrm>
            <a:off x="179512" y="426731"/>
            <a:ext cx="8640886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>
              <a:tabLst>
                <a:tab pos="1701800" algn="l"/>
              </a:tabLst>
            </a:pPr>
            <a:r>
              <a:rPr lang="kk-KZ" sz="4800" dirty="0">
                <a:latin typeface="Calibri" pitchFamily="34" charset="0"/>
              </a:rPr>
              <a:t>	</a:t>
            </a:r>
            <a:endParaRPr lang="ru-RU" sz="4800" dirty="0">
              <a:latin typeface="Calibri" pitchFamily="34" charset="0"/>
            </a:endParaRPr>
          </a:p>
          <a:p>
            <a:pPr marL="914400" indent="-914400">
              <a:buFont typeface="+mj-lt"/>
              <a:buAutoNum type="arabicPeriod"/>
              <a:tabLst>
                <a:tab pos="1701800" algn="l"/>
              </a:tabLst>
            </a:pPr>
            <a:r>
              <a:rPr lang="kk-KZ" sz="4400" dirty="0">
                <a:latin typeface="Calibri" pitchFamily="34" charset="0"/>
              </a:rPr>
              <a:t> Какое уравнение называется линейным? </a:t>
            </a:r>
            <a:endParaRPr lang="ru-RU" sz="4400" dirty="0">
              <a:latin typeface="Calibri" pitchFamily="34" charset="0"/>
            </a:endParaRPr>
          </a:p>
          <a:p>
            <a:pPr marL="914400" indent="-914400">
              <a:buFont typeface="+mj-lt"/>
              <a:buAutoNum type="arabicPeriod"/>
              <a:tabLst>
                <a:tab pos="1701800" algn="l"/>
              </a:tabLst>
            </a:pPr>
            <a:r>
              <a:rPr lang="kk-KZ" sz="4400" dirty="0">
                <a:latin typeface="Calibri" pitchFamily="34" charset="0"/>
              </a:rPr>
              <a:t>Что такое корень уравнения?  </a:t>
            </a:r>
          </a:p>
          <a:p>
            <a:pPr marL="914400" indent="-914400">
              <a:buFont typeface="+mj-lt"/>
              <a:buAutoNum type="arabicPeriod"/>
              <a:tabLst>
                <a:tab pos="1701800" algn="l"/>
              </a:tabLst>
            </a:pPr>
            <a:r>
              <a:rPr lang="kk-KZ" sz="4400" dirty="0">
                <a:latin typeface="Calibri" pitchFamily="34" charset="0"/>
              </a:rPr>
              <a:t>Что значит решить </a:t>
            </a:r>
            <a:r>
              <a:rPr lang="kk-KZ" sz="4400" dirty="0" smtClean="0">
                <a:latin typeface="Calibri" pitchFamily="34" charset="0"/>
              </a:rPr>
              <a:t>уравнение?</a:t>
            </a:r>
          </a:p>
          <a:p>
            <a:pPr marL="914400" indent="-914400">
              <a:buFont typeface="+mj-lt"/>
              <a:buAutoNum type="arabicPeriod"/>
              <a:tabLst>
                <a:tab pos="1701800" algn="l"/>
              </a:tabLst>
            </a:pPr>
            <a:r>
              <a:rPr lang="kk-KZ" sz="4400" dirty="0" smtClean="0">
                <a:latin typeface="Calibri" pitchFamily="34" charset="0"/>
              </a:rPr>
              <a:t>Как найти неизвестный множитель? </a:t>
            </a:r>
            <a:endParaRPr lang="kk-KZ" sz="4400" dirty="0">
              <a:latin typeface="Calibri" pitchFamily="34" charset="0"/>
            </a:endParaRPr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620713" y="1200150"/>
            <a:ext cx="7839075" cy="2589213"/>
          </a:xfrm>
          <a:prstGeom prst="rect">
            <a:avLst/>
          </a:prstGeom>
        </p:spPr>
        <p:txBody>
          <a:bodyPr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4800" smtClean="0">
                <a:solidFill>
                  <a:srgbClr val="C00000"/>
                </a:solidFill>
                <a:latin typeface="+mn-lt"/>
              </a:rPr>
              <a:t/>
            </a:r>
            <a:br>
              <a:rPr lang="ru-RU" sz="4800" smtClean="0">
                <a:solidFill>
                  <a:srgbClr val="C00000"/>
                </a:solidFill>
                <a:latin typeface="+mn-lt"/>
              </a:rPr>
            </a:br>
            <a:endParaRPr lang="ru-RU" sz="4800" dirty="0" smtClean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Решите устно уравнения.</a:t>
            </a:r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251520" y="1561148"/>
            <a:ext cx="91440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914400" marR="0" lvl="0" indent="-9144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2х + 5 = 0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914400" marR="0" lvl="0" indent="-9144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3х = –  7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914400" marR="0" lvl="0" indent="-9144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4х + 5 = 4х – 8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914400" marR="0" lvl="0" indent="-9144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12х + 16 – 7 = 3х + 9х + 9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pull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620713" y="1200150"/>
            <a:ext cx="7839075" cy="2589213"/>
          </a:xfrm>
          <a:prstGeom prst="rect">
            <a:avLst/>
          </a:prstGeom>
        </p:spPr>
        <p:txBody>
          <a:bodyPr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4800" smtClean="0">
                <a:solidFill>
                  <a:srgbClr val="C00000"/>
                </a:solidFill>
                <a:latin typeface="+mn-lt"/>
              </a:rPr>
              <a:t/>
            </a:r>
            <a:br>
              <a:rPr lang="ru-RU" sz="4800" smtClean="0">
                <a:solidFill>
                  <a:srgbClr val="C00000"/>
                </a:solidFill>
                <a:latin typeface="+mn-lt"/>
              </a:rPr>
            </a:br>
            <a:endParaRPr lang="ru-RU" sz="4800" dirty="0" smtClean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Решите устно задачу.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1556792"/>
            <a:ext cx="849694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Candara" pitchFamily="34" charset="0"/>
              </a:rPr>
              <a:t>1</a:t>
            </a:r>
            <a:r>
              <a:rPr lang="ru-RU" sz="3600" dirty="0" smtClean="0">
                <a:latin typeface="Candara" pitchFamily="34" charset="0"/>
              </a:rPr>
              <a:t>. Цена килограмма яблок </a:t>
            </a:r>
            <a:r>
              <a:rPr lang="ru-RU" sz="3600" i="1" dirty="0" smtClean="0">
                <a:latin typeface="Candara" pitchFamily="34" charset="0"/>
              </a:rPr>
              <a:t>у</a:t>
            </a:r>
            <a:r>
              <a:rPr lang="ru-RU" sz="3600" dirty="0" smtClean="0">
                <a:latin typeface="Candara" pitchFamily="34" charset="0"/>
              </a:rPr>
              <a:t> рублей. Сколько рублей надо заплатить за 600 г таких яблок?</a:t>
            </a:r>
            <a:endParaRPr lang="ru-RU" sz="3600" dirty="0"/>
          </a:p>
        </p:txBody>
      </p:sp>
      <p:graphicFrame>
        <p:nvGraphicFramePr>
          <p:cNvPr id="33794" name="Object 2"/>
          <p:cNvGraphicFramePr>
            <a:graphicFrameLocks noChangeAspect="1"/>
          </p:cNvGraphicFramePr>
          <p:nvPr/>
        </p:nvGraphicFramePr>
        <p:xfrm>
          <a:off x="2195736" y="3429000"/>
          <a:ext cx="1785938" cy="1203325"/>
        </p:xfrm>
        <a:graphic>
          <a:graphicData uri="http://schemas.openxmlformats.org/presentationml/2006/ole">
            <p:oleObj spid="_x0000_s33794" name="Формула" r:id="rId3" imgW="583920" imgH="393480" progId="Equation.3">
              <p:embed/>
            </p:oleObj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123728" y="4941168"/>
            <a:ext cx="20717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3) 0,6у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652120" y="3717032"/>
            <a:ext cx="20717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2) 600у р.</a:t>
            </a:r>
          </a:p>
        </p:txBody>
      </p:sp>
      <p:graphicFrame>
        <p:nvGraphicFramePr>
          <p:cNvPr id="33795" name="Object 2"/>
          <p:cNvGraphicFramePr>
            <a:graphicFrameLocks noChangeAspect="1"/>
          </p:cNvGraphicFramePr>
          <p:nvPr/>
        </p:nvGraphicFramePr>
        <p:xfrm>
          <a:off x="5580112" y="4581128"/>
          <a:ext cx="1643062" cy="1000125"/>
        </p:xfrm>
        <a:graphic>
          <a:graphicData uri="http://schemas.openxmlformats.org/presentationml/2006/ole">
            <p:oleObj spid="_x0000_s33795" name="Формула" r:id="rId4" imgW="545760" imgH="393480" progId="Equation.3">
              <p:embed/>
            </p:oleObj>
          </a:graphicData>
        </a:graphic>
      </p:graphicFrame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1520" y="1484784"/>
            <a:ext cx="771530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</a:t>
            </a:r>
            <a:r>
              <a:rPr lang="ru-RU" sz="2800" dirty="0" smtClean="0">
                <a:latin typeface="Candara" pitchFamily="34" charset="0"/>
              </a:rPr>
              <a:t>4. </a:t>
            </a:r>
            <a:r>
              <a:rPr lang="ru-RU" sz="2800" dirty="0" smtClean="0"/>
              <a:t>Туристы </a:t>
            </a:r>
            <a:r>
              <a:rPr lang="ru-RU" sz="2800" dirty="0"/>
              <a:t>прошли 75% от всего туристического маршрута, и им осталось пройти 5 км. Какова длина всего маршрута</a:t>
            </a:r>
            <a:r>
              <a:rPr lang="ru-RU" sz="2800" dirty="0" smtClean="0"/>
              <a:t>?</a:t>
            </a:r>
          </a:p>
          <a:p>
            <a:endParaRPr lang="ru-RU" sz="2800" dirty="0"/>
          </a:p>
          <a:p>
            <a:r>
              <a:rPr lang="ru-RU" sz="2800" dirty="0"/>
              <a:t>1). 3,75 </a:t>
            </a:r>
            <a:r>
              <a:rPr lang="ru-RU" sz="2800" dirty="0" smtClean="0"/>
              <a:t>км                               2</a:t>
            </a:r>
            <a:r>
              <a:rPr lang="ru-RU" sz="2800" dirty="0"/>
              <a:t>). 20 км</a:t>
            </a:r>
          </a:p>
          <a:p>
            <a:r>
              <a:rPr lang="ru-RU" sz="2800" dirty="0"/>
              <a:t>3). 15 </a:t>
            </a:r>
            <a:r>
              <a:rPr lang="ru-RU" sz="2800" dirty="0" smtClean="0"/>
              <a:t>км                                  4</a:t>
            </a:r>
            <a:r>
              <a:rPr lang="ru-RU" sz="2800" dirty="0"/>
              <a:t>). 2 км</a:t>
            </a:r>
          </a:p>
          <a:p>
            <a:endParaRPr lang="ru-RU" sz="2800" dirty="0"/>
          </a:p>
          <a:p>
            <a:r>
              <a:rPr lang="ru-RU" sz="2800" dirty="0">
                <a:latin typeface="Candara" pitchFamily="34" charset="0"/>
              </a:rPr>
              <a:t>	</a:t>
            </a:r>
          </a:p>
          <a:p>
            <a:r>
              <a:rPr lang="ru-RU" sz="2800" dirty="0">
                <a:latin typeface="Candara" pitchFamily="34" charset="0"/>
              </a:rPr>
              <a:t> </a:t>
            </a:r>
          </a:p>
          <a:p>
            <a:endParaRPr lang="ru-RU" dirty="0"/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1428728" y="28572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3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Picture 53" descr="TOURS05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35546" y="3284984"/>
            <a:ext cx="3008454" cy="3357562"/>
          </a:xfrm>
          <a:prstGeom prst="rect">
            <a:avLst/>
          </a:prstGeom>
          <a:noFill/>
        </p:spPr>
      </p:pic>
      <p:sp>
        <p:nvSpPr>
          <p:cNvPr id="6" name="Заголовок 3"/>
          <p:cNvSpPr txBox="1">
            <a:spLocks/>
          </p:cNvSpPr>
          <p:nvPr/>
        </p:nvSpPr>
        <p:spPr bwMode="auto">
          <a:xfrm>
            <a:off x="467544" y="476672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Решите устно задачу.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endParaRPr lang="ru-RU" b="1" dirty="0" smtClean="0">
              <a:latin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1340768"/>
            <a:ext cx="77048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Решите уравнения.</a:t>
            </a:r>
          </a:p>
        </p:txBody>
      </p:sp>
      <p:sp>
        <p:nvSpPr>
          <p:cNvPr id="9" name="Заголовок 3"/>
          <p:cNvSpPr txBox="1">
            <a:spLocks/>
          </p:cNvSpPr>
          <p:nvPr/>
        </p:nvSpPr>
        <p:spPr bwMode="auto">
          <a:xfrm>
            <a:off x="467544" y="26064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Ответы к уравнениям.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1916832"/>
            <a:ext cx="352839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sz="2000" dirty="0" smtClean="0">
                <a:latin typeface="Times New Roman"/>
                <a:ea typeface="Times New Roman"/>
                <a:cs typeface="Times New Roman"/>
              </a:rPr>
              <a:t>6 – а = 3∙(3а –8)  3 – </a:t>
            </a:r>
            <a:r>
              <a:rPr lang="ru-RU" sz="2000" b="1" dirty="0" smtClean="0">
                <a:latin typeface="Times New Roman"/>
                <a:ea typeface="Times New Roman"/>
                <a:cs typeface="Times New Roman"/>
              </a:rPr>
              <a:t>ацетон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2420888"/>
            <a:ext cx="65527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fontAlgn="t">
              <a:buFont typeface="+mj-lt"/>
              <a:buAutoNum type="arabicPeriod" startAt="2"/>
            </a:pPr>
            <a:r>
              <a:rPr lang="ru-RU" sz="2000" dirty="0" smtClean="0"/>
              <a:t>0,4∙(6у –7)=0,5∙(3у + 7)</a:t>
            </a:r>
            <a:r>
              <a:rPr lang="ru-RU" sz="2000" dirty="0" smtClean="0">
                <a:latin typeface="Times New Roman"/>
                <a:ea typeface="Times New Roman"/>
                <a:cs typeface="Times New Roman"/>
              </a:rPr>
              <a:t>  7 – </a:t>
            </a:r>
            <a:r>
              <a:rPr lang="ru-RU" sz="2000" b="1" dirty="0" smtClean="0">
                <a:latin typeface="Times New Roman"/>
                <a:ea typeface="Times New Roman"/>
                <a:cs typeface="Times New Roman"/>
              </a:rPr>
              <a:t>цианид водорода</a:t>
            </a:r>
            <a:endParaRPr lang="ru-RU" sz="2000" b="1" dirty="0" smtClean="0"/>
          </a:p>
        </p:txBody>
      </p:sp>
      <p:sp>
        <p:nvSpPr>
          <p:cNvPr id="8" name="Прямоугольник 7"/>
          <p:cNvSpPr/>
          <p:nvPr/>
        </p:nvSpPr>
        <p:spPr>
          <a:xfrm>
            <a:off x="467544" y="2924944"/>
            <a:ext cx="418319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fontAlgn="t">
              <a:buFont typeface="+mj-lt"/>
              <a:buAutoNum type="arabicPeriod" startAt="3"/>
            </a:pPr>
            <a:r>
              <a:rPr lang="ru-RU" sz="2000" dirty="0" smtClean="0"/>
              <a:t>18х –11 = 7</a:t>
            </a:r>
            <a:r>
              <a:rPr lang="ru-RU" sz="2000" dirty="0" smtClean="0">
                <a:latin typeface="Times New Roman"/>
                <a:ea typeface="Times New Roman"/>
                <a:cs typeface="Times New Roman"/>
              </a:rPr>
              <a:t>   1 – </a:t>
            </a:r>
            <a:r>
              <a:rPr lang="ru-RU" sz="2000" b="1" dirty="0" smtClean="0">
                <a:latin typeface="Times New Roman"/>
                <a:ea typeface="Times New Roman"/>
                <a:cs typeface="Times New Roman"/>
              </a:rPr>
              <a:t>окись углерода</a:t>
            </a:r>
            <a:endParaRPr lang="ru-RU" sz="2000" b="1" dirty="0" smtClean="0"/>
          </a:p>
        </p:txBody>
      </p:sp>
      <p:sp>
        <p:nvSpPr>
          <p:cNvPr id="10" name="Прямоугольник 9"/>
          <p:cNvSpPr/>
          <p:nvPr/>
        </p:nvSpPr>
        <p:spPr>
          <a:xfrm>
            <a:off x="539552" y="3429000"/>
            <a:ext cx="734481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fontAlgn="t">
              <a:buFont typeface="+mj-lt"/>
              <a:buAutoNum type="arabicPeriod" startAt="4"/>
            </a:pPr>
            <a:r>
              <a:rPr lang="ru-RU" sz="2000" dirty="0" smtClean="0"/>
              <a:t>8х – (2х +4) = 2∙(3х – 2)</a:t>
            </a:r>
            <a:r>
              <a:rPr lang="ru-RU" sz="2000" dirty="0" smtClean="0">
                <a:latin typeface="Times New Roman"/>
                <a:ea typeface="Times New Roman"/>
                <a:cs typeface="Times New Roman"/>
              </a:rPr>
              <a:t>  множество решений </a:t>
            </a:r>
            <a:r>
              <a:rPr lang="ru-RU" sz="2000" b="1" dirty="0" smtClean="0">
                <a:latin typeface="Times New Roman"/>
                <a:ea typeface="Times New Roman"/>
                <a:cs typeface="Times New Roman"/>
              </a:rPr>
              <a:t>– кадмий</a:t>
            </a:r>
            <a:endParaRPr lang="ru-RU" sz="2000" b="1" dirty="0" smtClean="0"/>
          </a:p>
        </p:txBody>
      </p:sp>
      <p:sp>
        <p:nvSpPr>
          <p:cNvPr id="11" name="Прямоугольник 10"/>
          <p:cNvSpPr/>
          <p:nvPr/>
        </p:nvSpPr>
        <p:spPr>
          <a:xfrm>
            <a:off x="539552" y="3933056"/>
            <a:ext cx="61926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 startAt="5"/>
            </a:pPr>
            <a:r>
              <a:rPr lang="ru-RU" sz="2000" dirty="0" smtClean="0"/>
              <a:t>3∙(5х – 7)= 5∙(3х +4) </a:t>
            </a:r>
            <a:r>
              <a:rPr lang="ru-RU" sz="2000" dirty="0" smtClean="0">
                <a:latin typeface="Times New Roman"/>
                <a:ea typeface="Times New Roman"/>
                <a:cs typeface="Times New Roman"/>
              </a:rPr>
              <a:t>нет решений </a:t>
            </a:r>
            <a:r>
              <a:rPr lang="ru-RU" sz="2000" b="1" dirty="0" smtClean="0">
                <a:latin typeface="Times New Roman"/>
                <a:ea typeface="Times New Roman"/>
                <a:cs typeface="Times New Roman"/>
              </a:rPr>
              <a:t>– мышьяк</a:t>
            </a:r>
            <a:endParaRPr lang="ru-RU" sz="20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39552" y="4365104"/>
            <a:ext cx="756084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fontAlgn="t">
              <a:buFont typeface="+mj-lt"/>
              <a:buAutoNum type="arabicPeriod" startAt="6"/>
            </a:pPr>
            <a:r>
              <a:rPr lang="ru-RU" sz="2000" dirty="0" smtClean="0"/>
              <a:t>20∙(1 – 2х) –15∙(</a:t>
            </a:r>
            <a:r>
              <a:rPr lang="ru-RU" sz="2000" dirty="0" err="1" smtClean="0"/>
              <a:t>х</a:t>
            </a:r>
            <a:r>
              <a:rPr lang="ru-RU" sz="2000" dirty="0" smtClean="0"/>
              <a:t> + 3)= 12∙ (2 – 4х)</a:t>
            </a:r>
            <a:r>
              <a:rPr lang="ru-RU" sz="2000" dirty="0" smtClean="0">
                <a:latin typeface="Times New Roman"/>
                <a:ea typeface="Times New Roman"/>
                <a:cs typeface="Times New Roman"/>
              </a:rPr>
              <a:t> – 7 – </a:t>
            </a:r>
            <a:r>
              <a:rPr lang="ru-RU" sz="2000" b="1" dirty="0" smtClean="0">
                <a:latin typeface="Times New Roman"/>
                <a:ea typeface="Times New Roman"/>
                <a:cs typeface="Times New Roman"/>
              </a:rPr>
              <a:t>никотин</a:t>
            </a: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5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10" grpId="0"/>
      <p:bldP spid="11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0" y="107341"/>
            <a:ext cx="91440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Проверяем ответы к уравнениям.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i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Окись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800" b="1" i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углерода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содержится в выхлопных газах,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i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ацетон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используется как растворитель красок,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i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цианид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800" b="1" i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водорода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применялся  в газовых камерах, 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i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кадмий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применяется в автомобильных аккумуляторах, </a:t>
            </a:r>
            <a:r>
              <a:rPr lang="ru-RU" sz="2800" b="1" i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мышьяк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– это яд, а капля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800" b="1" i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никотина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убивает лошадь.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9940" name="Picture 4" descr="Картинки по запросу картинки распад газов сигарет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3356992"/>
            <a:ext cx="2466975" cy="18478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>
          <a:xfrm>
            <a:off x="179512" y="-243408"/>
            <a:ext cx="10116616" cy="1333525"/>
          </a:xfrm>
        </p:spPr>
        <p:txBody>
          <a:bodyPr/>
          <a:lstStyle/>
          <a:p>
            <a:pPr algn="l"/>
            <a:r>
              <a:rPr lang="ru-RU" sz="4000" b="1" i="1" dirty="0" smtClean="0">
                <a:solidFill>
                  <a:srgbClr val="FF0000"/>
                </a:solidFill>
              </a:rPr>
              <a:t>Журналистское расследование.</a:t>
            </a: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468313" y="1527175"/>
            <a:ext cx="50101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C00000"/>
                </a:solidFill>
                <a:latin typeface="Times New Roman" pitchFamily="18" charset="0"/>
              </a:rPr>
              <a:t> </a:t>
            </a:r>
            <a:endParaRPr lang="ru-RU" sz="3200">
              <a:latin typeface="Times New Roman" pitchFamily="18" charset="0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395288" y="1341438"/>
            <a:ext cx="7343775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kk-KZ" sz="5400" b="1" i="1" dirty="0"/>
          </a:p>
        </p:txBody>
      </p:sp>
      <p:sp>
        <p:nvSpPr>
          <p:cNvPr id="7" name="TextBox 6"/>
          <p:cNvSpPr txBox="1"/>
          <p:nvPr/>
        </p:nvSpPr>
        <p:spPr>
          <a:xfrm>
            <a:off x="323528" y="836712"/>
            <a:ext cx="84969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Журнал</a:t>
            </a:r>
            <a:r>
              <a:rPr lang="en-US" sz="2400" b="1" dirty="0" smtClean="0">
                <a:solidFill>
                  <a:srgbClr val="FF0000"/>
                </a:solidFill>
              </a:rPr>
              <a:t>”</a:t>
            </a:r>
            <a:r>
              <a:rPr lang="ru-RU" sz="2400" b="1" i="1" dirty="0" smtClean="0">
                <a:solidFill>
                  <a:srgbClr val="FF0000"/>
                </a:solidFill>
              </a:rPr>
              <a:t>Вокруг света.</a:t>
            </a:r>
            <a:r>
              <a:rPr lang="en-US" sz="2400" b="1" dirty="0" smtClean="0">
                <a:solidFill>
                  <a:srgbClr val="FF0000"/>
                </a:solidFill>
              </a:rPr>
              <a:t>”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r>
              <a:rPr lang="ru-RU" sz="2400" dirty="0" smtClean="0"/>
              <a:t>Из двух городов, расстояние между которыми равно 390км, навстречу друг другу одновременно выехали  два автомобиля. Найдите скорость первого автомобиля, если скорость второго равна 60 км/ч и автомобили встретились через 3 часа после выезда. Ответ дайте в км/ч.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323528" y="3212976"/>
            <a:ext cx="84969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Журнал </a:t>
            </a:r>
            <a:r>
              <a:rPr lang="en-US" sz="2400" b="1" dirty="0" smtClean="0">
                <a:solidFill>
                  <a:srgbClr val="FF0000"/>
                </a:solidFill>
              </a:rPr>
              <a:t>“</a:t>
            </a:r>
            <a:r>
              <a:rPr lang="ru-RU" sz="2400" b="1" i="1" dirty="0" smtClean="0">
                <a:solidFill>
                  <a:srgbClr val="FF0000"/>
                </a:solidFill>
              </a:rPr>
              <a:t>Квант.</a:t>
            </a:r>
            <a:r>
              <a:rPr lang="en-US" sz="2400" b="1" dirty="0" smtClean="0">
                <a:solidFill>
                  <a:srgbClr val="FF0000"/>
                </a:solidFill>
              </a:rPr>
              <a:t>”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r>
              <a:rPr lang="ru-RU" sz="2400" dirty="0" smtClean="0"/>
              <a:t>В игре участвуют 24 человека. По условию игры, все ребята должны разбиться так, чтобы во второй группе было в 3 раза больше человек, чем в первой, а в третьей группе было на 1  человека меньше, чем в первой. Сколько игроков должно быть в первой группе?</a:t>
            </a:r>
            <a:endParaRPr lang="ru-RU" sz="2400" dirty="0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800000"/>
      </a:hlink>
      <a:folHlink>
        <a:srgbClr val="D99694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2039</TotalTime>
  <Words>937</Words>
  <Application>Microsoft Office PowerPoint</Application>
  <PresentationFormat>Экран (4:3)</PresentationFormat>
  <Paragraphs>86</Paragraphs>
  <Slides>19</Slides>
  <Notes>0</Notes>
  <HiddenSlides>0</HiddenSlides>
  <MMClips>1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1" baseType="lpstr">
      <vt:lpstr>Тема Office</vt:lpstr>
      <vt:lpstr>Формула</vt:lpstr>
      <vt:lpstr>Слайд 1</vt:lpstr>
      <vt:lpstr>Слайд 2</vt:lpstr>
      <vt:lpstr> «Ответьте на вопросы» </vt:lpstr>
      <vt:lpstr>Решите устно уравнения.</vt:lpstr>
      <vt:lpstr>Решите устно задачу.</vt:lpstr>
      <vt:lpstr>Слайд 6</vt:lpstr>
      <vt:lpstr>      </vt:lpstr>
      <vt:lpstr>Слайд 8</vt:lpstr>
      <vt:lpstr>Журналистское расследование.</vt:lpstr>
      <vt:lpstr>Слайд 10</vt:lpstr>
      <vt:lpstr>Это интересно.</vt:lpstr>
      <vt:lpstr>Слайд 12</vt:lpstr>
      <vt:lpstr>Слайд 13</vt:lpstr>
      <vt:lpstr>Слайд 14</vt:lpstr>
      <vt:lpstr>Физкультминутка.</vt:lpstr>
      <vt:lpstr>Подготовка к ОГЭ - письменно</vt:lpstr>
      <vt:lpstr>Подготовка к ОГЭ - письменно</vt:lpstr>
      <vt:lpstr>Подготовка к ОГЭ - письменно</vt:lpstr>
      <vt:lpstr>             Рефлексия.   Шёл мудрец, а навстречу ему три человека, которые везли под горячим солнцем тележку с камнями для строительства. Мудрец остановил их и задал каждому по вопросу. У первого спросил: “Что ты делал целый день?”. Тот с ухмылкой ответил, что целый день возил проклятые камни. У второго спросил: “А что ты делал целый день?”. Тот ответил: “Я добросовестно выполнял свою работу”. А третий улыбнулся, его лицо засветилось радостью и удовольствием:“А я принимал участие в строительстве храма”.  Пусть каждый сам оценит свою работу на уроке.  Я желаю вам всегда работать с радостью и удовольствием. Спасибо вам за урок.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Елена</dc:creator>
  <cp:lastModifiedBy>maslievama </cp:lastModifiedBy>
  <cp:revision>147</cp:revision>
  <dcterms:created xsi:type="dcterms:W3CDTF">2013-07-29T17:42:42Z</dcterms:created>
  <dcterms:modified xsi:type="dcterms:W3CDTF">2017-10-19T02:47:12Z</dcterms:modified>
</cp:coreProperties>
</file>