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6" r:id="rId6"/>
    <p:sldId id="260" r:id="rId7"/>
    <p:sldId id="261" r:id="rId8"/>
    <p:sldId id="267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5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800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6EEC8EA-D9DE-4E2B-BF27-75BE3B77B1B9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2686108-DAF4-470B-A6FA-4DDAB384E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EC8EA-D9DE-4E2B-BF27-75BE3B77B1B9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86108-DAF4-470B-A6FA-4DDAB384E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EC8EA-D9DE-4E2B-BF27-75BE3B77B1B9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86108-DAF4-470B-A6FA-4DDAB384E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6EEC8EA-D9DE-4E2B-BF27-75BE3B77B1B9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86108-DAF4-470B-A6FA-4DDAB384E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6EEC8EA-D9DE-4E2B-BF27-75BE3B77B1B9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2686108-DAF4-470B-A6FA-4DDAB384ED9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6EEC8EA-D9DE-4E2B-BF27-75BE3B77B1B9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2686108-DAF4-470B-A6FA-4DDAB384E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6EEC8EA-D9DE-4E2B-BF27-75BE3B77B1B9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2686108-DAF4-470B-A6FA-4DDAB384E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EC8EA-D9DE-4E2B-BF27-75BE3B77B1B9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86108-DAF4-470B-A6FA-4DDAB384E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6EEC8EA-D9DE-4E2B-BF27-75BE3B77B1B9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2686108-DAF4-470B-A6FA-4DDAB384E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6EEC8EA-D9DE-4E2B-BF27-75BE3B77B1B9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2686108-DAF4-470B-A6FA-4DDAB384E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6EEC8EA-D9DE-4E2B-BF27-75BE3B77B1B9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2686108-DAF4-470B-A6FA-4DDAB384E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6EEC8EA-D9DE-4E2B-BF27-75BE3B77B1B9}" type="datetimeFigureOut">
              <a:rPr lang="ru-RU" smtClean="0"/>
              <a:pPr/>
              <a:t>25.09.2017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2686108-DAF4-470B-A6FA-4DDAB384E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5.xml"/><Relationship Id="rId7" Type="http://schemas.openxmlformats.org/officeDocument/2006/relationships/slide" Target="slide9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6.xml"/><Relationship Id="rId9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988840"/>
            <a:ext cx="7846640" cy="2547714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Математические основы </a:t>
            </a:r>
            <a:r>
              <a:rPr lang="ru-RU" b="1" i="1" dirty="0" smtClean="0"/>
              <a:t>информатики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Системы 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счисления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4869160"/>
            <a:ext cx="7376864" cy="1847056"/>
          </a:xfrm>
        </p:spPr>
        <p:txBody>
          <a:bodyPr/>
          <a:lstStyle/>
          <a:p>
            <a:pPr algn="r"/>
            <a:r>
              <a:rPr lang="ru-RU" dirty="0" smtClean="0"/>
              <a:t>Подготовили ученицы 9А класса</a:t>
            </a:r>
          </a:p>
          <a:p>
            <a:pPr algn="r"/>
            <a:r>
              <a:rPr lang="ru-RU" dirty="0" err="1" smtClean="0"/>
              <a:t>Хорошева</a:t>
            </a:r>
            <a:r>
              <a:rPr lang="ru-RU" dirty="0" smtClean="0"/>
              <a:t> Ксения и </a:t>
            </a:r>
            <a:r>
              <a:rPr lang="ru-RU" dirty="0" err="1" smtClean="0"/>
              <a:t>Никерина</a:t>
            </a:r>
            <a:r>
              <a:rPr lang="ru-RU" dirty="0" smtClean="0"/>
              <a:t> Виктория.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hlinkClick r:id="rId2" action="ppaction://hlinksldjump"/>
              </a:rPr>
              <a:t>Восьмеричная СС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72816"/>
            <a:ext cx="8373616" cy="204482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Восьмеричная СС </a:t>
            </a:r>
            <a:r>
              <a:rPr lang="ru-RU" dirty="0" smtClean="0"/>
              <a:t>– позиционная СС с основанием 8. Для записи чисел восьмеричной СС используются цифры: 0</a:t>
            </a:r>
            <a:r>
              <a:rPr lang="en-US" dirty="0" smtClean="0"/>
              <a:t> – 8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4293096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Пример:</a:t>
            </a:r>
            <a:r>
              <a:rPr lang="ru-RU" sz="2800" dirty="0" smtClean="0"/>
              <a:t> 1063</a:t>
            </a:r>
            <a:r>
              <a:rPr lang="ru-RU" sz="2800" baseline="-25000" dirty="0" smtClean="0"/>
              <a:t>8</a:t>
            </a:r>
            <a:r>
              <a:rPr lang="ru-RU" sz="2800" dirty="0" smtClean="0"/>
              <a:t>  = 1 </a:t>
            </a:r>
            <a:r>
              <a:rPr lang="ru-RU" sz="2800" dirty="0" err="1" smtClean="0"/>
              <a:t>х</a:t>
            </a:r>
            <a:r>
              <a:rPr lang="ru-RU" sz="2800" dirty="0" smtClean="0"/>
              <a:t> 8</a:t>
            </a:r>
            <a:r>
              <a:rPr lang="ru-RU" sz="2800" baseline="30000" dirty="0" smtClean="0"/>
              <a:t>3</a:t>
            </a:r>
            <a:r>
              <a:rPr lang="ru-RU" sz="2800" dirty="0" smtClean="0"/>
              <a:t> + 0 </a:t>
            </a:r>
            <a:r>
              <a:rPr lang="ru-RU" sz="2800" dirty="0" err="1" smtClean="0"/>
              <a:t>х</a:t>
            </a:r>
            <a:r>
              <a:rPr lang="ru-RU" sz="2800" dirty="0" smtClean="0"/>
              <a:t> 8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+ 6 </a:t>
            </a:r>
            <a:r>
              <a:rPr lang="ru-RU" sz="2800" dirty="0" err="1" smtClean="0"/>
              <a:t>х</a:t>
            </a:r>
            <a:r>
              <a:rPr lang="ru-RU" sz="2800" dirty="0" smtClean="0"/>
              <a:t> 8</a:t>
            </a:r>
            <a:r>
              <a:rPr lang="ru-RU" sz="2800" baseline="30000" dirty="0" smtClean="0"/>
              <a:t>1</a:t>
            </a:r>
            <a:r>
              <a:rPr lang="ru-RU" sz="2800" dirty="0" smtClean="0"/>
              <a:t> + 3 </a:t>
            </a:r>
            <a:r>
              <a:rPr lang="ru-RU" sz="2800" dirty="0" err="1" smtClean="0"/>
              <a:t>х</a:t>
            </a:r>
            <a:r>
              <a:rPr lang="ru-RU" sz="2800" dirty="0" smtClean="0"/>
              <a:t> 8</a:t>
            </a:r>
            <a:r>
              <a:rPr lang="ru-RU" sz="2800" baseline="30000" dirty="0" smtClean="0"/>
              <a:t>0</a:t>
            </a:r>
            <a:r>
              <a:rPr lang="ru-RU" sz="2800" dirty="0" smtClean="0"/>
              <a:t> = 563</a:t>
            </a:r>
            <a:r>
              <a:rPr lang="ru-RU" sz="2800" baseline="-25000" dirty="0" smtClean="0"/>
              <a:t>10</a:t>
            </a:r>
            <a:endParaRPr lang="ru-RU" sz="2800" baseline="-250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hlinkClick r:id="rId2" action="ppaction://hlinksldjump"/>
              </a:rPr>
              <a:t>Шестнадцатеричная СС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Основание:</a:t>
            </a:r>
            <a:r>
              <a:rPr lang="ru-RU" dirty="0" smtClean="0"/>
              <a:t> </a:t>
            </a:r>
            <a:r>
              <a:rPr lang="en-US" dirty="0" smtClean="0"/>
              <a:t> q = 16</a:t>
            </a:r>
            <a:endParaRPr lang="ru-RU" dirty="0" smtClean="0"/>
          </a:p>
          <a:p>
            <a:pPr>
              <a:buNone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Алфавит: </a:t>
            </a:r>
            <a:r>
              <a:rPr lang="ru-RU" dirty="0" smtClean="0"/>
              <a:t>0 – 9 , </a:t>
            </a:r>
            <a:r>
              <a:rPr lang="en-US" dirty="0" smtClean="0"/>
              <a:t>A – F </a:t>
            </a:r>
            <a:endParaRPr lang="ru-RU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/>
              <a:t>Здесь 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только десять</a:t>
            </a:r>
            <a:r>
              <a:rPr lang="ru-RU" dirty="0" smtClean="0"/>
              <a:t> цифр из 16 имеют общепринятое обозначение 0,…, 9. Для записи цифр с десятичными количественными  эквивалентами 10 – 15 обычно используются первые 5 букв латинского алфавита.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Например:</a:t>
            </a:r>
            <a:r>
              <a:rPr lang="ru-RU" dirty="0" smtClean="0"/>
              <a:t> 3</a:t>
            </a:r>
            <a:r>
              <a:rPr lang="en-US" dirty="0" smtClean="0"/>
              <a:t>AF</a:t>
            </a:r>
            <a:r>
              <a:rPr lang="ru-RU" baseline="-25000" dirty="0" smtClean="0"/>
              <a:t>16</a:t>
            </a:r>
            <a:r>
              <a:rPr lang="ru-RU" dirty="0" smtClean="0"/>
              <a:t> = 3 </a:t>
            </a:r>
            <a:r>
              <a:rPr lang="ru-RU" dirty="0" err="1" smtClean="0"/>
              <a:t>х</a:t>
            </a:r>
            <a:r>
              <a:rPr lang="ru-RU" dirty="0" smtClean="0"/>
              <a:t> 16</a:t>
            </a:r>
            <a:r>
              <a:rPr lang="ru-RU" baseline="30000" dirty="0" smtClean="0"/>
              <a:t>2</a:t>
            </a:r>
            <a:r>
              <a:rPr lang="ru-RU" dirty="0" smtClean="0"/>
              <a:t> + 10 </a:t>
            </a:r>
            <a:r>
              <a:rPr lang="ru-RU" dirty="0" err="1" smtClean="0"/>
              <a:t>х</a:t>
            </a:r>
            <a:r>
              <a:rPr lang="ru-RU" dirty="0" smtClean="0"/>
              <a:t> 16</a:t>
            </a:r>
            <a:r>
              <a:rPr lang="ru-RU" baseline="30000" dirty="0" smtClean="0"/>
              <a:t>1</a:t>
            </a:r>
            <a:r>
              <a:rPr lang="ru-RU" dirty="0" smtClean="0"/>
              <a:t> + 15 </a:t>
            </a:r>
            <a:r>
              <a:rPr lang="ru-RU" dirty="0" err="1" smtClean="0"/>
              <a:t>х</a:t>
            </a:r>
            <a:r>
              <a:rPr lang="ru-RU" dirty="0" smtClean="0"/>
              <a:t> 16</a:t>
            </a:r>
            <a:r>
              <a:rPr lang="ru-RU" baseline="30000" dirty="0" smtClean="0"/>
              <a:t>0</a:t>
            </a:r>
            <a:r>
              <a:rPr lang="ru-RU" dirty="0" smtClean="0"/>
              <a:t> = 943</a:t>
            </a:r>
            <a:r>
              <a:rPr lang="ru-RU" baseline="-25000" dirty="0" smtClean="0"/>
              <a:t>10</a:t>
            </a:r>
            <a:endParaRPr lang="ru-RU" baseline="-250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Содержание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hlinkClick r:id="rId2" action="ppaction://hlinksldjump"/>
              </a:rPr>
              <a:t>Общие сведения о системах счисления.</a:t>
            </a:r>
            <a:endParaRPr lang="ru-RU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hlinkClick r:id="rId3" action="ppaction://hlinksldjump"/>
              </a:rPr>
              <a:t>Примеры систем счисления.</a:t>
            </a:r>
            <a:endParaRPr lang="ru-RU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hlinkClick r:id="rId4" action="ppaction://hlinksldjump"/>
              </a:rPr>
              <a:t>Виды систем счисления.</a:t>
            </a:r>
            <a:endParaRPr lang="ru-RU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hlinkClick r:id="rId5" action="ppaction://hlinksldjump"/>
              </a:rPr>
              <a:t>Позиционная СС.</a:t>
            </a:r>
            <a:endParaRPr lang="ru-RU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hlinkClick r:id="rId6" action="ppaction://hlinksldjump"/>
              </a:rPr>
              <a:t>Непозиционная СС.</a:t>
            </a:r>
            <a:endParaRPr lang="ru-RU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hlinkClick r:id="rId7" action="ppaction://hlinksldjump"/>
              </a:rPr>
              <a:t>Двоичная система счисления.</a:t>
            </a:r>
            <a:endParaRPr lang="ru-RU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hlinkClick r:id="rId8" action="ppaction://hlinksldjump"/>
              </a:rPr>
              <a:t>Восьмеричная СС</a:t>
            </a:r>
            <a:endParaRPr lang="ru-RU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hlinkClick r:id="rId9" action="ppaction://hlinksldjump"/>
              </a:rPr>
              <a:t>Шестнадцатеричная СС</a:t>
            </a:r>
            <a:endParaRPr lang="ru-RU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b="1" i="1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hlinkClick r:id="rId2" action="ppaction://hlinksldjump"/>
              </a:rPr>
              <a:t>Общие сведения о системах счисления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154076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Система счисления </a:t>
            </a:r>
            <a:r>
              <a:rPr lang="ru-RU" dirty="0" smtClean="0"/>
              <a:t>– это знаковая система, в которой приняты определенные правила записи чисел.</a:t>
            </a:r>
          </a:p>
          <a:p>
            <a:pPr>
              <a:buNone/>
            </a:pP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4077072"/>
            <a:ext cx="82089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Знаки, при помощи которых записываются числа (пример на рисунке), называются </a:t>
            </a:r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</a:rPr>
              <a:t>цифрами</a:t>
            </a:r>
            <a:r>
              <a:rPr lang="ru-RU" sz="2800" dirty="0" smtClean="0"/>
              <a:t>, а их совокупность – </a:t>
            </a:r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</a:rPr>
              <a:t>алфавитом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dirty="0" smtClean="0"/>
              <a:t>системы счисления.</a:t>
            </a:r>
            <a:endParaRPr lang="ru-RU" sz="2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568952" cy="5688632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 любой СС цифры служат для обозначения чисел, называемых 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узловыми</a:t>
            </a:r>
            <a:r>
              <a:rPr lang="ru-RU" dirty="0" smtClean="0"/>
              <a:t>; остальные числа получаются в результате каких-либо операций из узловых чисел.</a:t>
            </a:r>
          </a:p>
          <a:p>
            <a:pPr>
              <a:buNone/>
            </a:pPr>
            <a:endParaRPr lang="ru-RU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Пример:</a:t>
            </a:r>
          </a:p>
          <a:p>
            <a:pPr>
              <a:buNone/>
            </a:pPr>
            <a:r>
              <a:rPr lang="ru-RU" sz="2800" dirty="0" smtClean="0"/>
              <a:t>У вавилонян узловыми являлись числа 1, 10, 60; в римской СС узловыми являются числа 1, 5, 10, 50, 100, 500, 1000, обозначаемые соответственно </a:t>
            </a:r>
            <a:r>
              <a:rPr lang="en-US" sz="2800" dirty="0" smtClean="0"/>
              <a:t>I</a:t>
            </a:r>
            <a:r>
              <a:rPr lang="ru-RU" sz="2800" dirty="0" smtClean="0"/>
              <a:t>,</a:t>
            </a:r>
            <a:r>
              <a:rPr lang="en-US" sz="2800" dirty="0" smtClean="0"/>
              <a:t> V</a:t>
            </a:r>
            <a:r>
              <a:rPr lang="ru-RU" sz="2800" dirty="0" smtClean="0"/>
              <a:t>,</a:t>
            </a:r>
            <a:r>
              <a:rPr lang="en-US" sz="2800" dirty="0" smtClean="0"/>
              <a:t> X</a:t>
            </a:r>
            <a:r>
              <a:rPr lang="ru-RU" sz="2800" dirty="0" smtClean="0"/>
              <a:t>,</a:t>
            </a:r>
            <a:r>
              <a:rPr lang="en-US" sz="2800" dirty="0" smtClean="0"/>
              <a:t> L</a:t>
            </a:r>
            <a:r>
              <a:rPr lang="ru-RU" sz="2800" dirty="0" smtClean="0"/>
              <a:t>,</a:t>
            </a:r>
            <a:r>
              <a:rPr lang="en-US" sz="2800" dirty="0" smtClean="0"/>
              <a:t> C</a:t>
            </a:r>
            <a:r>
              <a:rPr lang="ru-RU" sz="2800" dirty="0" smtClean="0"/>
              <a:t>,</a:t>
            </a:r>
            <a:r>
              <a:rPr lang="en-US" sz="2800" dirty="0" smtClean="0"/>
              <a:t> D</a:t>
            </a:r>
            <a:r>
              <a:rPr lang="ru-RU" sz="2800" dirty="0" smtClean="0"/>
              <a:t>,</a:t>
            </a:r>
            <a:r>
              <a:rPr lang="en-US" sz="2800" dirty="0" smtClean="0"/>
              <a:t> M</a:t>
            </a:r>
            <a:r>
              <a:rPr lang="ru-RU" sz="2800" dirty="0"/>
              <a:t>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Примеры систем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счисления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User\Desktop\инф-ка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00808"/>
            <a:ext cx="3744416" cy="23054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C:\Users\User\Desktop\инф-ка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772816"/>
            <a:ext cx="4079776" cy="30598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9" name="Picture 5" descr="C:\Users\User\Desktop\инф-ка\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149080"/>
            <a:ext cx="3892848" cy="259152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Виды систем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счисления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1"/>
            <a:ext cx="8229600" cy="18002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i="1" dirty="0" smtClean="0"/>
              <a:t>Унарные системы;</a:t>
            </a:r>
          </a:p>
          <a:p>
            <a:pPr marL="514350" indent="-514350">
              <a:buAutoNum type="arabicPeriod"/>
            </a:pPr>
            <a:r>
              <a:rPr lang="ru-RU" i="1" dirty="0" smtClean="0"/>
              <a:t>Непозиционные системы;</a:t>
            </a:r>
          </a:p>
          <a:p>
            <a:pPr marL="514350" indent="-514350">
              <a:buAutoNum type="arabicPeriod"/>
            </a:pPr>
            <a:r>
              <a:rPr lang="ru-RU" i="1" dirty="0" smtClean="0"/>
              <a:t>Позиционные системы.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9512" y="2996952"/>
            <a:ext cx="8820473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Унарная система </a:t>
            </a:r>
            <a:r>
              <a:rPr lang="ru-RU" sz="2800" dirty="0" smtClean="0"/>
              <a:t>– простейшая и самая древняя система, для записи которой используется всего один символ.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4581128"/>
            <a:ext cx="7488832" cy="13849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СС называется 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непозиционной</a:t>
            </a:r>
            <a:r>
              <a:rPr lang="ru-RU" sz="2800" dirty="0" smtClean="0"/>
              <a:t>, если количественный эквивалент цифры в числе не зависит от ее положения в записи числа. </a:t>
            </a:r>
            <a:endParaRPr lang="ru-RU" sz="28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Позиционная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СС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136904" cy="25922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2800" dirty="0" smtClean="0"/>
              <a:t>СС называется 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позиционной</a:t>
            </a:r>
            <a:r>
              <a:rPr lang="ru-RU" sz="2800" dirty="0" smtClean="0"/>
              <a:t>, если количественный эквивалент цифры в числе зависит от ее положения в записи числа. 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Основание</a:t>
            </a:r>
            <a:r>
              <a:rPr lang="ru-RU" sz="2800" dirty="0" smtClean="0"/>
              <a:t> позиционной СС равно количеству цифр, составляющих ее алфавит.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3717032"/>
            <a:ext cx="820891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</a:rPr>
              <a:t>Десятичная система </a:t>
            </a:r>
            <a:r>
              <a:rPr lang="ru-RU" sz="2400" dirty="0" smtClean="0"/>
              <a:t>записи чисел, которой мы привыкли пользоваться в повседневной жизни  - пример позиционной СС.</a:t>
            </a:r>
          </a:p>
          <a:p>
            <a:r>
              <a:rPr lang="ru-RU" sz="2400" dirty="0" smtClean="0"/>
              <a:t>В ней алгоритмические числа образуются следующим образом: значение цифры умножаются «веса» соответствующих разрядов и все полученные значения складываются. Это отчетливо прослеживается в числительных русского  языка.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hlinkClick r:id="rId2" action="ppaction://hlinksldjump"/>
              </a:rPr>
              <a:t>Непозиционная СС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484784"/>
            <a:ext cx="7848872" cy="187220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Непозиционная СС </a:t>
            </a:r>
            <a:r>
              <a:rPr lang="ru-RU" dirty="0" smtClean="0"/>
              <a:t>– количественный эквивалент цифр в числе не зависит от ее положения в записи числа.</a:t>
            </a:r>
            <a:endParaRPr lang="ru-RU" dirty="0"/>
          </a:p>
        </p:txBody>
      </p:sp>
      <p:pic>
        <p:nvPicPr>
          <p:cNvPr id="4" name="Picture 3" descr="C:\Users\User\Desktop\инф-ка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933056"/>
            <a:ext cx="7176573" cy="1584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Двоичная </a:t>
            </a:r>
            <a:r>
              <a:rPr lang="ru-RU" b="1" i="1" smtClean="0">
                <a:solidFill>
                  <a:schemeClr val="accent2">
                    <a:lumMod val="75000"/>
                  </a:schemeClr>
                </a:solidFill>
              </a:rPr>
              <a:t>система </a:t>
            </a:r>
            <a:r>
              <a:rPr lang="ru-RU" b="1" i="1" smtClean="0">
                <a:solidFill>
                  <a:schemeClr val="accent2">
                    <a:lumMod val="75000"/>
                  </a:schemeClr>
                </a:solidFill>
              </a:rPr>
              <a:t>счисления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00808"/>
            <a:ext cx="8075240" cy="218884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Двоичная СС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ru-RU" dirty="0" smtClean="0"/>
              <a:t>позиционная система счисления с основанием 2. Для записи чисел в двоичной СС используются только две цифры: 0 и 1.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4149080"/>
            <a:ext cx="4824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Пример: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ru-RU" sz="2400" dirty="0" smtClean="0"/>
              <a:t>10011</a:t>
            </a:r>
            <a:r>
              <a:rPr lang="ru-RU" sz="2400" baseline="-25000" dirty="0" smtClean="0"/>
              <a:t>2  </a:t>
            </a:r>
            <a:r>
              <a:rPr lang="ru-RU" sz="2400" dirty="0" smtClean="0"/>
              <a:t> = 1 </a:t>
            </a:r>
            <a:r>
              <a:rPr lang="ru-RU" sz="2400" dirty="0" err="1" smtClean="0"/>
              <a:t>х</a:t>
            </a:r>
            <a:r>
              <a:rPr lang="ru-RU" sz="2400" dirty="0" smtClean="0"/>
              <a:t> 2</a:t>
            </a:r>
            <a:r>
              <a:rPr lang="ru-RU" sz="2400" baseline="30000" dirty="0" smtClean="0"/>
              <a:t>4</a:t>
            </a:r>
            <a:r>
              <a:rPr lang="ru-RU" sz="2400" dirty="0" smtClean="0"/>
              <a:t> + 0 </a:t>
            </a:r>
            <a:r>
              <a:rPr lang="ru-RU" sz="2400" dirty="0" err="1" smtClean="0"/>
              <a:t>х</a:t>
            </a:r>
            <a:r>
              <a:rPr lang="ru-RU" sz="2400" dirty="0" smtClean="0"/>
              <a:t> 2</a:t>
            </a:r>
            <a:r>
              <a:rPr lang="ru-RU" sz="2400" baseline="30000" dirty="0" smtClean="0"/>
              <a:t>3</a:t>
            </a:r>
            <a:r>
              <a:rPr lang="ru-RU" sz="2400" dirty="0" smtClean="0"/>
              <a:t> + 0 </a:t>
            </a:r>
            <a:r>
              <a:rPr lang="ru-RU" sz="2400" dirty="0" err="1" smtClean="0"/>
              <a:t>х</a:t>
            </a:r>
            <a:r>
              <a:rPr lang="ru-RU" sz="2400" dirty="0" smtClean="0"/>
              <a:t> 2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 + 1 </a:t>
            </a:r>
            <a:r>
              <a:rPr lang="ru-RU" sz="2400" dirty="0" err="1" smtClean="0"/>
              <a:t>х</a:t>
            </a:r>
            <a:r>
              <a:rPr lang="ru-RU" sz="2400" dirty="0" smtClean="0"/>
              <a:t> 2</a:t>
            </a:r>
            <a:r>
              <a:rPr lang="ru-RU" sz="2400" baseline="30000" dirty="0" smtClean="0"/>
              <a:t>1</a:t>
            </a:r>
            <a:r>
              <a:rPr lang="ru-RU" sz="2400" dirty="0" smtClean="0"/>
              <a:t> + 1 </a:t>
            </a:r>
            <a:r>
              <a:rPr lang="ru-RU" sz="2400" dirty="0" err="1" smtClean="0"/>
              <a:t>х</a:t>
            </a:r>
            <a:r>
              <a:rPr lang="ru-RU" sz="2400" dirty="0" smtClean="0"/>
              <a:t> 2</a:t>
            </a:r>
            <a:r>
              <a:rPr lang="ru-RU" sz="2400" baseline="30000" dirty="0" smtClean="0"/>
              <a:t>0</a:t>
            </a:r>
            <a:r>
              <a:rPr lang="ru-RU" sz="2400" dirty="0" smtClean="0"/>
              <a:t> = 19</a:t>
            </a:r>
            <a:r>
              <a:rPr lang="ru-RU" sz="2400" baseline="-25000" dirty="0" smtClean="0"/>
              <a:t>10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24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2" descr="C:\Users\User\Desktop\инф-ка\9.jpg"/>
          <p:cNvPicPr>
            <a:picLocks noChangeAspect="1" noChangeArrowheads="1"/>
          </p:cNvPicPr>
          <p:nvPr/>
        </p:nvPicPr>
        <p:blipFill>
          <a:blip r:embed="rId2" cstate="print"/>
          <a:srcRect l="35153" t="20087" r="4586" b="19651"/>
          <a:stretch>
            <a:fillRect/>
          </a:stretch>
        </p:blipFill>
        <p:spPr bwMode="auto">
          <a:xfrm>
            <a:off x="5436096" y="4077072"/>
            <a:ext cx="3131840" cy="23488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92</TotalTime>
  <Words>466</Words>
  <Application>Microsoft Office PowerPoint</Application>
  <PresentationFormat>Экран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Яркая</vt:lpstr>
      <vt:lpstr>Математические основы информатики  Системы счисления </vt:lpstr>
      <vt:lpstr>Содержание</vt:lpstr>
      <vt:lpstr>Общие сведения о системах счисления</vt:lpstr>
      <vt:lpstr>Слайд 4</vt:lpstr>
      <vt:lpstr>Примеры систем счисления</vt:lpstr>
      <vt:lpstr>Виды систем счисления</vt:lpstr>
      <vt:lpstr>Позиционная СС</vt:lpstr>
      <vt:lpstr>Непозиционная СС</vt:lpstr>
      <vt:lpstr>Двоичная система счисления</vt:lpstr>
      <vt:lpstr>Восьмеричная СС</vt:lpstr>
      <vt:lpstr>Шестнадцатеричная СС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Математические основы информатики.  Системы счисления.</dc:title>
  <dc:creator>User</dc:creator>
  <cp:lastModifiedBy>User</cp:lastModifiedBy>
  <cp:revision>11</cp:revision>
  <dcterms:created xsi:type="dcterms:W3CDTF">2017-09-18T06:40:04Z</dcterms:created>
  <dcterms:modified xsi:type="dcterms:W3CDTF">2017-09-25T06:54:10Z</dcterms:modified>
</cp:coreProperties>
</file>