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21"/>
  </p:notesMasterIdLst>
  <p:sldIdLst>
    <p:sldId id="344" r:id="rId2"/>
    <p:sldId id="356" r:id="rId3"/>
    <p:sldId id="314" r:id="rId4"/>
    <p:sldId id="353" r:id="rId5"/>
    <p:sldId id="315" r:id="rId6"/>
    <p:sldId id="298" r:id="rId7"/>
    <p:sldId id="354" r:id="rId8"/>
    <p:sldId id="317" r:id="rId9"/>
    <p:sldId id="305" r:id="rId10"/>
    <p:sldId id="308" r:id="rId11"/>
    <p:sldId id="336" r:id="rId12"/>
    <p:sldId id="312" r:id="rId13"/>
    <p:sldId id="321" r:id="rId14"/>
    <p:sldId id="322" r:id="rId15"/>
    <p:sldId id="323" r:id="rId16"/>
    <p:sldId id="328" r:id="rId17"/>
    <p:sldId id="288" r:id="rId18"/>
    <p:sldId id="330" r:id="rId19"/>
    <p:sldId id="35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2328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4AD53-9C12-4FF0-86CC-EC1539E2EA37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18D18-7B2B-47FB-BD92-B3B56A3EE1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24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B18D18-7B2B-47FB-BD92-B3B56A3EE15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128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84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186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37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8246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521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50248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1370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9308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13266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9137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4360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71442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23043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20746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8065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104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hyperlink" Target="http://a-domogarov.narod.ru/images/du_102006/du102006_26.jpg" TargetMode="External"/><Relationship Id="rId3" Type="http://schemas.openxmlformats.org/officeDocument/2006/relationships/hyperlink" Target="http://img.rutube.ru/thumbs/9e/a7/9ea7cdcb9f7e3821b47efa796ae58225-1.jpg" TargetMode="External"/><Relationship Id="rId7" Type="http://schemas.openxmlformats.org/officeDocument/2006/relationships/hyperlink" Target="http://tvarc.dvn.ru/screenshots/140/887/140887_01.jpg" TargetMode="External"/><Relationship Id="rId12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hyperlink" Target="http://stat8.blog.ru/lr/0901fef186bcd4e38270e7445f3813c4" TargetMode="External"/><Relationship Id="rId5" Type="http://schemas.openxmlformats.org/officeDocument/2006/relationships/hyperlink" Target="http://i041.radikal.ru/0912/1f/e45ebe503bd6.jpg" TargetMode="External"/><Relationship Id="rId10" Type="http://schemas.openxmlformats.org/officeDocument/2006/relationships/image" Target="../media/image30.jpeg"/><Relationship Id="rId4" Type="http://schemas.openxmlformats.org/officeDocument/2006/relationships/image" Target="../media/image27.jpeg"/><Relationship Id="rId9" Type="http://schemas.openxmlformats.org/officeDocument/2006/relationships/hyperlink" Target="http://archive.deloprincipa.ru/img/gallery/big/img_2529_resize_1.jpg" TargetMode="External"/><Relationship Id="rId1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img12.nnm.ru/2/6/6/d/a/266da1323a0117f436562d270b42db44_full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hyperlink" Target="http://a.foto.radikal.ru/0604/dd016cef693c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m.load.ru/Resources/Pictures/Soft/1464/009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72;&#1085;&#1075;&#1083;&#1080;&#1081;&#1089;&#1082;&#1080;&#1081;%20&#1103;&#1079;&#1099;&#1082;\&#1084;&#1077;&#1088;&#1086;&#1087;&#1088;&#1080;&#1103;&#1090;&#1080;&#1103;%20&#1087;&#1086;%20&#1072;&#1085;&#1075;&#1083;.&#1103;&#1079;\&#1082;&#1086;&#1085;&#1082;&#1091;&#1088;&#1089;\Madeleine%20Mccann%20on&#1082;&#1086;&#1088;&#1086;&#1090;&#1082;&#1086;.avi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m.load.ru/Resources/Pictures/Soft/1464/009.jpg" TargetMode="External"/><Relationship Id="rId3" Type="http://schemas.openxmlformats.org/officeDocument/2006/relationships/image" Target="../media/image37.jpeg"/><Relationship Id="rId7" Type="http://schemas.openxmlformats.org/officeDocument/2006/relationships/image" Target="../media/image39.jpeg"/><Relationship Id="rId2" Type="http://schemas.openxmlformats.org/officeDocument/2006/relationships/hyperlink" Target="http://www.epochtimes.ru/images/stories/02/china/105_16120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nteresnoe-kino.ru/wp-content/uploads/2009/12/Avatar-film-3.jpg" TargetMode="External"/><Relationship Id="rId11" Type="http://schemas.openxmlformats.org/officeDocument/2006/relationships/image" Target="../media/image40.jpeg"/><Relationship Id="rId5" Type="http://schemas.openxmlformats.org/officeDocument/2006/relationships/image" Target="../media/image38.jpeg"/><Relationship Id="rId10" Type="http://schemas.openxmlformats.org/officeDocument/2006/relationships/hyperlink" Target="http://img-fotki.yandex.ru/get/51/bingo-tlt.6e/0_3ab49_2325bd7f_XL" TargetMode="External"/><Relationship Id="rId4" Type="http://schemas.openxmlformats.org/officeDocument/2006/relationships/hyperlink" Target="http://www.1tvrus.com/i/20060911/fmt_2_09030015.png.jpg" TargetMode="External"/><Relationship Id="rId9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1.wmf"/><Relationship Id="rId7" Type="http://schemas.openxmlformats.org/officeDocument/2006/relationships/hyperlink" Target="http://images.google.co.uk/imgres?imgurl=http://www.northstarchurch.org/wallpaper/youtube_logo.jpg&amp;imgrefurl=http://profile.myspace.com/index.cfm?fuseaction=user.viewprofile&amp;friendID=122010515&amp;h=600&amp;w=800&amp;sz=129&amp;hl=en&amp;start=10&amp;tbnid=xGwSLR1kNOX8wM:&amp;tbnh=107&amp;tbnw=143&amp;prev=/images?q=youtube&amp;gbv=2&amp;svnum=10&amp;hl=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hyperlink" Target="http://www.jackbook.com/wp-content/uploads/2008/11/cyber-monday-2008-deals.jpg" TargetMode="External"/><Relationship Id="rId7" Type="http://schemas.openxmlformats.org/officeDocument/2006/relationships/hyperlink" Target="http://soft.mydiv.net/images/win/screens/Internet-Research-Scout/Internet-Research-Scout_S14768.jpg" TargetMode="Externa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hyperlink" Target="http://img.labnol.org/di/internet_TV.jpg" TargetMode="External"/><Relationship Id="rId4" Type="http://schemas.openxmlformats.org/officeDocument/2006/relationships/image" Target="../media/image47.jpeg"/><Relationship Id="rId9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gmod.gorbushka.ru/images/1248_1.jpg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hyperlink" Target="http://www.znaikak.ru/design/pic/visred/%D0%B6%D1%83%D1%80%D0%BD%D0%B0%D0%BB%D1%8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aks-hotels.ru/images/calendar/dates/158pic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75040" y="201414"/>
            <a:ext cx="6420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Science of the future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6562" name="Picture 2" descr="Картинки по запросу картинки на тему наука будуще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2060848"/>
            <a:ext cx="6143668" cy="3601461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91973" y="6169506"/>
            <a:ext cx="63605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C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ветлана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Геннадьевна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Шляпужникова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 Липецк, 2017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180528" y="1414517"/>
            <a:ext cx="41817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Наука будущего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Admin\Мои документы\Мои рисунки\58544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3522781" cy="2786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ьная выноска 7"/>
          <p:cNvSpPr/>
          <p:nvPr/>
        </p:nvSpPr>
        <p:spPr>
          <a:xfrm>
            <a:off x="4788024" y="178582"/>
            <a:ext cx="4214842" cy="1000132"/>
          </a:xfrm>
          <a:prstGeom prst="wedgeEllipseCallout">
            <a:avLst>
              <a:gd name="adj1" fmla="val -73778"/>
              <a:gd name="adj2" fmla="val 11287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What is a radio?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2714620"/>
            <a:ext cx="8572560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 process of sending and receiving messages through the air , broadcasting </a:t>
            </a:r>
            <a:r>
              <a:rPr lang="en-US" sz="2800" b="1" i="1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programmes</a:t>
            </a: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for people to listen to</a:t>
            </a:r>
            <a:endParaRPr lang="en-US" sz="2800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3643306" y="4214818"/>
            <a:ext cx="2143140" cy="5847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People can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750463" y="5164406"/>
            <a:ext cx="1643074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get news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узнать новости</a:t>
            </a:r>
            <a:r>
              <a:rPr kumimoji="0" lang="en-US" sz="24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400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282" y="5357826"/>
            <a:ext cx="3143272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listen to  music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-послушать</a:t>
            </a:r>
            <a:r>
              <a:rPr kumimoji="0" lang="ru-RU" sz="2800" i="1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музыку</a:t>
            </a:r>
            <a:endParaRPr kumimoji="0" lang="en-US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500694" y="5072074"/>
            <a:ext cx="3643306" cy="138499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take part in talk </a:t>
            </a:r>
            <a:r>
              <a:rPr kumimoji="0" lang="en-US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shows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принимать участие в ток-шоу</a:t>
            </a:r>
            <a:endParaRPr kumimoji="0" lang="en-US" sz="2800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cxnSp>
        <p:nvCxnSpPr>
          <p:cNvPr id="19" name="Прямая со стрелкой 18"/>
          <p:cNvCxnSpPr>
            <a:stCxn id="8" idx="4"/>
          </p:cNvCxnSpPr>
          <p:nvPr/>
        </p:nvCxnSpPr>
        <p:spPr>
          <a:xfrm rot="5400000">
            <a:off x="5948891" y="1589484"/>
            <a:ext cx="1357324" cy="53578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2000232" y="4572008"/>
            <a:ext cx="1428760" cy="500066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4464843" y="4964917"/>
            <a:ext cx="357984" cy="794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857884" y="4572008"/>
            <a:ext cx="1143008" cy="35719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3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1" y="357165"/>
            <a:ext cx="6960684" cy="114227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Find the correct translation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714752"/>
            <a:ext cx="47371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3.Miss a radio </a:t>
            </a:r>
            <a:r>
              <a:rPr lang="en-US" sz="2800" b="1" dirty="0" err="1" smtClean="0">
                <a:solidFill>
                  <a:srgbClr val="7030A0"/>
                </a:solidFill>
              </a:rPr>
              <a:t>programme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643446"/>
            <a:ext cx="4017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4.Get news over the radio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786058"/>
            <a:ext cx="2944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2.Turn the radio on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928802"/>
            <a:ext cx="30620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1.Listen to the radio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2857496"/>
            <a:ext cx="2996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b.</a:t>
            </a:r>
            <a:r>
              <a:rPr lang="ru-RU" sz="2400" dirty="0" smtClean="0">
                <a:solidFill>
                  <a:srgbClr val="7030A0"/>
                </a:solidFill>
              </a:rPr>
              <a:t>Слушать радио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2071678"/>
            <a:ext cx="29979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a.</a:t>
            </a:r>
            <a:r>
              <a:rPr lang="ru-RU" sz="2400" dirty="0" smtClean="0">
                <a:solidFill>
                  <a:srgbClr val="7030A0"/>
                </a:solidFill>
              </a:rPr>
              <a:t>Включить радио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8" y="4714884"/>
            <a:ext cx="29745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d.</a:t>
            </a:r>
            <a:r>
              <a:rPr lang="ru-RU" sz="2400" dirty="0" smtClean="0">
                <a:solidFill>
                  <a:srgbClr val="7030A0"/>
                </a:solidFill>
              </a:rPr>
              <a:t>Пропустить радиопередачу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43570" y="3500438"/>
            <a:ext cx="305200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</a:rPr>
              <a:t>c.</a:t>
            </a:r>
            <a:r>
              <a:rPr lang="ru-RU" sz="2400" dirty="0" smtClean="0">
                <a:solidFill>
                  <a:srgbClr val="7030A0"/>
                </a:solidFill>
              </a:rPr>
              <a:t>Слушать новости по радио</a:t>
            </a:r>
            <a:endParaRPr lang="ru-RU" sz="2400" dirty="0">
              <a:solidFill>
                <a:srgbClr val="7030A0"/>
              </a:solidFill>
            </a:endParaRPr>
          </a:p>
        </p:txBody>
      </p:sp>
      <p:cxnSp>
        <p:nvCxnSpPr>
          <p:cNvPr id="14" name="Прямая со стрелкой 13"/>
          <p:cNvCxnSpPr>
            <a:endCxn id="8" idx="1"/>
          </p:cNvCxnSpPr>
          <p:nvPr/>
        </p:nvCxnSpPr>
        <p:spPr>
          <a:xfrm>
            <a:off x="3143240" y="2285992"/>
            <a:ext cx="2643206" cy="8023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980437" y="2301775"/>
            <a:ext cx="2714644" cy="8407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4659230" y="4279197"/>
            <a:ext cx="1143008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3"/>
          </p:cNvCxnSpPr>
          <p:nvPr/>
        </p:nvCxnSpPr>
        <p:spPr>
          <a:xfrm flipV="1">
            <a:off x="4303166" y="4143381"/>
            <a:ext cx="1197528" cy="7308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Мои документы\Мои рисунки\100592_gallery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-338965"/>
            <a:ext cx="8429684" cy="71969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2214554"/>
            <a:ext cx="43396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What is TV ?</a:t>
            </a:r>
            <a:endParaRPr lang="ru-RU" sz="5400" b="1" dirty="0">
              <a:solidFill>
                <a:srgbClr val="FFFF00"/>
              </a:solidFill>
            </a:endParaRPr>
          </a:p>
        </p:txBody>
      </p:sp>
      <p:pic>
        <p:nvPicPr>
          <p:cNvPr id="7" name="Picture 18" descr="Картинка 13 из 5282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1500174"/>
            <a:ext cx="1953654" cy="1465241"/>
          </a:xfrm>
          <a:prstGeom prst="rect">
            <a:avLst/>
          </a:prstGeom>
          <a:noFill/>
        </p:spPr>
      </p:pic>
      <p:pic>
        <p:nvPicPr>
          <p:cNvPr id="8" name="Picture 12" descr="Картинка 1 из 85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3214686"/>
            <a:ext cx="2585325" cy="1445672"/>
          </a:xfrm>
          <a:prstGeom prst="rect">
            <a:avLst/>
          </a:prstGeom>
          <a:noFill/>
        </p:spPr>
      </p:pic>
      <p:pic>
        <p:nvPicPr>
          <p:cNvPr id="9" name="Picture 10" descr="Картинка 34 из 1516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85852" y="2071678"/>
            <a:ext cx="1964545" cy="1571636"/>
          </a:xfrm>
          <a:prstGeom prst="rect">
            <a:avLst/>
          </a:prstGeom>
          <a:noFill/>
        </p:spPr>
      </p:pic>
      <p:pic>
        <p:nvPicPr>
          <p:cNvPr id="10" name="Picture 25" descr="Картинка 14 из 166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57290" y="785794"/>
            <a:ext cx="1716121" cy="1143008"/>
          </a:xfrm>
          <a:prstGeom prst="rect">
            <a:avLst/>
          </a:prstGeom>
          <a:noFill/>
        </p:spPr>
      </p:pic>
      <p:pic>
        <p:nvPicPr>
          <p:cNvPr id="11" name="Picture 14" descr="Картинка 2 из 73819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00166" y="3500438"/>
            <a:ext cx="1835010" cy="1381459"/>
          </a:xfrm>
          <a:prstGeom prst="rect">
            <a:avLst/>
          </a:prstGeom>
          <a:noFill/>
        </p:spPr>
      </p:pic>
      <p:pic>
        <p:nvPicPr>
          <p:cNvPr id="12" name="Picture 16" descr="Картинка 26 из 666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43306" y="3214686"/>
            <a:ext cx="2017883" cy="16322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71736" y="1285860"/>
            <a:ext cx="4143404" cy="27392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Broadcasting(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вещатель-ные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programmes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 (the news, </a:t>
            </a:r>
            <a:r>
              <a:rPr lang="en-US" sz="2400" b="1" dirty="0" err="1" smtClean="0">
                <a:solidFill>
                  <a:schemeClr val="accent2">
                    <a:lumMod val="50000"/>
                  </a:schemeClr>
                </a:solidFill>
              </a:rPr>
              <a:t>plays,advertisements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, shows) for people to watch on their television sets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>
            <a:noAutofit/>
          </a:bodyPr>
          <a:lstStyle/>
          <a:p>
            <a:pPr lvl="0" algn="ctr"/>
            <a:r>
              <a:rPr lang="en-US" sz="4400" b="1" i="1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documentary</a:t>
            </a:r>
            <a:r>
              <a:rPr lang="en-US" sz="4400" b="1" i="1" cap="none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</a:rPr>
              <a:t/>
            </a:r>
            <a:br>
              <a:rPr lang="en-US" sz="4400" b="1" i="1" cap="none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</a:rPr>
            </a:br>
            <a:endParaRPr lang="ru-RU" sz="44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66716" y="979048"/>
            <a:ext cx="8277284" cy="130333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en-US" sz="2800" b="1" dirty="0" err="1" smtClean="0">
                <a:solidFill>
                  <a:schemeClr val="accent2">
                    <a:lumMod val="50000"/>
                  </a:schemeClr>
                </a:solidFill>
              </a:rPr>
              <a:t>programm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</a:rPr>
              <a:t> which gives facts and information about a particular subject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58578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Документальный фильм</a:t>
            </a:r>
            <a:endParaRPr lang="en-US" sz="2800" b="1" i="1" dirty="0" smtClean="0">
              <a:solidFill>
                <a:srgbClr val="0070C0"/>
              </a:solidFill>
              <a:latin typeface="Arial" pitchFamily="34" charset="0"/>
            </a:endParaRPr>
          </a:p>
        </p:txBody>
      </p:sp>
      <p:pic>
        <p:nvPicPr>
          <p:cNvPr id="7" name="Picture 17" descr="Картинка 53 из 366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357430"/>
            <a:ext cx="2143140" cy="30836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Picture 15" descr="Картинка 50 из 366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428868"/>
            <a:ext cx="3167084" cy="23753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899592" y="352183"/>
            <a:ext cx="6929454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40000"/>
                    <a:lumOff val="6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Weather  forecast</a:t>
            </a:r>
            <a:endParaRPr kumimoji="0" lang="en-US" b="1" i="1" u="none" strike="noStrike" cap="none" normalizeH="0" baseline="0" dirty="0" smtClean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817522" cy="1134458"/>
          </a:xfrm>
          <a:solidFill>
            <a:schemeClr val="bg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 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programm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,where the announcer says what the  weather will be like the next day.</a:t>
            </a:r>
            <a:endParaRPr lang="en-US" sz="2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5" name="Picture 39" descr="Картинка 4 из 1490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2971" y="2852936"/>
            <a:ext cx="1534700" cy="20462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57554" y="5572140"/>
            <a:ext cx="237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Прогноз Погоды</a:t>
            </a:r>
            <a:endParaRPr lang="en-US" sz="2400" b="1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457200"/>
            <a:ext cx="3357586" cy="838200"/>
          </a:xfrm>
        </p:spPr>
        <p:txBody>
          <a:bodyPr>
            <a:normAutofit/>
          </a:bodyPr>
          <a:lstStyle/>
          <a:p>
            <a:pPr algn="ctr"/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</a:rPr>
              <a:t>Talk show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9860"/>
            <a:ext cx="8186766" cy="1517647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 is a discussion, where different problems are discussed by participants . They express their opinions, ask and answer questions.</a:t>
            </a:r>
            <a:endParaRPr lang="en-US" sz="2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4" name="Madeleine Mccann onкоротко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85918" y="2928934"/>
            <a:ext cx="5310435" cy="30003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00430" y="6000768"/>
            <a:ext cx="19287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Ток </a:t>
            </a:r>
            <a:r>
              <a:rPr lang="en-US" sz="32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-</a:t>
            </a:r>
            <a:r>
              <a:rPr lang="ru-RU" sz="3200" i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</a:rPr>
              <a:t>шоу</a:t>
            </a:r>
            <a:endParaRPr lang="en-US" sz="3200" i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417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2" grpId="0"/>
      <p:bldP spid="3" grpId="0" build="p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482918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Check yourself!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0" y="2643182"/>
            <a:ext cx="2990840" cy="34369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33" descr="Картинка 6 из 457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42852"/>
            <a:ext cx="2834839" cy="14287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29" descr="Картинка 21 из 197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2857496"/>
            <a:ext cx="1857356" cy="139301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41" descr="Картинка 16 из 4360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5000636"/>
            <a:ext cx="2004023" cy="14287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39" descr="Картинка 4 из 1490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43834" y="3857628"/>
            <a:ext cx="1500166" cy="20002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" name="Блок-схема: альтернативный процесс 14"/>
          <p:cNvSpPr/>
          <p:nvPr/>
        </p:nvSpPr>
        <p:spPr>
          <a:xfrm>
            <a:off x="285720" y="5500702"/>
            <a:ext cx="5000660" cy="1071570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e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.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produced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by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recording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images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from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the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world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with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cameras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,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or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by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creating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images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using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animation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techniques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or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 visual effects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Times New Roman" pitchFamily="18" charset="0"/>
              </a:rPr>
              <a:t>.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357158" y="3286124"/>
            <a:ext cx="4929222" cy="1000132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c. A discussion, where different problems are discussed by participants . They express their opinions, ask and answer questions.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357158" y="1000108"/>
            <a:ext cx="5000660" cy="928694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a.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</a:rPr>
              <a:t>There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 are a lot of music  In this kind of programmers, we can watch singers and listen to songs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357158" y="2285992"/>
            <a:ext cx="4857784" cy="642942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.A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film with a lot of series , which is shown during a long time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357158" y="4500570"/>
            <a:ext cx="4857784" cy="857256"/>
          </a:xfrm>
          <a:prstGeom prst="flowChartAlternateProcess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lang="en-US" sz="2000" b="1" dirty="0" err="1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.A</a:t>
            </a: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programmer ,where the announcer says what the  weather will be like the next day.</a:t>
            </a:r>
            <a:endParaRPr lang="en-US" sz="3600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7786710" y="428604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2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.</a:t>
            </a: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5786446" y="2857496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3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.</a:t>
            </a: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7286644" y="5000636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4.</a:t>
            </a:r>
          </a:p>
        </p:txBody>
      </p:sp>
      <p:pic>
        <p:nvPicPr>
          <p:cNvPr id="5" name="Picture 19" descr="Картинка 10 из 1290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15206" y="928670"/>
            <a:ext cx="1719360" cy="248283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8501090" y="2643182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1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</a:t>
            </a: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8715372" y="3857628"/>
            <a:ext cx="428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</a:rPr>
              <a:t>5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.</a:t>
            </a:r>
          </a:p>
        </p:txBody>
      </p:sp>
      <p:cxnSp>
        <p:nvCxnSpPr>
          <p:cNvPr id="28" name="Прямая со стрелкой 27"/>
          <p:cNvCxnSpPr>
            <a:stCxn id="17" idx="3"/>
          </p:cNvCxnSpPr>
          <p:nvPr/>
        </p:nvCxnSpPr>
        <p:spPr>
          <a:xfrm flipV="1">
            <a:off x="5357818" y="1285860"/>
            <a:ext cx="285752" cy="17859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5286380" y="2357430"/>
            <a:ext cx="1785950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6" idx="3"/>
          </p:cNvCxnSpPr>
          <p:nvPr/>
        </p:nvCxnSpPr>
        <p:spPr>
          <a:xfrm>
            <a:off x="5286380" y="3786190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20" idx="3"/>
          </p:cNvCxnSpPr>
          <p:nvPr/>
        </p:nvCxnSpPr>
        <p:spPr>
          <a:xfrm flipV="1">
            <a:off x="5214942" y="4572010"/>
            <a:ext cx="2286016" cy="3571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5" idx="3"/>
          </p:cNvCxnSpPr>
          <p:nvPr/>
        </p:nvCxnSpPr>
        <p:spPr>
          <a:xfrm flipV="1">
            <a:off x="5286380" y="6000769"/>
            <a:ext cx="285752" cy="357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" name="Picture 4" descr="MCj01993420000[1]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2104931" cy="1383671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1215_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-785842"/>
            <a:ext cx="7929586" cy="764384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5008" y="4214818"/>
            <a:ext cx="2714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2400" dirty="0" smtClean="0">
                <a:solidFill>
                  <a:srgbClr val="002060"/>
                </a:solidFill>
              </a:rPr>
              <a:t>A worldwide system of interconnected networks and computers.</a:t>
            </a:r>
            <a:endParaRPr lang="en-US" sz="2400" dirty="0">
              <a:solidFill>
                <a:srgbClr val="002060"/>
              </a:solidFill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5" cstate="print"/>
          <a:srcRect t="17513" r="83757" b="74609"/>
          <a:stretch>
            <a:fillRect/>
          </a:stretch>
        </p:blipFill>
        <p:spPr bwMode="auto">
          <a:xfrm>
            <a:off x="928662" y="357166"/>
            <a:ext cx="1876422" cy="68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 descr="hotmai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285728"/>
            <a:ext cx="1999677" cy="602107"/>
          </a:xfrm>
          <a:prstGeom prst="rect">
            <a:avLst/>
          </a:prstGeom>
          <a:noFill/>
        </p:spPr>
      </p:pic>
      <p:pic>
        <p:nvPicPr>
          <p:cNvPr id="11" name="Picture 12" descr="youtube_logo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4929198"/>
            <a:ext cx="1714480" cy="1071569"/>
          </a:xfrm>
          <a:prstGeom prst="rect">
            <a:avLst/>
          </a:prstGeom>
          <a:noFill/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428992" y="1071546"/>
            <a:ext cx="15001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was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invented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USA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19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65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Admin\Мои документы\Мои рисунки\b_2843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14488"/>
            <a:ext cx="2786082" cy="209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00364" y="3714752"/>
            <a:ext cx="2714644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What can you do</a:t>
            </a:r>
          </a:p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 in internet?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214554"/>
            <a:ext cx="1974269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Talking to friends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82582" y="726497"/>
            <a:ext cx="207140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Online shopping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9" name="Picture 4" descr="Картинка 11 из 616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14290"/>
            <a:ext cx="1560598" cy="149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357158" y="5449679"/>
            <a:ext cx="2714644" cy="3877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Watching Videos</a:t>
            </a:r>
            <a:endParaRPr lang="en-GB" sz="2400" dirty="0">
              <a:solidFill>
                <a:schemeClr val="accent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pic>
        <p:nvPicPr>
          <p:cNvPr id="11" name="Picture 6" descr="Картинка 12 из 354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000504"/>
            <a:ext cx="2939725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6072198" y="500042"/>
            <a:ext cx="285752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Research ,getting necessary information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3" name="Picture 12" descr="Картинка 10 из 7975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72264" y="1643050"/>
            <a:ext cx="2352675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4500562" y="5072074"/>
            <a:ext cx="2286016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Downloading/</a:t>
            </a:r>
          </a:p>
          <a:p>
            <a:r>
              <a:rPr lang="en-GB" sz="2400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listening to music</a:t>
            </a:r>
            <a:r>
              <a:rPr lang="en-GB" sz="2400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Admin\Мои документы\Мои рисунки\141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4357694"/>
            <a:ext cx="2214578" cy="1661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7572396" y="4643446"/>
            <a:ext cx="12858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  <a:latin typeface="Franklin Gothic Demi Cond" pitchFamily="34" charset="0"/>
              </a:rPr>
              <a:t>Download music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16200000" flipV="1">
            <a:off x="1785918" y="2285992"/>
            <a:ext cx="2286016" cy="28575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V="1">
            <a:off x="2178827" y="3107529"/>
            <a:ext cx="857256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072066" y="2428868"/>
            <a:ext cx="2000264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750331" y="4893479"/>
            <a:ext cx="857256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4393405" y="4750603"/>
            <a:ext cx="500066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0"/>
                            </p:stCondLst>
                            <p:childTnLst>
                              <p:par>
                                <p:cTn id="4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0"/>
                            </p:stCondLst>
                            <p:childTnLst>
                              <p:par>
                                <p:cTn id="4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9500"/>
                            </p:stCondLst>
                            <p:childTnLst>
                              <p:par>
                                <p:cTn id="5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5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000"/>
                            </p:stCondLst>
                            <p:childTnLst>
                              <p:par>
                                <p:cTn id="6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000"/>
                            </p:stCondLst>
                            <p:childTnLst>
                              <p:par>
                                <p:cTn id="6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2" grpId="0" animBg="1"/>
      <p:bldP spid="14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2276872"/>
            <a:ext cx="8028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 for attention!</a:t>
            </a:r>
            <a:endParaRPr lang="ru-RU" sz="5400" b="1" cap="none" spc="0" dirty="0">
              <a:ln w="0"/>
              <a:solidFill>
                <a:schemeClr val="accent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283936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9158024" y="2428868"/>
            <a:ext cx="6643734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66921" y="-1306336"/>
            <a:ext cx="61446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What is our future?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6200000" flipV="1">
            <a:off x="1983909" y="-912728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V="1">
            <a:off x="3304517" y="-718585"/>
            <a:ext cx="100013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5679289" y="-855576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-747747" y="4250537"/>
            <a:ext cx="857256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3822382" y="7466979"/>
            <a:ext cx="1143008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9468544" y="4293096"/>
            <a:ext cx="85725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9158024" y="-19975"/>
            <a:ext cx="236475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mass media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807485" y="6165304"/>
            <a:ext cx="16081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internet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740352" y="6958873"/>
            <a:ext cx="12634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books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0" y="-1234421"/>
            <a:ext cx="2143108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блако 15"/>
          <p:cNvSpPr/>
          <p:nvPr/>
        </p:nvSpPr>
        <p:spPr>
          <a:xfrm>
            <a:off x="6357950" y="-1611560"/>
            <a:ext cx="2357422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107125" y="6936425"/>
            <a:ext cx="2357454" cy="121444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L -0.87622 0.012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64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-0.3309 0.6127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45" y="3062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21 0.00069 L 0.01892 0.393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96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73472E-17 L 0.03108 0.3895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5" y="1946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2593 L 0.01875 0.4074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2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6 0.02639 L -0.37187 -0.033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-298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1806 L 0.00572 -0.407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212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91 0.00139 L 0.26928 -0.0196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51" y="-106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0023 L 0.06024 -0.274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2" y="-1372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9259E-6 L -0.42709 -0.18982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54" y="-949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39271 -0.1476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35" y="-738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04687 0.2449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1224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-0.65417 0.07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08" y="375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96296E-6 L -0.0092 0.2527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23" grpId="0"/>
      <p:bldP spid="24" grpId="0"/>
      <p:bldP spid="27" grpId="0"/>
      <p:bldP spid="14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Картинка 9 из 14387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643182"/>
            <a:ext cx="1594230" cy="2125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What is the media?</a:t>
            </a:r>
            <a:r>
              <a:rPr lang="ru-RU" sz="5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/>
            </a:r>
            <a:br>
              <a:rPr lang="ru-RU" sz="5400" b="1" i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endParaRPr lang="ru-RU" sz="5400" b="1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 descr="C:\Documents and Settings\Admin\Мои документы\Мои рисунки\Avis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52709">
            <a:off x="402954" y="4386685"/>
            <a:ext cx="1957374" cy="1428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Admin\Мои документы\Мои рисунки\14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2786058"/>
            <a:ext cx="2071702" cy="1554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57158" y="1643050"/>
            <a:ext cx="17251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</a:rPr>
              <a:t>press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1500174"/>
            <a:ext cx="16049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radio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1714488"/>
            <a:ext cx="27895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television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598493" y="1942456"/>
            <a:ext cx="225414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chemeClr val="accent2">
                    <a:lumMod val="50000"/>
                  </a:schemeClr>
                </a:solidFill>
              </a:rPr>
              <a:t>internet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7106" name="Picture 2" descr="http://www.amaks-hotels.ru/images/calendar/dates/158pic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2357430"/>
            <a:ext cx="2089314" cy="1614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7108" name="Picture 4" descr="Картинка 11 из 457949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57422" y="2714620"/>
            <a:ext cx="2197078" cy="2197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Стрелка вниз 18"/>
          <p:cNvSpPr/>
          <p:nvPr/>
        </p:nvSpPr>
        <p:spPr>
          <a:xfrm rot="1674792">
            <a:off x="1698561" y="633837"/>
            <a:ext cx="45719" cy="1000132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Стрелка вниз 22"/>
          <p:cNvSpPr/>
          <p:nvPr/>
        </p:nvSpPr>
        <p:spPr>
          <a:xfrm rot="21379267">
            <a:off x="3317459" y="885853"/>
            <a:ext cx="45719" cy="978408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20453439">
            <a:off x="5644129" y="722985"/>
            <a:ext cx="45719" cy="978408"/>
          </a:xfrm>
          <a:prstGeom prst="downArrow">
            <a:avLst/>
          </a:prstGeom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20469249">
            <a:off x="7514882" y="908729"/>
            <a:ext cx="45719" cy="978408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4" grpId="0"/>
      <p:bldP spid="15" grpId="0"/>
      <p:bldP spid="19" grpId="0" animBg="1"/>
      <p:bldP spid="23" grpId="0" animBg="1"/>
      <p:bldP spid="24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Овал 31"/>
          <p:cNvSpPr/>
          <p:nvPr/>
        </p:nvSpPr>
        <p:spPr>
          <a:xfrm>
            <a:off x="3571868" y="4929198"/>
            <a:ext cx="2214578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entertain</a:t>
            </a:r>
            <a:endParaRPr lang="ru-RU" sz="2800" dirty="0"/>
          </a:p>
        </p:txBody>
      </p:sp>
      <p:sp>
        <p:nvSpPr>
          <p:cNvPr id="31" name="Овал 30"/>
          <p:cNvSpPr/>
          <p:nvPr/>
        </p:nvSpPr>
        <p:spPr>
          <a:xfrm>
            <a:off x="4643438" y="1285860"/>
            <a:ext cx="221457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14282" y="2571744"/>
            <a:ext cx="1714512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500306"/>
            <a:ext cx="3429024" cy="150019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2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role of the Media  for our future?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5" descr="hello-kylie-jan-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076473">
            <a:off x="840298" y="3932754"/>
            <a:ext cx="1467583" cy="2000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1183_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40531">
            <a:off x="1874984" y="3775204"/>
            <a:ext cx="1390650" cy="1977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Прямоугольник 17"/>
          <p:cNvSpPr/>
          <p:nvPr/>
        </p:nvSpPr>
        <p:spPr>
          <a:xfrm>
            <a:off x="357158" y="2786058"/>
            <a:ext cx="1470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inform</a:t>
            </a:r>
            <a:endParaRPr lang="ru-RU" sz="36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1428736"/>
            <a:ext cx="15730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educat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43306" y="4643446"/>
            <a:ext cx="288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5" name="Picture 3" descr="British_newspapers_influenced_by_media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4500570"/>
            <a:ext cx="167469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25" name="Прямая со стрелкой 24"/>
          <p:cNvCxnSpPr/>
          <p:nvPr/>
        </p:nvCxnSpPr>
        <p:spPr>
          <a:xfrm rot="5400000" flipH="1" flipV="1">
            <a:off x="4321967" y="2035959"/>
            <a:ext cx="428628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2071670" y="3143248"/>
            <a:ext cx="857256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4071934" y="4429132"/>
            <a:ext cx="714380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490" name="Picture 2" descr="Картинки по запросу картинки интернет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7850" y="4214818"/>
            <a:ext cx="2967990" cy="2214578"/>
          </a:xfrm>
          <a:prstGeom prst="rect">
            <a:avLst/>
          </a:prstGeom>
          <a:noFill/>
        </p:spPr>
      </p:pic>
      <p:pic>
        <p:nvPicPr>
          <p:cNvPr id="63492" name="Picture 4" descr="https://encrypted-tbn0.gstatic.com/images?q=tbn:ANd9GcSu3zRAftlfbdtIJWk0xWidd0DkgEOWVZJDd_VgLzp5D6EWRZNLkPT4QOq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388" y="214290"/>
            <a:ext cx="2457446" cy="1228723"/>
          </a:xfrm>
          <a:prstGeom prst="rect">
            <a:avLst/>
          </a:prstGeom>
          <a:noFill/>
        </p:spPr>
      </p:pic>
      <p:pic>
        <p:nvPicPr>
          <p:cNvPr id="63494" name="Picture 6" descr="Картинки по запросу картинки телевидение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42918"/>
            <a:ext cx="2466975" cy="1847851"/>
          </a:xfrm>
          <a:prstGeom prst="rect">
            <a:avLst/>
          </a:prstGeom>
          <a:noFill/>
        </p:spPr>
      </p:pic>
      <p:pic>
        <p:nvPicPr>
          <p:cNvPr id="63496" name="Picture 8" descr="Картинки по запросу картинки телевидени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00232" y="0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0" grpId="0" animBg="1"/>
      <p:bldP spid="3" grpId="0" build="p" animBg="1"/>
      <p:bldP spid="18" grpId="0"/>
      <p:bldP spid="19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How do people use  the media?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1928802"/>
            <a:ext cx="35004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0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30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2466" name="Picture 2" descr="Картинки по запросу картинки телевид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143248"/>
            <a:ext cx="5542571" cy="314327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000240"/>
            <a:ext cx="4857784" cy="1714504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tx1"/>
                </a:solidFill>
                <a:latin typeface="Comic Sans MS" pitchFamily="66" charset="0"/>
              </a:rPr>
              <a:t>The media  help people</a:t>
            </a:r>
            <a:endParaRPr lang="ru-RU" sz="54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86710" y="4500570"/>
            <a:ext cx="900090" cy="16255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643314"/>
            <a:ext cx="351083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relax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отдыхать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To entertain -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развлекать</a:t>
            </a:r>
            <a:endParaRPr lang="en-US" sz="2400" b="1" i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357166"/>
            <a:ext cx="307183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receive information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получать информацию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572100" y="4572008"/>
            <a:ext cx="3571900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To travel  around the world without wasting money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4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путешествовать по миру без затрат</a:t>
            </a:r>
            <a:endParaRPr lang="en-US" sz="2400" b="1" i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1643042" y="2571744"/>
            <a:ext cx="1285884" cy="7858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4858546" y="1785132"/>
            <a:ext cx="499272" cy="722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000760" y="3929066"/>
            <a:ext cx="714380" cy="28575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610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28604"/>
            <a:ext cx="2214546" cy="1509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Picture 3" descr="C:\Documents and Settings\Admin\Мои документы\Мои рисунки\120909Espa%F1olesConctanIntern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285728"/>
            <a:ext cx="1928826" cy="1795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Picture 2" descr="C:\Documents and Settings\Admin\Мои документы\Мои рисунки\tvusa12ju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500570"/>
            <a:ext cx="2143140" cy="1606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42" name="Picture 2" descr="Картинки по запросу картинки телевидение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4429132"/>
            <a:ext cx="2071701" cy="207170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500"/>
                            </p:stCondLst>
                            <p:childTnLst>
                              <p:par>
                                <p:cTn id="3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571603" y="214289"/>
            <a:ext cx="6548483" cy="1255459"/>
          </a:xfrm>
          <a:prstGeom prst="wedgeEllipseCallout">
            <a:avLst>
              <a:gd name="adj1" fmla="val -64947"/>
              <a:gd name="adj2" fmla="val -56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tx1"/>
                </a:solidFill>
                <a:latin typeface="Comic Sans MS" pitchFamily="66" charset="0"/>
              </a:rPr>
              <a:t>What  is a Newspaper ?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5" name="Picture 2" descr="C:\Documents and Settings\Admin\Мои документы\My Downloads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00174"/>
            <a:ext cx="6834235" cy="5125677"/>
          </a:xfrm>
          <a:prstGeom prst="rect">
            <a:avLst/>
          </a:prstGeom>
          <a:noFill/>
        </p:spPr>
      </p:pic>
      <p:pic>
        <p:nvPicPr>
          <p:cNvPr id="6" name="Picture 3" descr="C:\Documents and Settings\Admin\Мои документы\My Downloads\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1357298"/>
            <a:ext cx="5000660" cy="504441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43174" y="1428736"/>
            <a:ext cx="3961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printed  </a:t>
            </a:r>
            <a:r>
              <a:rPr lang="ru-RU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-напечатанный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86050" y="1928802"/>
            <a:ext cx="33698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Sold</a:t>
            </a:r>
            <a:r>
              <a:rPr lang="ru-RU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- продаваемый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2428868"/>
            <a:ext cx="2487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news </a:t>
            </a:r>
            <a:r>
              <a:rPr lang="ru-RU" sz="28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новости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3786190"/>
            <a:ext cx="4021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Advertisement</a:t>
            </a: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реклама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3143248"/>
            <a:ext cx="2238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Article</a:t>
            </a:r>
            <a:r>
              <a:rPr lang="ru-RU" sz="2800" b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-статья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4500570"/>
            <a:ext cx="35221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Crime</a:t>
            </a:r>
            <a:r>
              <a:rPr lang="ru-RU" sz="2800" b="1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lang="ru-RU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преступление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5143512"/>
            <a:ext cx="4506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Entertainment</a:t>
            </a:r>
            <a:r>
              <a:rPr lang="ru-RU" sz="2800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-развлечение</a:t>
            </a:r>
            <a:endParaRPr lang="ru-RU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2000240"/>
            <a:ext cx="3786214" cy="36433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It is a paper printed and  sold daily or weekly  with </a:t>
            </a:r>
            <a:r>
              <a:rPr lang="en-US" sz="2800" b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news , advertisements , articles </a:t>
            </a:r>
            <a:r>
              <a:rPr lang="en-US" sz="2800" b="1" i="1" dirty="0" smtClean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about political, crime, business , art, entertainment , sport events.</a:t>
            </a:r>
            <a:endParaRPr lang="en-US" sz="2800" b="1" i="1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16" name="Picture 3" descr="C:\Documents and Settings\Admin\Мои документы\Мои рисунки\15174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3733412" cy="39031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cxnSp>
        <p:nvCxnSpPr>
          <p:cNvPr id="17" name="Прямая со стрелкой 16"/>
          <p:cNvCxnSpPr/>
          <p:nvPr/>
        </p:nvCxnSpPr>
        <p:spPr>
          <a:xfrm flipV="1">
            <a:off x="4714876" y="3143248"/>
            <a:ext cx="571504" cy="71438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8" presetClass="exit" presetSubtype="16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5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4000"/>
                            </p:stCondLst>
                            <p:childTnLst>
                              <p:par>
                                <p:cTn id="4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500"/>
                            </p:stCondLst>
                            <p:childTnLst>
                              <p:par>
                                <p:cTn id="5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785918" y="214290"/>
            <a:ext cx="5429288" cy="128588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en-US" sz="4000" b="1" cap="all" dirty="0" smtClean="0">
                <a:solidFill>
                  <a:srgbClr val="0070C0"/>
                </a:solidFill>
                <a:effectLst>
                  <a:reflection blurRad="12700" stA="48000" endA="300" endPos="55000" dir="5400000" sy="-90000" algn="bl" rotWithShape="0"/>
                </a:effectLst>
                <a:latin typeface="Comic Sans MS" pitchFamily="66" charset="0"/>
              </a:rPr>
              <a:t>Newspapers in Britain</a:t>
            </a:r>
            <a:endParaRPr lang="ru-RU" sz="4000" cap="all" dirty="0">
              <a:solidFill>
                <a:srgbClr val="0070C0"/>
              </a:solidFill>
              <a:effectLst>
                <a:reflection blurRad="12700" stA="48000" endA="300" endPos="55000" dir="5400000" sy="-90000" algn="bl" rotWithShape="0"/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00414" y="2071678"/>
            <a:ext cx="5000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282575">
              <a:spcBef>
                <a:spcPts val="600"/>
              </a:spcBef>
              <a:buClr>
                <a:srgbClr val="3891A7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 </a:t>
            </a:r>
            <a:r>
              <a:rPr lang="en-GB" sz="2800" b="1" dirty="0" smtClean="0">
                <a:solidFill>
                  <a:schemeClr val="accent2">
                    <a:lumMod val="50000"/>
                  </a:schemeClr>
                </a:solidFill>
              </a:rPr>
              <a:t>Printing press  was invented in the15</a:t>
            </a:r>
            <a:r>
              <a:rPr lang="en-GB" sz="2800" b="1" baseline="30000" dirty="0" smtClean="0">
                <a:solidFill>
                  <a:schemeClr val="accent2">
                    <a:lumMod val="50000"/>
                  </a:schemeClr>
                </a:solidFill>
              </a:rPr>
              <a:t>th</a:t>
            </a:r>
            <a:r>
              <a:rPr lang="en-GB" sz="2800" b="1" dirty="0" smtClean="0">
                <a:solidFill>
                  <a:schemeClr val="accent2">
                    <a:lumMod val="50000"/>
                  </a:schemeClr>
                </a:solidFill>
              </a:rPr>
              <a:t> century in Germany</a:t>
            </a:r>
            <a:endParaRPr lang="en-GB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2378363" cy="2500330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714480" y="4572008"/>
            <a:ext cx="550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282575">
              <a:spcBef>
                <a:spcPts val="600"/>
              </a:spcBef>
              <a:buClr>
                <a:srgbClr val="3891A7"/>
              </a:buClr>
              <a:buSzPct val="8000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en-GB" sz="2800" b="1" dirty="0" smtClean="0">
                <a:solidFill>
                  <a:schemeClr val="accent2">
                    <a:lumMod val="50000"/>
                  </a:schemeClr>
                </a:solidFill>
              </a:rPr>
              <a:t>The first newspaper in Britain appeared in 1513</a:t>
            </a:r>
            <a:r>
              <a:rPr lang="en-GB" sz="2800" b="1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GB" sz="2800" b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>
            <a:off x="3357554" y="2214554"/>
            <a:ext cx="500066" cy="21431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429388" y="3143248"/>
            <a:ext cx="127932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20000" b="1" cap="none" spc="0" dirty="0" smtClean="0">
                <a:ln/>
                <a:solidFill>
                  <a:schemeClr val="accent3">
                    <a:lumMod val="20000"/>
                    <a:lumOff val="80000"/>
                  </a:schemeClr>
                </a:solidFill>
                <a:effectLst/>
              </a:rPr>
              <a:t>!</a:t>
            </a:r>
            <a:endParaRPr lang="ru-RU" sz="20000" b="1" cap="none" spc="0" dirty="0">
              <a:ln/>
              <a:solidFill>
                <a:schemeClr val="accent3">
                  <a:lumMod val="20000"/>
                  <a:lumOff val="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2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Мои документы\My Downloads\school-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92936"/>
            <a:ext cx="8572528" cy="606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572132" y="214290"/>
            <a:ext cx="3071834" cy="95410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Comic Sans MS" pitchFamily="66" charset="0"/>
              </a:rPr>
              <a:t>Newspapers for children</a:t>
            </a:r>
            <a:endParaRPr lang="ru-RU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6" name="Содержимое 3" descr="http://www.thenewspaper.org.uk/images/fp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714356"/>
            <a:ext cx="1500198" cy="178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0"/>
            <a:ext cx="4714908" cy="255454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Newspaper is the only national newspaper for 8 to 14 year old children designed for the classroom. It is produced by a small team of teachers and journalists.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It was first published in April 2000 and has been delivered to schools every half term since. </a:t>
            </a:r>
            <a:endParaRPr lang="ru-RU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57158" y="0"/>
            <a:ext cx="8501122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en-US" sz="4000" dirty="0" smtClean="0">
              <a:solidFill>
                <a:schemeClr val="accent2">
                  <a:lumMod val="50000"/>
                </a:schemeClr>
              </a:solidFill>
              <a:latin typeface="Adobe Caslon Pro Bold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Do you like to read newspapers?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What newspapers for children do you              know?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What is your 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favourite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newspaper?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How often are you delivered it?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dobe Caslon Pro Bold" pitchFamily="18" charset="0"/>
                <a:ea typeface="+mn-ea"/>
                <a:cs typeface="+mn-cs"/>
              </a:rPr>
              <a:t>     What articles do you like to read?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8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3200</TotalTime>
  <Words>596</Words>
  <Application>Microsoft Office PowerPoint</Application>
  <PresentationFormat>Экран (4:3)</PresentationFormat>
  <Paragraphs>99</Paragraphs>
  <Slides>19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Adobe Caslon Pro Bold</vt:lpstr>
      <vt:lpstr>Arial</vt:lpstr>
      <vt:lpstr>Arial Black</vt:lpstr>
      <vt:lpstr>Calibri</vt:lpstr>
      <vt:lpstr>Century Gothic</vt:lpstr>
      <vt:lpstr>Comic Sans MS</vt:lpstr>
      <vt:lpstr>Franklin Gothic Demi Cond</vt:lpstr>
      <vt:lpstr>Times New Roman</vt:lpstr>
      <vt:lpstr>Wingdings 2</vt:lpstr>
      <vt:lpstr>Wingdings 3</vt:lpstr>
      <vt:lpstr>Легкий дым</vt:lpstr>
      <vt:lpstr>Презентация PowerPoint</vt:lpstr>
      <vt:lpstr>Презентация PowerPoint</vt:lpstr>
      <vt:lpstr>What is the media? </vt:lpstr>
      <vt:lpstr>Презентация PowerPoint</vt:lpstr>
      <vt:lpstr>How do people use  the media?</vt:lpstr>
      <vt:lpstr>The media  help people</vt:lpstr>
      <vt:lpstr>Презентация PowerPoint</vt:lpstr>
      <vt:lpstr>Презентация PowerPoint</vt:lpstr>
      <vt:lpstr>Презентация PowerPoint</vt:lpstr>
      <vt:lpstr>Презентация PowerPoint</vt:lpstr>
      <vt:lpstr>Find the correct translation</vt:lpstr>
      <vt:lpstr>Презентация PowerPoint</vt:lpstr>
      <vt:lpstr>A documentary </vt:lpstr>
      <vt:lpstr>A Weather  forecast</vt:lpstr>
      <vt:lpstr>Talk show</vt:lpstr>
      <vt:lpstr>Check yourself!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</dc:creator>
  <cp:lastModifiedBy>lisk</cp:lastModifiedBy>
  <cp:revision>473</cp:revision>
  <dcterms:modified xsi:type="dcterms:W3CDTF">2017-12-18T10:47:21Z</dcterms:modified>
</cp:coreProperties>
</file>