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40" autoAdjust="0"/>
  </p:normalViewPr>
  <p:slideViewPr>
    <p:cSldViewPr>
      <p:cViewPr>
        <p:scale>
          <a:sx n="75" d="100"/>
          <a:sy n="75" d="100"/>
        </p:scale>
        <p:origin x="-450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0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998F6-EB31-47D2-89D4-8546F27078CA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6D892-A5FB-426A-9AA1-F8ED9CC14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DC3C1-1F39-48DA-9639-47406674713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764C0-0C00-418C-97AE-5863FA2B87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764C0-0C00-418C-97AE-5863FA2B87D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12/13/2017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Разминка</a:t>
            </a:r>
            <a:endParaRPr lang="ru-RU" sz="7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4600" y="1295400"/>
            <a:ext cx="5486400" cy="903762"/>
          </a:xfrm>
          <a:prstGeom prst="rect">
            <a:avLst/>
          </a:prstGeom>
        </p:spPr>
        <p:txBody>
          <a:bodyPr vert="horz" anchor="b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13.12.2017</a:t>
            </a:r>
            <a:r>
              <a:rPr kumimoji="0" lang="en-US" sz="7200" b="1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7200" b="1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г.</a:t>
            </a:r>
            <a:endParaRPr kumimoji="0" lang="ru-RU" sz="72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Составить блок – схему и написать программу.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2971800"/>
            <a:ext cx="1352550" cy="66675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Параграф 12 вопросы. </a:t>
            </a:r>
          </a:p>
          <a:p>
            <a:pPr algn="ctr">
              <a:buNone/>
            </a:pPr>
            <a:r>
              <a:rPr lang="ru-RU" dirty="0" smtClean="0"/>
              <a:t>Вопрос 7 письменно.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значение переменной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выполнения алгоритма: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828800"/>
            <a:ext cx="4267200" cy="30480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а</a:t>
            </a:r>
            <a:r>
              <a:rPr lang="en-US" sz="4000" b="1" dirty="0" smtClean="0"/>
              <a:t> := 2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b := 4</a:t>
            </a:r>
            <a:endParaRPr lang="ru-RU" sz="4000" dirty="0" smtClean="0"/>
          </a:p>
          <a:p>
            <a:pPr>
              <a:buNone/>
            </a:pPr>
            <a:r>
              <a:rPr lang="ru-RU" sz="4000" b="1" dirty="0" smtClean="0"/>
              <a:t>а</a:t>
            </a:r>
            <a:r>
              <a:rPr lang="en-US" sz="4000" b="1" dirty="0" smtClean="0"/>
              <a:t> := 2*</a:t>
            </a:r>
            <a:r>
              <a:rPr lang="ru-RU" sz="4000" b="1" dirty="0" smtClean="0"/>
              <a:t>а</a:t>
            </a:r>
            <a:r>
              <a:rPr lang="en-US" sz="4000" b="1" dirty="0" smtClean="0"/>
              <a:t> + 3*b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b := a/2*b</a:t>
            </a:r>
            <a:endParaRPr lang="ru-RU" sz="4000" dirty="0" smtClean="0"/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410200" y="5029200"/>
            <a:ext cx="1066800" cy="83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4419600" cy="3505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а</a:t>
            </a:r>
            <a:r>
              <a:rPr lang="en-US" sz="4000" b="1" dirty="0" smtClean="0"/>
              <a:t> := 4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b := 2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b := a/2*b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a := 2*</a:t>
            </a:r>
            <a:r>
              <a:rPr lang="ru-RU" sz="4000" b="1" dirty="0" smtClean="0"/>
              <a:t>а</a:t>
            </a:r>
            <a:r>
              <a:rPr lang="en-US" sz="4000" b="1" dirty="0" smtClean="0"/>
              <a:t> + 3*b</a:t>
            </a:r>
            <a:endParaRPr lang="ru-RU" sz="4000" dirty="0" smtClean="0"/>
          </a:p>
          <a:p>
            <a:pPr>
              <a:buNone/>
            </a:pPr>
            <a:endParaRPr lang="ru-RU" sz="4000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410200" y="5029200"/>
            <a:ext cx="1066800" cy="83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4800" dirty="0" smtClean="0"/>
              <a:t>20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значение переменной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выполнения алгоритма: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5029200" cy="342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а</a:t>
            </a:r>
            <a:r>
              <a:rPr lang="en-US" sz="4000" b="1" dirty="0" smtClean="0"/>
              <a:t> := 5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b := 4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b := 100 - a*b</a:t>
            </a:r>
            <a:endParaRPr lang="ru-RU" sz="4000" dirty="0" smtClean="0"/>
          </a:p>
          <a:p>
            <a:pPr>
              <a:buNone/>
            </a:pPr>
            <a:r>
              <a:rPr lang="en-US" sz="4000" b="1" dirty="0" smtClean="0"/>
              <a:t>a := b/16*a</a:t>
            </a:r>
            <a:endParaRPr lang="ru-RU" sz="4000" dirty="0" smtClean="0"/>
          </a:p>
          <a:p>
            <a:pPr>
              <a:buNone/>
            </a:pPr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значение переменной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выполнения алгоритма: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410200" y="5029200"/>
            <a:ext cx="1066800" cy="838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ru-RU" sz="4800" dirty="0" smtClean="0"/>
              <a:t>25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3810000" cy="4645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en-US" sz="4000" dirty="0" smtClean="0"/>
              <a:t>a := 10*3 - 4; </a:t>
            </a:r>
            <a:r>
              <a:rPr lang="ru-RU" sz="4000" dirty="0" smtClean="0"/>
              <a:t>          </a:t>
            </a:r>
          </a:p>
          <a:p>
            <a:pPr>
              <a:buNone/>
            </a:pPr>
            <a:r>
              <a:rPr lang="en-US" sz="4000" dirty="0" smtClean="0"/>
              <a:t>  a := a * 2;   </a:t>
            </a:r>
            <a:r>
              <a:rPr lang="ru-RU" sz="4000" dirty="0" smtClean="0"/>
              <a:t>             </a:t>
            </a:r>
            <a:r>
              <a:rPr lang="en-US" sz="4000" dirty="0" smtClean="0"/>
              <a:t>  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  b := a div 10; </a:t>
            </a:r>
            <a:r>
              <a:rPr lang="ru-RU" sz="4000" dirty="0" smtClean="0"/>
              <a:t>          </a:t>
            </a:r>
            <a:r>
              <a:rPr lang="en-US" sz="4000" dirty="0" smtClean="0"/>
              <a:t>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  a := a mod 10; </a:t>
            </a:r>
            <a:r>
              <a:rPr lang="ru-RU" sz="4000" dirty="0" smtClean="0"/>
              <a:t>        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значение переменной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выполнения алгоритма: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57800" y="1981200"/>
            <a:ext cx="1905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dirty="0" smtClean="0"/>
              <a:t>{ 26 }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{ 52</a:t>
            </a:r>
            <a:r>
              <a:rPr lang="ru-RU" sz="4000" dirty="0" smtClean="0"/>
              <a:t> </a:t>
            </a:r>
            <a:r>
              <a:rPr lang="en-US" sz="4000" dirty="0" smtClean="0"/>
              <a:t>}  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{ 5 }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{</a:t>
            </a:r>
            <a:r>
              <a:rPr lang="ru-RU" sz="4000" dirty="0" smtClean="0"/>
              <a:t> </a:t>
            </a:r>
            <a:r>
              <a:rPr lang="en-US" sz="4000" dirty="0" smtClean="0"/>
              <a:t>2</a:t>
            </a:r>
            <a:r>
              <a:rPr lang="ru-RU" sz="4000" dirty="0" smtClean="0"/>
              <a:t> </a:t>
            </a:r>
            <a:r>
              <a:rPr lang="en-US" sz="4000" dirty="0" smtClean="0"/>
              <a:t>}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4038600" cy="4721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</a:t>
            </a:r>
            <a:r>
              <a:rPr lang="en-US" sz="4000" dirty="0" smtClean="0"/>
              <a:t>a := 10 - 3 * 3;  </a:t>
            </a:r>
            <a:r>
              <a:rPr lang="ru-RU" sz="4000" dirty="0" smtClean="0"/>
              <a:t>           </a:t>
            </a:r>
          </a:p>
          <a:p>
            <a:pPr>
              <a:buNone/>
            </a:pPr>
            <a:r>
              <a:rPr lang="en-US" sz="4000" dirty="0" smtClean="0"/>
              <a:t>  a := a * 24;    </a:t>
            </a:r>
            <a:r>
              <a:rPr lang="ru-RU" sz="4000" dirty="0" smtClean="0"/>
              <a:t>              </a:t>
            </a:r>
            <a:r>
              <a:rPr lang="en-US" sz="4000" dirty="0" smtClean="0"/>
              <a:t>  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  b := a div 10; </a:t>
            </a:r>
            <a:r>
              <a:rPr lang="ru-RU" sz="4000" dirty="0" smtClean="0"/>
              <a:t>              </a:t>
            </a:r>
            <a:r>
              <a:rPr lang="en-US" sz="4000" dirty="0" smtClean="0"/>
              <a:t>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  a := a mod 10; </a:t>
            </a:r>
            <a:r>
              <a:rPr lang="ru-RU" sz="4000" dirty="0" smtClean="0"/>
              <a:t>            </a:t>
            </a:r>
          </a:p>
          <a:p>
            <a:pPr>
              <a:buNone/>
            </a:pPr>
            <a:endParaRPr lang="ru-RU" sz="4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Определите значение переменной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выполнения алгоритма: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05400" y="1905000"/>
            <a:ext cx="2743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4000" dirty="0" smtClean="0"/>
              <a:t>{ 1</a:t>
            </a:r>
            <a:r>
              <a:rPr lang="ru-RU" sz="4000" dirty="0" smtClean="0"/>
              <a:t> </a:t>
            </a:r>
            <a:r>
              <a:rPr lang="en-US" sz="4000" dirty="0" smtClean="0"/>
              <a:t>}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{ 24</a:t>
            </a:r>
            <a:r>
              <a:rPr lang="ru-RU" sz="4000" dirty="0" smtClean="0"/>
              <a:t> </a:t>
            </a:r>
            <a:r>
              <a:rPr lang="en-US" sz="4000" dirty="0" smtClean="0"/>
              <a:t>}  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{ 2 } </a:t>
            </a:r>
            <a:endParaRPr lang="ru-RU" sz="4000" dirty="0" smtClean="0"/>
          </a:p>
          <a:p>
            <a:pPr>
              <a:buNone/>
            </a:pPr>
            <a:r>
              <a:rPr lang="en-US" sz="4000" dirty="0" smtClean="0"/>
              <a:t>{</a:t>
            </a:r>
            <a:r>
              <a:rPr lang="ru-RU" sz="4000" dirty="0" smtClean="0"/>
              <a:t> </a:t>
            </a:r>
            <a:r>
              <a:rPr lang="en-US" sz="4000" dirty="0" smtClean="0"/>
              <a:t>4</a:t>
            </a:r>
            <a:r>
              <a:rPr lang="ru-RU" sz="4000" dirty="0" smtClean="0"/>
              <a:t> </a:t>
            </a:r>
            <a:r>
              <a:rPr lang="en-US" sz="4000" dirty="0" smtClean="0"/>
              <a:t>}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7467600" cy="25146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Самостоятельная работа</a:t>
            </a:r>
            <a:br>
              <a:rPr lang="ru-RU" sz="4400" b="1" dirty="0" smtClean="0"/>
            </a:b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pPr algn="ctr"/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24" name="Содержимое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41148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program max; 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b="1" dirty="0" err="1" smtClean="0"/>
              <a:t>var</a:t>
            </a:r>
            <a:r>
              <a:rPr lang="en-US" b="1" dirty="0" smtClean="0"/>
              <a:t> a, b, max: integer; 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begin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err="1" smtClean="0"/>
              <a:t>writeln</a:t>
            </a:r>
            <a:r>
              <a:rPr lang="en-US" b="1" dirty="0" smtClean="0"/>
              <a:t>(‘</a:t>
            </a:r>
            <a:r>
              <a:rPr lang="en-US" b="1" dirty="0" err="1" smtClean="0"/>
              <a:t>Vvedite</a:t>
            </a:r>
            <a:r>
              <a:rPr lang="en-US" b="1" dirty="0" smtClean="0"/>
              <a:t> </a:t>
            </a:r>
            <a:r>
              <a:rPr lang="en-US" b="1" dirty="0" err="1" smtClean="0"/>
              <a:t>dva</a:t>
            </a:r>
            <a:r>
              <a:rPr lang="en-US" b="1" dirty="0" smtClean="0"/>
              <a:t> </a:t>
            </a:r>
            <a:r>
              <a:rPr lang="en-US" b="1" dirty="0" err="1" smtClean="0"/>
              <a:t>chisla</a:t>
            </a:r>
            <a:r>
              <a:rPr lang="en-US" b="1" dirty="0" smtClean="0"/>
              <a:t>'); 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err="1" smtClean="0"/>
              <a:t>readln</a:t>
            </a:r>
            <a:r>
              <a:rPr lang="en-US" b="1" dirty="0" smtClean="0"/>
              <a:t> </a:t>
            </a:r>
            <a:r>
              <a:rPr lang="en-US" b="1" dirty="0" smtClean="0"/>
              <a:t>( a, b );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  if a &gt; b then max:=a*a 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  else max:=b*b;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err="1" smtClean="0"/>
              <a:t>writeln</a:t>
            </a:r>
            <a:r>
              <a:rPr lang="en-US" b="1" dirty="0" smtClean="0"/>
              <a:t> (‘</a:t>
            </a:r>
            <a:r>
              <a:rPr lang="en-US" b="1" dirty="0" err="1" smtClean="0"/>
              <a:t>Proizvedenie</a:t>
            </a:r>
            <a:r>
              <a:rPr lang="en-US" b="1" dirty="0" smtClean="0"/>
              <a:t> Max=‘,max);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</a:t>
            </a:r>
            <a:r>
              <a:rPr lang="en-US" b="1" dirty="0" err="1" smtClean="0"/>
              <a:t>readln</a:t>
            </a:r>
            <a:r>
              <a:rPr lang="en-US" b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End</a:t>
            </a:r>
            <a:r>
              <a:rPr lang="ru-RU" b="1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4348162" y="1752600"/>
            <a:ext cx="4338638" cy="4037014"/>
            <a:chOff x="471" y="656"/>
            <a:chExt cx="3354" cy="3166"/>
          </a:xfrm>
        </p:grpSpPr>
        <p:sp>
          <p:nvSpPr>
            <p:cNvPr id="5" name="AutoShape 6"/>
            <p:cNvSpPr>
              <a:spLocks noChangeArrowheads="1"/>
            </p:cNvSpPr>
            <p:nvPr/>
          </p:nvSpPr>
          <p:spPr bwMode="auto">
            <a:xfrm>
              <a:off x="1666" y="656"/>
              <a:ext cx="933" cy="238"/>
            </a:xfrm>
            <a:prstGeom prst="flowChartTerminator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200" dirty="0">
                  <a:latin typeface="Calibri" pitchFamily="34" charset="0"/>
                </a:rPr>
                <a:t>начало</a:t>
              </a:r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471" y="2075"/>
              <a:ext cx="1194" cy="37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>
                  <a:latin typeface="Courier New" pitchFamily="49" charset="0"/>
                </a:rPr>
                <a:t>max:=</a:t>
              </a:r>
              <a:r>
                <a:rPr lang="en-US" sz="2200" b="1">
                  <a:latin typeface="Calibri" pitchFamily="34" charset="0"/>
                </a:rPr>
                <a:t> </a:t>
              </a:r>
              <a:r>
                <a:rPr lang="en-US" sz="2200" b="1">
                  <a:latin typeface="Courier New" pitchFamily="49" charset="0"/>
                </a:rPr>
                <a:t>a</a:t>
              </a:r>
              <a:r>
                <a:rPr lang="ru-RU" sz="2200" b="1">
                  <a:latin typeface="Courier New" pitchFamily="49" charset="0"/>
                </a:rPr>
                <a:t>*а</a:t>
              </a:r>
            </a:p>
          </p:txBody>
        </p:sp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>
              <a:off x="1481" y="1045"/>
              <a:ext cx="1302" cy="250"/>
            </a:xfrm>
            <a:prstGeom prst="flowChartInputOutpu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 dirty="0" err="1">
                  <a:latin typeface="Courier New" pitchFamily="49" charset="0"/>
                </a:rPr>
                <a:t>a,b</a:t>
              </a:r>
              <a:endParaRPr lang="ru-RU" sz="2200" b="1" dirty="0">
                <a:latin typeface="Courier New" pitchFamily="49" charset="0"/>
              </a:endParaRPr>
            </a:p>
          </p:txBody>
        </p:sp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1620" y="2995"/>
              <a:ext cx="1011" cy="388"/>
            </a:xfrm>
            <a:prstGeom prst="flowChartDocumen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>
                  <a:latin typeface="Courier New" pitchFamily="49" charset="0"/>
                </a:rPr>
                <a:t>max</a:t>
              </a:r>
              <a:endParaRPr lang="ru-RU" sz="2200" b="1">
                <a:latin typeface="Courier New" pitchFamily="49" charset="0"/>
              </a:endParaRPr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2132" y="893"/>
              <a:ext cx="0" cy="1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AutoShape 16"/>
            <p:cNvSpPr>
              <a:spLocks noChangeArrowheads="1"/>
            </p:cNvSpPr>
            <p:nvPr/>
          </p:nvSpPr>
          <p:spPr bwMode="auto">
            <a:xfrm>
              <a:off x="1576" y="1460"/>
              <a:ext cx="1112" cy="530"/>
            </a:xfrm>
            <a:prstGeom prst="flowChartDecision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>
                  <a:latin typeface="Courier New" pitchFamily="49" charset="0"/>
                </a:rPr>
                <a:t>a &gt; b</a:t>
              </a:r>
              <a:endParaRPr lang="ru-RU" sz="2200" b="1">
                <a:latin typeface="Courier New" pitchFamily="49" charset="0"/>
              </a:endParaRPr>
            </a:p>
          </p:txBody>
        </p:sp>
        <p:sp>
          <p:nvSpPr>
            <p:cNvPr id="11" name="Line 17"/>
            <p:cNvSpPr>
              <a:spLocks noChangeShapeType="1"/>
            </p:cNvSpPr>
            <p:nvPr/>
          </p:nvSpPr>
          <p:spPr bwMode="auto">
            <a:xfrm>
              <a:off x="2132" y="1306"/>
              <a:ext cx="0" cy="16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2700" y="2083"/>
              <a:ext cx="1125" cy="37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200" b="1">
                  <a:latin typeface="Courier New" pitchFamily="49" charset="0"/>
                </a:rPr>
                <a:t>max:=</a:t>
              </a:r>
              <a:r>
                <a:rPr lang="en-US" sz="2200" b="1">
                  <a:latin typeface="Calibri" pitchFamily="34" charset="0"/>
                </a:rPr>
                <a:t> </a:t>
              </a:r>
              <a:r>
                <a:rPr lang="en-US" sz="2200" b="1">
                  <a:latin typeface="Courier New" pitchFamily="49" charset="0"/>
                </a:rPr>
                <a:t>b</a:t>
              </a:r>
              <a:r>
                <a:rPr lang="ru-RU" sz="2200" b="1">
                  <a:latin typeface="Courier New" pitchFamily="49" charset="0"/>
                </a:rPr>
                <a:t>*</a:t>
              </a:r>
              <a:r>
                <a:rPr lang="en-US" sz="2200" b="1">
                  <a:latin typeface="Courier New" pitchFamily="49" charset="0"/>
                </a:rPr>
                <a:t>b</a:t>
              </a:r>
              <a:endParaRPr lang="ru-RU" sz="2200" b="1">
                <a:latin typeface="Courier New" pitchFamily="49" charset="0"/>
              </a:endParaRPr>
            </a:p>
          </p:txBody>
        </p:sp>
        <p:sp>
          <p:nvSpPr>
            <p:cNvPr id="13" name="AutoShape 19"/>
            <p:cNvSpPr>
              <a:spLocks noChangeArrowheads="1"/>
            </p:cNvSpPr>
            <p:nvPr/>
          </p:nvSpPr>
          <p:spPr bwMode="auto">
            <a:xfrm>
              <a:off x="1659" y="3561"/>
              <a:ext cx="933" cy="261"/>
            </a:xfrm>
            <a:prstGeom prst="flowChartTerminator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200">
                  <a:latin typeface="Calibri" pitchFamily="34" charset="0"/>
                </a:rPr>
                <a:t>конец</a:t>
              </a:r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>
              <a:off x="2126" y="3373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2682" y="1722"/>
              <a:ext cx="623" cy="361"/>
            </a:xfrm>
            <a:custGeom>
              <a:avLst/>
              <a:gdLst>
                <a:gd name="T0" fmla="*/ 0 w 623"/>
                <a:gd name="T1" fmla="*/ 0 h 524"/>
                <a:gd name="T2" fmla="*/ 623 w 623"/>
                <a:gd name="T3" fmla="*/ 0 h 524"/>
                <a:gd name="T4" fmla="*/ 623 w 623"/>
                <a:gd name="T5" fmla="*/ 1 h 524"/>
                <a:gd name="T6" fmla="*/ 0 60000 65536"/>
                <a:gd name="T7" fmla="*/ 0 60000 65536"/>
                <a:gd name="T8" fmla="*/ 0 60000 65536"/>
                <a:gd name="T9" fmla="*/ 0 w 623"/>
                <a:gd name="T10" fmla="*/ 0 h 524"/>
                <a:gd name="T11" fmla="*/ 623 w 623"/>
                <a:gd name="T12" fmla="*/ 524 h 5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3" h="524">
                  <a:moveTo>
                    <a:pt x="0" y="0"/>
                  </a:moveTo>
                  <a:lnTo>
                    <a:pt x="623" y="0"/>
                  </a:lnTo>
                  <a:lnTo>
                    <a:pt x="623" y="52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6" name="Freeform 22"/>
            <p:cNvSpPr>
              <a:spLocks/>
            </p:cNvSpPr>
            <p:nvPr/>
          </p:nvSpPr>
          <p:spPr bwMode="auto">
            <a:xfrm flipH="1">
              <a:off x="954" y="1722"/>
              <a:ext cx="623" cy="361"/>
            </a:xfrm>
            <a:custGeom>
              <a:avLst/>
              <a:gdLst>
                <a:gd name="T0" fmla="*/ 0 w 623"/>
                <a:gd name="T1" fmla="*/ 0 h 524"/>
                <a:gd name="T2" fmla="*/ 623 w 623"/>
                <a:gd name="T3" fmla="*/ 0 h 524"/>
                <a:gd name="T4" fmla="*/ 623 w 623"/>
                <a:gd name="T5" fmla="*/ 1 h 524"/>
                <a:gd name="T6" fmla="*/ 0 60000 65536"/>
                <a:gd name="T7" fmla="*/ 0 60000 65536"/>
                <a:gd name="T8" fmla="*/ 0 60000 65536"/>
                <a:gd name="T9" fmla="*/ 0 w 623"/>
                <a:gd name="T10" fmla="*/ 0 h 524"/>
                <a:gd name="T11" fmla="*/ 623 w 623"/>
                <a:gd name="T12" fmla="*/ 524 h 5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23" h="524">
                  <a:moveTo>
                    <a:pt x="0" y="0"/>
                  </a:moveTo>
                  <a:lnTo>
                    <a:pt x="623" y="0"/>
                  </a:lnTo>
                  <a:lnTo>
                    <a:pt x="623" y="524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960" y="2444"/>
              <a:ext cx="2361" cy="343"/>
            </a:xfrm>
            <a:custGeom>
              <a:avLst/>
              <a:gdLst>
                <a:gd name="T0" fmla="*/ 0 w 2409"/>
                <a:gd name="T1" fmla="*/ 0 h 343"/>
                <a:gd name="T2" fmla="*/ 0 w 2409"/>
                <a:gd name="T3" fmla="*/ 343 h 343"/>
                <a:gd name="T4" fmla="*/ 1457 w 2409"/>
                <a:gd name="T5" fmla="*/ 343 h 343"/>
                <a:gd name="T6" fmla="*/ 1457 w 2409"/>
                <a:gd name="T7" fmla="*/ 5 h 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9"/>
                <a:gd name="T13" fmla="*/ 0 h 343"/>
                <a:gd name="T14" fmla="*/ 2409 w 2409"/>
                <a:gd name="T15" fmla="*/ 343 h 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9" h="343">
                  <a:moveTo>
                    <a:pt x="0" y="0"/>
                  </a:moveTo>
                  <a:lnTo>
                    <a:pt x="0" y="343"/>
                  </a:lnTo>
                  <a:lnTo>
                    <a:pt x="2409" y="343"/>
                  </a:lnTo>
                  <a:lnTo>
                    <a:pt x="2409" y="5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18" name="Line 24"/>
            <p:cNvSpPr>
              <a:spLocks noChangeShapeType="1"/>
            </p:cNvSpPr>
            <p:nvPr/>
          </p:nvSpPr>
          <p:spPr bwMode="auto">
            <a:xfrm>
              <a:off x="959" y="2557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Line 25"/>
            <p:cNvSpPr>
              <a:spLocks noChangeShapeType="1"/>
            </p:cNvSpPr>
            <p:nvPr/>
          </p:nvSpPr>
          <p:spPr bwMode="auto">
            <a:xfrm>
              <a:off x="3320" y="2572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Line 26"/>
            <p:cNvSpPr>
              <a:spLocks noChangeShapeType="1"/>
            </p:cNvSpPr>
            <p:nvPr/>
          </p:nvSpPr>
          <p:spPr bwMode="auto">
            <a:xfrm>
              <a:off x="2114" y="2794"/>
              <a:ext cx="0" cy="2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2097" y="2772"/>
              <a:ext cx="34" cy="3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 wrap="none" lIns="90000" tIns="46800" rIns="90000" bIns="46800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22" name="Text Box 28"/>
            <p:cNvSpPr txBox="1">
              <a:spLocks noChangeArrowheads="1"/>
            </p:cNvSpPr>
            <p:nvPr/>
          </p:nvSpPr>
          <p:spPr bwMode="auto">
            <a:xfrm>
              <a:off x="960" y="1443"/>
              <a:ext cx="431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>
                  <a:latin typeface="Calibri" pitchFamily="34" charset="0"/>
                </a:rPr>
                <a:t>да</a:t>
              </a:r>
            </a:p>
          </p:txBody>
        </p:sp>
        <p:sp>
          <p:nvSpPr>
            <p:cNvPr id="23" name="Text Box 29"/>
            <p:cNvSpPr txBox="1">
              <a:spLocks noChangeArrowheads="1"/>
            </p:cNvSpPr>
            <p:nvPr/>
          </p:nvSpPr>
          <p:spPr bwMode="auto">
            <a:xfrm>
              <a:off x="2880" y="1455"/>
              <a:ext cx="431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 type="none" w="lg" len="lg"/>
            </a:ln>
          </p:spPr>
          <p:txBody>
            <a:bodyPr lIns="90000" tIns="46800" rIns="90000" bIns="46800">
              <a:spAutoFit/>
            </a:bodyPr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ru-RU">
                  <a:latin typeface="Calibri" pitchFamily="34" charset="0"/>
                </a:rPr>
                <a:t>нет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457200"/>
            <a:ext cx="1567543" cy="9144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Составить блок-схему и написать программу.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57200" y="1600200"/>
            <a:ext cx="3886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 primer;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x: integer;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y:real;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begin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writeln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(‘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Vvedite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x');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read ( x );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if x=7 then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writeln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(‘Net’)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else begin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y:=(9*x)/(x-7);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writeln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(‘y=‘,y:4:2);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end;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readln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5410200" y="1295400"/>
            <a:ext cx="2133600" cy="533400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начало</a:t>
            </a:r>
            <a:endParaRPr lang="ru-RU" dirty="0"/>
          </a:p>
        </p:txBody>
      </p:sp>
      <p:cxnSp>
        <p:nvCxnSpPr>
          <p:cNvPr id="13" name="Прямая со стрелкой 12"/>
          <p:cNvCxnSpPr>
            <a:stCxn id="11" idx="4"/>
          </p:cNvCxnSpPr>
          <p:nvPr/>
        </p:nvCxnSpPr>
        <p:spPr>
          <a:xfrm rot="5400000">
            <a:off x="6324600" y="19812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Блок-схема: данные 13"/>
          <p:cNvSpPr/>
          <p:nvPr/>
        </p:nvSpPr>
        <p:spPr>
          <a:xfrm>
            <a:off x="5715000" y="2133600"/>
            <a:ext cx="1524000" cy="533400"/>
          </a:xfrm>
          <a:prstGeom prst="flowChartInputOutp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stCxn id="14" idx="4"/>
          </p:cNvCxnSpPr>
          <p:nvPr/>
        </p:nvCxnSpPr>
        <p:spPr>
          <a:xfrm rot="5400000">
            <a:off x="6362700" y="27813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решение 18"/>
          <p:cNvSpPr/>
          <p:nvPr/>
        </p:nvSpPr>
        <p:spPr>
          <a:xfrm>
            <a:off x="5867400" y="2895600"/>
            <a:ext cx="1295400" cy="685800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X=7</a:t>
            </a:r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9" idx="3"/>
          </p:cNvCxnSpPr>
          <p:nvPr/>
        </p:nvCxnSpPr>
        <p:spPr>
          <a:xfrm>
            <a:off x="7162800" y="3238500"/>
            <a:ext cx="6096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257800" y="3200400"/>
            <a:ext cx="6096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991100" y="34671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7543800" y="35052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7239000" y="2895600"/>
            <a:ext cx="533400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876800" y="2895600"/>
            <a:ext cx="914400" cy="304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495800" y="3733800"/>
            <a:ext cx="1600200" cy="457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y:=(9*x)/(x-7)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rot="5400000">
            <a:off x="5106194" y="4342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Блок-схема: данные 40"/>
          <p:cNvSpPr/>
          <p:nvPr/>
        </p:nvSpPr>
        <p:spPr>
          <a:xfrm>
            <a:off x="4724400" y="4495800"/>
            <a:ext cx="1143000" cy="381000"/>
          </a:xfrm>
          <a:prstGeom prst="flowChartInputOutp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Y=</a:t>
            </a:r>
            <a:endParaRPr lang="ru-RU" dirty="0"/>
          </a:p>
        </p:txBody>
      </p:sp>
      <p:cxnSp>
        <p:nvCxnSpPr>
          <p:cNvPr id="52" name="Соединительная линия уступом 51"/>
          <p:cNvCxnSpPr/>
          <p:nvPr/>
        </p:nvCxnSpPr>
        <p:spPr>
          <a:xfrm rot="5400000">
            <a:off x="6343650" y="4248150"/>
            <a:ext cx="1524000" cy="14097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hape 53"/>
          <p:cNvCxnSpPr>
            <a:stCxn id="41" idx="4"/>
          </p:cNvCxnSpPr>
          <p:nvPr/>
        </p:nvCxnSpPr>
        <p:spPr>
          <a:xfrm rot="16200000" flipH="1">
            <a:off x="5810250" y="4362450"/>
            <a:ext cx="76200" cy="11049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Блок-схема: узел 54"/>
          <p:cNvSpPr/>
          <p:nvPr/>
        </p:nvSpPr>
        <p:spPr>
          <a:xfrm>
            <a:off x="5410200" y="5715000"/>
            <a:ext cx="2133600" cy="533400"/>
          </a:xfrm>
          <a:prstGeom prst="flowChartConnec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24" name="Блок-схема: данные 23"/>
          <p:cNvSpPr/>
          <p:nvPr/>
        </p:nvSpPr>
        <p:spPr>
          <a:xfrm>
            <a:off x="6781800" y="3733800"/>
            <a:ext cx="1981200" cy="457200"/>
          </a:xfrm>
          <a:prstGeom prst="flowChartInputOutp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Решения 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4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 build="p" animBg="1"/>
      <p:bldP spid="14" grpId="0" build="p" animBg="1"/>
      <p:bldP spid="19" grpId="0" animBg="1"/>
      <p:bldP spid="29" grpId="0" build="p" animBg="1"/>
      <p:bldP spid="31" grpId="0" animBg="1"/>
      <p:bldP spid="33" grpId="0" build="p" animBg="1"/>
      <p:bldP spid="41" grpId="0" build="p" animBg="1"/>
      <p:bldP spid="55" grpId="0" build="p" animBg="1"/>
      <p:bldP spid="24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E1E1E1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296</Words>
  <Application>Microsoft Office PowerPoint</Application>
  <PresentationFormat>Экран (4:3)</PresentationFormat>
  <Paragraphs>88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Разминка</vt:lpstr>
      <vt:lpstr>Определите значение переменной a после выполнения алгоритма: </vt:lpstr>
      <vt:lpstr>Определите значение переменной a после выполнения алгоритма: </vt:lpstr>
      <vt:lpstr>Определите значение переменной a после выполнения алгоритма: </vt:lpstr>
      <vt:lpstr>Определите значение переменной a после выполнения алгоритма: </vt:lpstr>
      <vt:lpstr>Определите значение переменной a после выполнения алгоритма: </vt:lpstr>
      <vt:lpstr>Самостоятельная работа </vt:lpstr>
      <vt:lpstr>Проверка домашнего задания</vt:lpstr>
      <vt:lpstr>Слайд 9</vt:lpstr>
      <vt:lpstr>Практическая работа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Разминка</dc:title>
  <dc:creator>Калерия</dc:creator>
  <cp:lastModifiedBy>Ученик</cp:lastModifiedBy>
  <cp:revision>10</cp:revision>
  <dcterms:created xsi:type="dcterms:W3CDTF">2017-12-12T13:53:33Z</dcterms:created>
  <dcterms:modified xsi:type="dcterms:W3CDTF">2017-12-13T05:26:05Z</dcterms:modified>
</cp:coreProperties>
</file>