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 id="2147483828" r:id="rId2"/>
  </p:sldMasterIdLst>
  <p:notesMasterIdLst>
    <p:notesMasterId r:id="rId25"/>
  </p:notesMasterIdLst>
  <p:sldIdLst>
    <p:sldId id="276" r:id="rId3"/>
    <p:sldId id="291" r:id="rId4"/>
    <p:sldId id="277" r:id="rId5"/>
    <p:sldId id="278" r:id="rId6"/>
    <p:sldId id="292" r:id="rId7"/>
    <p:sldId id="279" r:id="rId8"/>
    <p:sldId id="256" r:id="rId9"/>
    <p:sldId id="280" r:id="rId10"/>
    <p:sldId id="293" r:id="rId11"/>
    <p:sldId id="281" r:id="rId12"/>
    <p:sldId id="282" r:id="rId13"/>
    <p:sldId id="283" r:id="rId14"/>
    <p:sldId id="294" r:id="rId15"/>
    <p:sldId id="295" r:id="rId16"/>
    <p:sldId id="296" r:id="rId17"/>
    <p:sldId id="284" r:id="rId18"/>
    <p:sldId id="285" r:id="rId19"/>
    <p:sldId id="286" r:id="rId20"/>
    <p:sldId id="287" r:id="rId21"/>
    <p:sldId id="297" r:id="rId22"/>
    <p:sldId id="288" r:id="rId23"/>
    <p:sldId id="290"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CC"/>
    <a:srgbClr val="990033"/>
    <a:srgbClr val="3333FF"/>
    <a:srgbClr val="FF6600"/>
    <a:srgbClr val="FFFF66"/>
    <a:srgbClr val="FFFF00"/>
    <a:srgbClr val="000066"/>
    <a:srgbClr val="CC00FF"/>
    <a:srgbClr val="FF0066"/>
    <a:srgbClr val="99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6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3876C0-BD2A-4355-A5C3-E2CBDF5C3A0A}" type="datetimeFigureOut">
              <a:rPr lang="ru-RU" smtClean="0"/>
              <a:pPr/>
              <a:t>18.12.2017</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81B367-1061-4D53-845F-2AA53AA98BD5}"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228600" indent="-228600"/>
            <a:r>
              <a:rPr lang="ru-RU" dirty="0" smtClean="0"/>
              <a:t>Изучение треугольников породило целую науку(тригонометрию). Она возникла из практических потребностей при измерениях земельных участков, составлении карт местности, конструировании машин и механизмов</a:t>
            </a:r>
          </a:p>
          <a:p>
            <a:pPr marL="228600" indent="-228600">
              <a:buFontTx/>
              <a:buAutoNum type="arabicParenR"/>
            </a:pPr>
            <a:r>
              <a:rPr lang="ru-RU" dirty="0" smtClean="0"/>
              <a:t>Первые упоминания о треугольниках и его свойствах были в египетских папирусах, которым более 4000 лет</a:t>
            </a:r>
          </a:p>
          <a:p>
            <a:pPr marL="228600" indent="-228600">
              <a:buFontTx/>
              <a:buAutoNum type="arabicParenR"/>
            </a:pPr>
            <a:r>
              <a:rPr lang="ru-RU" dirty="0" smtClean="0"/>
              <a:t>Через 2000 лет в Древней Греции изучение свойств треугольника достигает высокого уровня (Теорема Пифагора, Формула Герона).</a:t>
            </a:r>
          </a:p>
          <a:p>
            <a:pPr marL="228600" indent="-228600">
              <a:buFontTx/>
              <a:buAutoNum type="arabicParenR"/>
            </a:pPr>
            <a:r>
              <a:rPr lang="ru-RU" dirty="0" smtClean="0"/>
              <a:t>В 15-16 веках появилось огромное количество исследований свойств треугольника. Эти исследования составили большой раздел планиметрии, получивший название «Новая геометрия треугольника». Известно, что Наполеон иногда свое свободное время посвящал занятиям математикой. Ему приписывают красивую теорему (о внешнем и внутреннем треугольниках)</a:t>
            </a:r>
          </a:p>
          <a:p>
            <a:pPr marL="228600" indent="-228600">
              <a:buFontTx/>
              <a:buAutoNum type="arabicParenR"/>
            </a:pPr>
            <a:r>
              <a:rPr lang="ru-RU" dirty="0" smtClean="0"/>
              <a:t>Открытия в геометрии есть и в 20 веке. Американский математик </a:t>
            </a:r>
            <a:r>
              <a:rPr lang="ru-RU" dirty="0" err="1" smtClean="0"/>
              <a:t>Ф.Морли</a:t>
            </a:r>
            <a:r>
              <a:rPr lang="ru-RU" dirty="0" smtClean="0"/>
              <a:t>.</a:t>
            </a:r>
            <a:endParaRPr lang="ru-RU" dirty="0"/>
          </a:p>
        </p:txBody>
      </p:sp>
      <p:sp>
        <p:nvSpPr>
          <p:cNvPr id="4" name="Номер слайда 3"/>
          <p:cNvSpPr>
            <a:spLocks noGrp="1"/>
          </p:cNvSpPr>
          <p:nvPr>
            <p:ph type="sldNum" sz="quarter" idx="10"/>
          </p:nvPr>
        </p:nvSpPr>
        <p:spPr/>
        <p:txBody>
          <a:bodyPr/>
          <a:lstStyle/>
          <a:p>
            <a:fld id="{005468FA-9297-4124-A32E-ADEA73EABF14}" type="slidenum">
              <a:rPr lang="ru-RU" smtClean="0"/>
              <a:pPr/>
              <a:t>6</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a:spcBef>
                <a:spcPts val="600"/>
              </a:spcBef>
            </a:pPr>
            <a:r>
              <a:rPr lang="ru-RU" b="1" dirty="0" smtClean="0"/>
              <a:t>ПРИЗНАК,</a:t>
            </a:r>
            <a:r>
              <a:rPr lang="ru-RU" dirty="0" smtClean="0"/>
              <a:t> – Показатель, примета, знак, по которым можно узнать, определить что– нибудь. Различительные признаки. Признаки пола. Признаки весны. Признаки делимости (спец.).</a:t>
            </a:r>
          </a:p>
          <a:p>
            <a:pPr>
              <a:spcBef>
                <a:spcPts val="600"/>
              </a:spcBef>
            </a:pPr>
            <a:r>
              <a:rPr lang="ru-RU" dirty="0" smtClean="0"/>
              <a:t>В геометрии некоторое условие, при которых два заданных треугольника оказываются равными, называются </a:t>
            </a:r>
            <a:endParaRPr lang="ru-RU" dirty="0"/>
          </a:p>
        </p:txBody>
      </p:sp>
      <p:sp>
        <p:nvSpPr>
          <p:cNvPr id="4" name="Номер слайда 3"/>
          <p:cNvSpPr>
            <a:spLocks noGrp="1"/>
          </p:cNvSpPr>
          <p:nvPr>
            <p:ph type="sldNum" sz="quarter" idx="10"/>
          </p:nvPr>
        </p:nvSpPr>
        <p:spPr/>
        <p:txBody>
          <a:bodyPr/>
          <a:lstStyle/>
          <a:p>
            <a:fld id="{005468FA-9297-4124-A32E-ADEA73EABF14}" type="slidenum">
              <a:rPr lang="ru-RU" smtClean="0"/>
              <a:pPr/>
              <a:t>12</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1)Записать дано </a:t>
            </a:r>
            <a:r>
              <a:rPr lang="ru-RU" baseline="0" dirty="0" smtClean="0"/>
              <a:t>самостоятельно, затем проверить.  2)Заполнить пропуски самостоятельно, затем проверить.</a:t>
            </a:r>
            <a:endParaRPr lang="ru-RU" dirty="0"/>
          </a:p>
        </p:txBody>
      </p:sp>
      <p:sp>
        <p:nvSpPr>
          <p:cNvPr id="4" name="Номер слайда 3"/>
          <p:cNvSpPr>
            <a:spLocks noGrp="1"/>
          </p:cNvSpPr>
          <p:nvPr>
            <p:ph type="sldNum" sz="quarter" idx="10"/>
          </p:nvPr>
        </p:nvSpPr>
        <p:spPr/>
        <p:txBody>
          <a:bodyPr/>
          <a:lstStyle/>
          <a:p>
            <a:fld id="{005468FA-9297-4124-A32E-ADEA73EABF14}" type="slidenum">
              <a:rPr lang="ru-RU" smtClean="0"/>
              <a:pPr/>
              <a:t>19</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A9292B3-F68F-4CC9-AF46-33E354873873}" type="datetime1">
              <a:rPr lang="ru-RU" smtClean="0"/>
              <a:pPr/>
              <a:t>18.12.2017</a:t>
            </a:fld>
            <a:endParaRPr lang="ru-RU" dirty="0"/>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dirty="0"/>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B9F18602-21E8-4FD5-9092-197550385265}"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DC9413A-E7D0-47A9-93E1-4A7E30DB85D2}" type="datetime1">
              <a:rPr lang="ru-RU" smtClean="0"/>
              <a:pPr/>
              <a:t>18.12.2017</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B9F18602-21E8-4FD5-9092-197550385265}"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A3D9D94-F4E6-4E5E-A269-F78951543557}" type="datetime1">
              <a:rPr lang="ru-RU" smtClean="0"/>
              <a:pPr/>
              <a:t>18.12.2017</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B9F18602-21E8-4FD5-9092-197550385265}" type="slidenum">
              <a:rPr lang="ru-RU" smtClean="0"/>
              <a:pPr/>
              <a:t>‹#›</a:t>
            </a:fld>
            <a:endParaRPr lang="ru-R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fld id="{C1C7C9C3-98B6-4A80-8319-B67EF9D07010}" type="datetime1">
              <a:rPr lang="ru-RU" smtClean="0"/>
              <a:pPr/>
              <a:t>18.12.2017</a:t>
            </a:fld>
            <a:endParaRPr lang="ru-RU" dirty="0"/>
          </a:p>
        </p:txBody>
      </p:sp>
      <p:sp>
        <p:nvSpPr>
          <p:cNvPr id="5" name="Rectangle 5"/>
          <p:cNvSpPr>
            <a:spLocks noGrp="1" noChangeArrowheads="1"/>
          </p:cNvSpPr>
          <p:nvPr>
            <p:ph type="ftr" sz="quarter" idx="11"/>
          </p:nvPr>
        </p:nvSpPr>
        <p:spPr>
          <a:ln/>
        </p:spPr>
        <p:txBody>
          <a:bodyPr/>
          <a:lstStyle>
            <a:lvl1pPr>
              <a:defRPr/>
            </a:lvl1pPr>
          </a:lstStyle>
          <a:p>
            <a:endParaRPr lang="ru-RU" dirty="0"/>
          </a:p>
        </p:txBody>
      </p:sp>
      <p:sp>
        <p:nvSpPr>
          <p:cNvPr id="6" name="Rectangle 6"/>
          <p:cNvSpPr>
            <a:spLocks noGrp="1" noChangeArrowheads="1"/>
          </p:cNvSpPr>
          <p:nvPr>
            <p:ph type="sldNum" sz="quarter" idx="12"/>
          </p:nvPr>
        </p:nvSpPr>
        <p:spPr>
          <a:ln/>
        </p:spPr>
        <p:txBody>
          <a:bodyPr/>
          <a:lstStyle>
            <a:lvl1pPr>
              <a:defRPr/>
            </a:lvl1pPr>
          </a:lstStyle>
          <a:p>
            <a:fld id="{B9F18602-21E8-4FD5-9092-197550385265}" type="slidenum">
              <a:rPr lang="ru-RU" smtClean="0"/>
              <a:pPr/>
              <a:t>‹#›</a:t>
            </a:fld>
            <a:endParaRPr lang="ru-RU"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4999F2F8-E0B6-4557-9AB7-DF639B02FD52}" type="datetime1">
              <a:rPr lang="ru-RU" smtClean="0"/>
              <a:pPr/>
              <a:t>18.12.2017</a:t>
            </a:fld>
            <a:endParaRPr lang="ru-RU" dirty="0"/>
          </a:p>
        </p:txBody>
      </p:sp>
      <p:sp>
        <p:nvSpPr>
          <p:cNvPr id="5" name="Rectangle 5"/>
          <p:cNvSpPr>
            <a:spLocks noGrp="1" noChangeArrowheads="1"/>
          </p:cNvSpPr>
          <p:nvPr>
            <p:ph type="ftr" sz="quarter" idx="11"/>
          </p:nvPr>
        </p:nvSpPr>
        <p:spPr>
          <a:ln/>
        </p:spPr>
        <p:txBody>
          <a:bodyPr/>
          <a:lstStyle>
            <a:lvl1pPr>
              <a:defRPr/>
            </a:lvl1pPr>
          </a:lstStyle>
          <a:p>
            <a:endParaRPr lang="ru-RU" dirty="0"/>
          </a:p>
        </p:txBody>
      </p:sp>
      <p:sp>
        <p:nvSpPr>
          <p:cNvPr id="6" name="Rectangle 6"/>
          <p:cNvSpPr>
            <a:spLocks noGrp="1" noChangeArrowheads="1"/>
          </p:cNvSpPr>
          <p:nvPr>
            <p:ph type="sldNum" sz="quarter" idx="12"/>
          </p:nvPr>
        </p:nvSpPr>
        <p:spPr>
          <a:ln/>
        </p:spPr>
        <p:txBody>
          <a:bodyPr/>
          <a:lstStyle>
            <a:lvl1pPr>
              <a:defRPr/>
            </a:lvl1pPr>
          </a:lstStyle>
          <a:p>
            <a:fld id="{B9F18602-21E8-4FD5-9092-197550385265}" type="slidenum">
              <a:rPr lang="ru-RU" smtClean="0"/>
              <a:pPr/>
              <a:t>‹#›</a:t>
            </a:fld>
            <a:endParaRPr lang="ru-RU"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fld id="{40A4CF75-BD35-4FD8-A365-691D07C0FEC7}" type="datetime1">
              <a:rPr lang="ru-RU" smtClean="0"/>
              <a:pPr/>
              <a:t>18.12.2017</a:t>
            </a:fld>
            <a:endParaRPr lang="ru-RU" dirty="0"/>
          </a:p>
        </p:txBody>
      </p:sp>
      <p:sp>
        <p:nvSpPr>
          <p:cNvPr id="5" name="Rectangle 5"/>
          <p:cNvSpPr>
            <a:spLocks noGrp="1" noChangeArrowheads="1"/>
          </p:cNvSpPr>
          <p:nvPr>
            <p:ph type="ftr" sz="quarter" idx="11"/>
          </p:nvPr>
        </p:nvSpPr>
        <p:spPr>
          <a:ln/>
        </p:spPr>
        <p:txBody>
          <a:bodyPr/>
          <a:lstStyle>
            <a:lvl1pPr>
              <a:defRPr/>
            </a:lvl1pPr>
          </a:lstStyle>
          <a:p>
            <a:endParaRPr lang="ru-RU" dirty="0"/>
          </a:p>
        </p:txBody>
      </p:sp>
      <p:sp>
        <p:nvSpPr>
          <p:cNvPr id="6" name="Rectangle 6"/>
          <p:cNvSpPr>
            <a:spLocks noGrp="1" noChangeArrowheads="1"/>
          </p:cNvSpPr>
          <p:nvPr>
            <p:ph type="sldNum" sz="quarter" idx="12"/>
          </p:nvPr>
        </p:nvSpPr>
        <p:spPr>
          <a:ln/>
        </p:spPr>
        <p:txBody>
          <a:bodyPr/>
          <a:lstStyle>
            <a:lvl1pPr>
              <a:defRPr/>
            </a:lvl1pPr>
          </a:lstStyle>
          <a:p>
            <a:fld id="{B9F18602-21E8-4FD5-9092-197550385265}" type="slidenum">
              <a:rPr lang="ru-RU" smtClean="0"/>
              <a:pPr/>
              <a:t>‹#›</a:t>
            </a:fld>
            <a:endParaRPr lang="ru-RU"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fld id="{B65A8DA0-3921-4A02-918C-668E84C40102}" type="datetime1">
              <a:rPr lang="ru-RU" smtClean="0"/>
              <a:pPr/>
              <a:t>18.12.2017</a:t>
            </a:fld>
            <a:endParaRPr lang="ru-RU" dirty="0"/>
          </a:p>
        </p:txBody>
      </p:sp>
      <p:sp>
        <p:nvSpPr>
          <p:cNvPr id="6" name="Rectangle 5"/>
          <p:cNvSpPr>
            <a:spLocks noGrp="1" noChangeArrowheads="1"/>
          </p:cNvSpPr>
          <p:nvPr>
            <p:ph type="ftr" sz="quarter" idx="11"/>
          </p:nvPr>
        </p:nvSpPr>
        <p:spPr>
          <a:ln/>
        </p:spPr>
        <p:txBody>
          <a:bodyPr/>
          <a:lstStyle>
            <a:lvl1pPr>
              <a:defRPr/>
            </a:lvl1pPr>
          </a:lstStyle>
          <a:p>
            <a:endParaRPr lang="ru-RU" dirty="0"/>
          </a:p>
        </p:txBody>
      </p:sp>
      <p:sp>
        <p:nvSpPr>
          <p:cNvPr id="7" name="Rectangle 6"/>
          <p:cNvSpPr>
            <a:spLocks noGrp="1" noChangeArrowheads="1"/>
          </p:cNvSpPr>
          <p:nvPr>
            <p:ph type="sldNum" sz="quarter" idx="12"/>
          </p:nvPr>
        </p:nvSpPr>
        <p:spPr>
          <a:ln/>
        </p:spPr>
        <p:txBody>
          <a:bodyPr/>
          <a:lstStyle>
            <a:lvl1pPr>
              <a:defRPr/>
            </a:lvl1pPr>
          </a:lstStyle>
          <a:p>
            <a:fld id="{B9F18602-21E8-4FD5-9092-197550385265}" type="slidenum">
              <a:rPr lang="ru-RU" smtClean="0"/>
              <a:pPr/>
              <a:t>‹#›</a:t>
            </a:fld>
            <a:endParaRPr lang="ru-RU"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fld id="{2C2A1313-0BD6-4C3A-BB76-ABB16543AE17}" type="datetime1">
              <a:rPr lang="ru-RU" smtClean="0"/>
              <a:pPr/>
              <a:t>18.12.2017</a:t>
            </a:fld>
            <a:endParaRPr lang="ru-RU" dirty="0"/>
          </a:p>
        </p:txBody>
      </p:sp>
      <p:sp>
        <p:nvSpPr>
          <p:cNvPr id="8" name="Rectangle 5"/>
          <p:cNvSpPr>
            <a:spLocks noGrp="1" noChangeArrowheads="1"/>
          </p:cNvSpPr>
          <p:nvPr>
            <p:ph type="ftr" sz="quarter" idx="11"/>
          </p:nvPr>
        </p:nvSpPr>
        <p:spPr>
          <a:ln/>
        </p:spPr>
        <p:txBody>
          <a:bodyPr/>
          <a:lstStyle>
            <a:lvl1pPr>
              <a:defRPr/>
            </a:lvl1pPr>
          </a:lstStyle>
          <a:p>
            <a:endParaRPr lang="ru-RU" dirty="0"/>
          </a:p>
        </p:txBody>
      </p:sp>
      <p:sp>
        <p:nvSpPr>
          <p:cNvPr id="9" name="Rectangle 6"/>
          <p:cNvSpPr>
            <a:spLocks noGrp="1" noChangeArrowheads="1"/>
          </p:cNvSpPr>
          <p:nvPr>
            <p:ph type="sldNum" sz="quarter" idx="12"/>
          </p:nvPr>
        </p:nvSpPr>
        <p:spPr>
          <a:ln/>
        </p:spPr>
        <p:txBody>
          <a:bodyPr/>
          <a:lstStyle>
            <a:lvl1pPr>
              <a:defRPr/>
            </a:lvl1pPr>
          </a:lstStyle>
          <a:p>
            <a:fld id="{B9F18602-21E8-4FD5-9092-197550385265}" type="slidenum">
              <a:rPr lang="ru-RU" smtClean="0"/>
              <a:pPr/>
              <a:t>‹#›</a:t>
            </a:fld>
            <a:endParaRPr lang="ru-RU"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fld id="{3BA06CEB-5E5F-4727-BC13-8CEFE3423694}" type="datetime1">
              <a:rPr lang="ru-RU" smtClean="0"/>
              <a:pPr/>
              <a:t>18.12.2017</a:t>
            </a:fld>
            <a:endParaRPr lang="ru-RU" dirty="0"/>
          </a:p>
        </p:txBody>
      </p:sp>
      <p:sp>
        <p:nvSpPr>
          <p:cNvPr id="4" name="Rectangle 5"/>
          <p:cNvSpPr>
            <a:spLocks noGrp="1" noChangeArrowheads="1"/>
          </p:cNvSpPr>
          <p:nvPr>
            <p:ph type="ftr" sz="quarter" idx="11"/>
          </p:nvPr>
        </p:nvSpPr>
        <p:spPr>
          <a:ln/>
        </p:spPr>
        <p:txBody>
          <a:bodyPr/>
          <a:lstStyle>
            <a:lvl1pPr>
              <a:defRPr/>
            </a:lvl1pPr>
          </a:lstStyle>
          <a:p>
            <a:endParaRPr lang="ru-RU" dirty="0"/>
          </a:p>
        </p:txBody>
      </p:sp>
      <p:sp>
        <p:nvSpPr>
          <p:cNvPr id="5" name="Rectangle 6"/>
          <p:cNvSpPr>
            <a:spLocks noGrp="1" noChangeArrowheads="1"/>
          </p:cNvSpPr>
          <p:nvPr>
            <p:ph type="sldNum" sz="quarter" idx="12"/>
          </p:nvPr>
        </p:nvSpPr>
        <p:spPr>
          <a:ln/>
        </p:spPr>
        <p:txBody>
          <a:bodyPr/>
          <a:lstStyle>
            <a:lvl1pPr>
              <a:defRPr/>
            </a:lvl1pPr>
          </a:lstStyle>
          <a:p>
            <a:fld id="{B9F18602-21E8-4FD5-9092-197550385265}" type="slidenum">
              <a:rPr lang="ru-RU" smtClean="0"/>
              <a:pPr/>
              <a:t>‹#›</a:t>
            </a:fld>
            <a:endParaRPr lang="ru-RU"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409047D1-EAE8-400D-88B8-92FAA912EA08}" type="datetime1">
              <a:rPr lang="ru-RU" smtClean="0"/>
              <a:pPr/>
              <a:t>18.12.2017</a:t>
            </a:fld>
            <a:endParaRPr lang="ru-RU" dirty="0"/>
          </a:p>
        </p:txBody>
      </p:sp>
      <p:sp>
        <p:nvSpPr>
          <p:cNvPr id="3" name="Rectangle 5"/>
          <p:cNvSpPr>
            <a:spLocks noGrp="1" noChangeArrowheads="1"/>
          </p:cNvSpPr>
          <p:nvPr>
            <p:ph type="ftr" sz="quarter" idx="11"/>
          </p:nvPr>
        </p:nvSpPr>
        <p:spPr>
          <a:ln/>
        </p:spPr>
        <p:txBody>
          <a:bodyPr/>
          <a:lstStyle>
            <a:lvl1pPr>
              <a:defRPr/>
            </a:lvl1pPr>
          </a:lstStyle>
          <a:p>
            <a:endParaRPr lang="ru-RU" dirty="0"/>
          </a:p>
        </p:txBody>
      </p:sp>
      <p:sp>
        <p:nvSpPr>
          <p:cNvPr id="4" name="Rectangle 6"/>
          <p:cNvSpPr>
            <a:spLocks noGrp="1" noChangeArrowheads="1"/>
          </p:cNvSpPr>
          <p:nvPr>
            <p:ph type="sldNum" sz="quarter" idx="12"/>
          </p:nvPr>
        </p:nvSpPr>
        <p:spPr>
          <a:ln/>
        </p:spPr>
        <p:txBody>
          <a:bodyPr/>
          <a:lstStyle>
            <a:lvl1pPr>
              <a:defRPr/>
            </a:lvl1pPr>
          </a:lstStyle>
          <a:p>
            <a:fld id="{B9F18602-21E8-4FD5-9092-197550385265}" type="slidenum">
              <a:rPr lang="ru-RU" smtClean="0"/>
              <a:pPr/>
              <a:t>‹#›</a:t>
            </a:fld>
            <a:endParaRPr lang="ru-RU"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1E98F46B-9BB1-49D5-A50D-BEA48B5891E6}" type="datetime1">
              <a:rPr lang="ru-RU" smtClean="0"/>
              <a:pPr/>
              <a:t>18.12.2017</a:t>
            </a:fld>
            <a:endParaRPr lang="ru-RU" dirty="0"/>
          </a:p>
        </p:txBody>
      </p:sp>
      <p:sp>
        <p:nvSpPr>
          <p:cNvPr id="6" name="Rectangle 5"/>
          <p:cNvSpPr>
            <a:spLocks noGrp="1" noChangeArrowheads="1"/>
          </p:cNvSpPr>
          <p:nvPr>
            <p:ph type="ftr" sz="quarter" idx="11"/>
          </p:nvPr>
        </p:nvSpPr>
        <p:spPr>
          <a:ln/>
        </p:spPr>
        <p:txBody>
          <a:bodyPr/>
          <a:lstStyle>
            <a:lvl1pPr>
              <a:defRPr/>
            </a:lvl1pPr>
          </a:lstStyle>
          <a:p>
            <a:endParaRPr lang="ru-RU" dirty="0"/>
          </a:p>
        </p:txBody>
      </p:sp>
      <p:sp>
        <p:nvSpPr>
          <p:cNvPr id="7" name="Rectangle 6"/>
          <p:cNvSpPr>
            <a:spLocks noGrp="1" noChangeArrowheads="1"/>
          </p:cNvSpPr>
          <p:nvPr>
            <p:ph type="sldNum" sz="quarter" idx="12"/>
          </p:nvPr>
        </p:nvSpPr>
        <p:spPr>
          <a:ln/>
        </p:spPr>
        <p:txBody>
          <a:bodyPr/>
          <a:lstStyle>
            <a:lvl1pPr>
              <a:defRPr/>
            </a:lvl1pPr>
          </a:lstStyle>
          <a:p>
            <a:fld id="{B9F18602-21E8-4FD5-9092-197550385265}"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D3B80E8-D43F-45A0-95CF-161BE91BA0F1}" type="datetime1">
              <a:rPr lang="ru-RU" smtClean="0"/>
              <a:pPr/>
              <a:t>18.12.2017</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B9F18602-21E8-4FD5-9092-197550385265}" type="slidenum">
              <a:rPr lang="ru-RU" smtClean="0"/>
              <a:pPr/>
              <a:t>‹#›</a:t>
            </a:fld>
            <a:endParaRPr lang="ru-RU" dirty="0"/>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fld id="{BD910C42-4449-41F9-B9D8-431630A43DD3}" type="datetime1">
              <a:rPr lang="ru-RU" smtClean="0"/>
              <a:pPr/>
              <a:t>18.12.2017</a:t>
            </a:fld>
            <a:endParaRPr lang="ru-RU" dirty="0"/>
          </a:p>
        </p:txBody>
      </p:sp>
      <p:sp>
        <p:nvSpPr>
          <p:cNvPr id="6" name="Rectangle 5"/>
          <p:cNvSpPr>
            <a:spLocks noGrp="1" noChangeArrowheads="1"/>
          </p:cNvSpPr>
          <p:nvPr>
            <p:ph type="ftr" sz="quarter" idx="11"/>
          </p:nvPr>
        </p:nvSpPr>
        <p:spPr>
          <a:ln/>
        </p:spPr>
        <p:txBody>
          <a:bodyPr/>
          <a:lstStyle>
            <a:lvl1pPr>
              <a:defRPr/>
            </a:lvl1pPr>
          </a:lstStyle>
          <a:p>
            <a:endParaRPr lang="ru-RU" dirty="0"/>
          </a:p>
        </p:txBody>
      </p:sp>
      <p:sp>
        <p:nvSpPr>
          <p:cNvPr id="7" name="Rectangle 6"/>
          <p:cNvSpPr>
            <a:spLocks noGrp="1" noChangeArrowheads="1"/>
          </p:cNvSpPr>
          <p:nvPr>
            <p:ph type="sldNum" sz="quarter" idx="12"/>
          </p:nvPr>
        </p:nvSpPr>
        <p:spPr>
          <a:ln/>
        </p:spPr>
        <p:txBody>
          <a:bodyPr/>
          <a:lstStyle>
            <a:lvl1pPr>
              <a:defRPr/>
            </a:lvl1pPr>
          </a:lstStyle>
          <a:p>
            <a:fld id="{B9F18602-21E8-4FD5-9092-197550385265}" type="slidenum">
              <a:rPr lang="ru-RU" smtClean="0"/>
              <a:pPr/>
              <a:t>‹#›</a:t>
            </a:fld>
            <a:endParaRPr lang="ru-RU"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03F420DF-11DC-4CBE-93A1-F372AEF310D6}" type="datetime1">
              <a:rPr lang="ru-RU" smtClean="0"/>
              <a:pPr/>
              <a:t>18.12.2017</a:t>
            </a:fld>
            <a:endParaRPr lang="ru-RU" dirty="0"/>
          </a:p>
        </p:txBody>
      </p:sp>
      <p:sp>
        <p:nvSpPr>
          <p:cNvPr id="5" name="Rectangle 5"/>
          <p:cNvSpPr>
            <a:spLocks noGrp="1" noChangeArrowheads="1"/>
          </p:cNvSpPr>
          <p:nvPr>
            <p:ph type="ftr" sz="quarter" idx="11"/>
          </p:nvPr>
        </p:nvSpPr>
        <p:spPr>
          <a:ln/>
        </p:spPr>
        <p:txBody>
          <a:bodyPr/>
          <a:lstStyle>
            <a:lvl1pPr>
              <a:defRPr/>
            </a:lvl1pPr>
          </a:lstStyle>
          <a:p>
            <a:endParaRPr lang="ru-RU" dirty="0"/>
          </a:p>
        </p:txBody>
      </p:sp>
      <p:sp>
        <p:nvSpPr>
          <p:cNvPr id="6" name="Rectangle 6"/>
          <p:cNvSpPr>
            <a:spLocks noGrp="1" noChangeArrowheads="1"/>
          </p:cNvSpPr>
          <p:nvPr>
            <p:ph type="sldNum" sz="quarter" idx="12"/>
          </p:nvPr>
        </p:nvSpPr>
        <p:spPr>
          <a:ln/>
        </p:spPr>
        <p:txBody>
          <a:bodyPr/>
          <a:lstStyle>
            <a:lvl1pPr>
              <a:defRPr/>
            </a:lvl1pPr>
          </a:lstStyle>
          <a:p>
            <a:fld id="{B9F18602-21E8-4FD5-9092-197550385265}" type="slidenum">
              <a:rPr lang="ru-RU" smtClean="0"/>
              <a:pPr/>
              <a:t>‹#›</a:t>
            </a:fld>
            <a:endParaRPr lang="ru-RU"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fld id="{2CC5607B-B4A0-476B-A0BB-52CEC5AE1384}" type="datetime1">
              <a:rPr lang="ru-RU" smtClean="0"/>
              <a:pPr/>
              <a:t>18.12.2017</a:t>
            </a:fld>
            <a:endParaRPr lang="ru-RU" dirty="0"/>
          </a:p>
        </p:txBody>
      </p:sp>
      <p:sp>
        <p:nvSpPr>
          <p:cNvPr id="5" name="Rectangle 5"/>
          <p:cNvSpPr>
            <a:spLocks noGrp="1" noChangeArrowheads="1"/>
          </p:cNvSpPr>
          <p:nvPr>
            <p:ph type="ftr" sz="quarter" idx="11"/>
          </p:nvPr>
        </p:nvSpPr>
        <p:spPr>
          <a:ln/>
        </p:spPr>
        <p:txBody>
          <a:bodyPr/>
          <a:lstStyle>
            <a:lvl1pPr>
              <a:defRPr/>
            </a:lvl1pPr>
          </a:lstStyle>
          <a:p>
            <a:endParaRPr lang="ru-RU" dirty="0"/>
          </a:p>
        </p:txBody>
      </p:sp>
      <p:sp>
        <p:nvSpPr>
          <p:cNvPr id="6" name="Rectangle 6"/>
          <p:cNvSpPr>
            <a:spLocks noGrp="1" noChangeArrowheads="1"/>
          </p:cNvSpPr>
          <p:nvPr>
            <p:ph type="sldNum" sz="quarter" idx="12"/>
          </p:nvPr>
        </p:nvSpPr>
        <p:spPr>
          <a:ln/>
        </p:spPr>
        <p:txBody>
          <a:bodyPr/>
          <a:lstStyle>
            <a:lvl1pPr>
              <a:defRPr/>
            </a:lvl1pPr>
          </a:lstStyle>
          <a:p>
            <a:fld id="{B9F18602-21E8-4FD5-9092-197550385265}"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2BC68BAC-4AB3-4A11-9FDC-2C0E96FB6379}" type="datetime1">
              <a:rPr lang="ru-RU" smtClean="0"/>
              <a:pPr/>
              <a:t>18.12.2017</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B9F18602-21E8-4FD5-9092-197550385265}" type="slidenum">
              <a:rPr lang="ru-RU" smtClean="0"/>
              <a:pPr/>
              <a:t>‹#›</a:t>
            </a:fld>
            <a:endParaRPr lang="ru-RU" dirty="0"/>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A5B885C-ABC8-4768-BD39-E1DCA877BC31}" type="datetime1">
              <a:rPr lang="ru-RU" smtClean="0"/>
              <a:pPr/>
              <a:t>18.12.2017</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B9F18602-21E8-4FD5-9092-197550385265}" type="slidenum">
              <a:rPr lang="ru-RU" smtClean="0"/>
              <a:pPr/>
              <a:t>‹#›</a:t>
            </a:fld>
            <a:endParaRPr lang="ru-RU" dirty="0"/>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55F4EEB-5F3F-4022-9A31-370521C1CF4C}" type="datetime1">
              <a:rPr lang="ru-RU" smtClean="0"/>
              <a:pPr/>
              <a:t>18.12.2017</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B9F18602-21E8-4FD5-9092-197550385265}"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723CAE7-1290-441C-9B93-C40600663EA4}" type="datetime1">
              <a:rPr lang="ru-RU" smtClean="0"/>
              <a:pPr/>
              <a:t>18.12.2017</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B9F18602-21E8-4FD5-9092-197550385265}" type="slidenum">
              <a:rPr lang="ru-RU" smtClean="0"/>
              <a:pPr/>
              <a:t>‹#›</a:t>
            </a:fld>
            <a:endParaRPr lang="ru-RU" dirty="0"/>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341F6975-805C-449F-9587-32680C9AA974}" type="datetime1">
              <a:rPr lang="ru-RU" smtClean="0"/>
              <a:pPr/>
              <a:t>18.12.2017</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B9F18602-21E8-4FD5-9092-197550385265}"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0E0040EA-189E-4344-A4C8-77CA742FBADC}" type="datetime1">
              <a:rPr lang="ru-RU" smtClean="0"/>
              <a:pPr/>
              <a:t>18.12.2017</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B9F18602-21E8-4FD5-9092-197550385265}"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FD09751D-B22C-48B9-A62E-089DAE7D55D2}" type="datetime1">
              <a:rPr lang="ru-RU" smtClean="0"/>
              <a:pPr/>
              <a:t>18.12.2017</a:t>
            </a:fld>
            <a:endParaRPr lang="ru-RU" dirty="0"/>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dirty="0"/>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B9F18602-21E8-4FD5-9092-197550385265}" type="slidenum">
              <a:rPr lang="ru-RU" smtClean="0"/>
              <a:pPr/>
              <a:t>‹#›</a:t>
            </a:fld>
            <a:endParaRPr lang="ru-RU"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tile tx="0" ty="0" sx="100000" sy="100000" flip="none" algn="tl"/>
        </a:blipFill>
        <a:effectLst/>
      </p:bgPr>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63BCB89-1CEB-428C-BB27-05C3A7590B0A}" type="datetime1">
              <a:rPr lang="ru-RU" smtClean="0"/>
              <a:pPr/>
              <a:t>18.12.2017</a:t>
            </a:fld>
            <a:endParaRPr lang="ru-RU" dirty="0"/>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dirty="0"/>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9F18602-21E8-4FD5-9092-197550385265}"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A98EE203-61F7-4404-8967-A3BAD9018669}" type="datetime1">
              <a:rPr lang="ru-RU" smtClean="0"/>
              <a:pPr/>
              <a:t>18.12.2017</a:t>
            </a:fld>
            <a:endParaRPr lang="ru-RU"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ru-RU"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B9F18602-21E8-4FD5-9092-197550385265}"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3" Type="http://schemas.openxmlformats.org/officeDocument/2006/relationships/hyperlink" Target="../../&#1056;&#1072;&#1073;&#1086;&#1095;&#1080;&#1081;%20&#1089;&#1090;&#1086;&#1083;/&#1055;&#1056;&#1054;&#1060;&#1048;&#1051;&#1040;&#1050;&#1058;&#1048;&#1050;&#1040;.exe" TargetMode="External"/><Relationship Id="rId2" Type="http://schemas.openxmlformats.org/officeDocument/2006/relationships/hyperlink" Target="&#1055;&#1056;&#1054;&#1060;&#1048;&#1051;&#1040;&#1050;&#1058;&#1048;&#1050;&#1040;.exe"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6.xm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29.png"/><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Прямоугольник 1"/>
          <p:cNvSpPr/>
          <p:nvPr/>
        </p:nvSpPr>
        <p:spPr>
          <a:xfrm>
            <a:off x="1714480" y="785794"/>
            <a:ext cx="5572164" cy="493084"/>
          </a:xfrm>
          <a:prstGeom prst="rect">
            <a:avLst/>
          </a:prstGeom>
        </p:spPr>
        <p:txBody>
          <a:bodyPr wrap="square">
            <a:spAutoFit/>
          </a:bodyPr>
          <a:lstStyle/>
          <a:p>
            <a:pPr algn="ctr">
              <a:lnSpc>
                <a:spcPct val="93000"/>
              </a:lnSpc>
              <a:buSzPct val="45000"/>
              <a:tabLst>
                <a:tab pos="211138" algn="l"/>
                <a:tab pos="446088" algn="l"/>
                <a:tab pos="896938"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 pos="9410700" algn="l"/>
              </a:tabLst>
            </a:pPr>
            <a:r>
              <a:rPr lang="en-GB" sz="2800" b="1" dirty="0" smtClean="0">
                <a:solidFill>
                  <a:srgbClr val="808000"/>
                </a:solidFill>
                <a:latin typeface="Times New Roman" pitchFamily="18" charset="0"/>
                <a:cs typeface="Times New Roman" pitchFamily="18" charset="0"/>
              </a:rPr>
              <a:t>‏</a:t>
            </a:r>
            <a:endParaRPr lang="en-GB" sz="2800" b="1" i="1" dirty="0">
              <a:solidFill>
                <a:schemeClr val="tx2">
                  <a:lumMod val="75000"/>
                </a:schemeClr>
              </a:solidFill>
              <a:latin typeface="Times New Roman" pitchFamily="18" charset="0"/>
              <a:cs typeface="Times New Roman" pitchFamily="18" charset="0"/>
            </a:endParaRPr>
          </a:p>
        </p:txBody>
      </p:sp>
      <p:sp>
        <p:nvSpPr>
          <p:cNvPr id="3" name="Прямоугольник 2"/>
          <p:cNvSpPr/>
          <p:nvPr/>
        </p:nvSpPr>
        <p:spPr>
          <a:xfrm>
            <a:off x="1500166" y="1928802"/>
            <a:ext cx="6572296" cy="1938992"/>
          </a:xfrm>
          <a:prstGeom prst="rect">
            <a:avLst/>
          </a:prstGeom>
        </p:spPr>
        <p:txBody>
          <a:bodyPr wrap="square">
            <a:spAutoFit/>
          </a:bodyPr>
          <a:lstStyle/>
          <a:p>
            <a:pPr algn="ctr"/>
            <a:r>
              <a:rPr lang="ru-RU" sz="4000" b="1" dirty="0" err="1" smtClean="0">
                <a:solidFill>
                  <a:srgbClr val="FF0000"/>
                </a:solidFill>
                <a:latin typeface="Times New Roman" pitchFamily="18" charset="0"/>
                <a:cs typeface="Times New Roman" pitchFamily="18" charset="0"/>
              </a:rPr>
              <a:t>Мультимедийная</a:t>
            </a:r>
            <a:r>
              <a:rPr lang="ru-RU" sz="4000" b="1" dirty="0" smtClean="0">
                <a:solidFill>
                  <a:srgbClr val="FF0000"/>
                </a:solidFill>
                <a:latin typeface="Times New Roman" pitchFamily="18" charset="0"/>
                <a:cs typeface="Times New Roman" pitchFamily="18" charset="0"/>
              </a:rPr>
              <a:t> разработка урока геометрии в 7 классе.</a:t>
            </a:r>
            <a:endParaRPr lang="ru-RU" sz="4000" b="1" dirty="0">
              <a:solidFill>
                <a:srgbClr val="FF0000"/>
              </a:solidFill>
              <a:latin typeface="Times New Roman" pitchFamily="18" charset="0"/>
              <a:cs typeface="Times New Roman" pitchFamily="18" charset="0"/>
            </a:endParaRPr>
          </a:p>
        </p:txBody>
      </p:sp>
      <p:sp>
        <p:nvSpPr>
          <p:cNvPr id="4" name="Прямоугольник 3"/>
          <p:cNvSpPr/>
          <p:nvPr/>
        </p:nvSpPr>
        <p:spPr>
          <a:xfrm>
            <a:off x="500034" y="642918"/>
            <a:ext cx="8358246" cy="861774"/>
          </a:xfrm>
          <a:prstGeom prst="rect">
            <a:avLst/>
          </a:prstGeom>
        </p:spPr>
        <p:txBody>
          <a:bodyPr wrap="square">
            <a:spAutoFit/>
          </a:bodyPr>
          <a:lstStyle/>
          <a:p>
            <a:pPr algn="ctr"/>
            <a:r>
              <a:rPr lang="ru-RU" sz="1600" b="1" dirty="0" smtClean="0">
                <a:latin typeface="Times New Roman" pitchFamily="18" charset="0"/>
                <a:cs typeface="Times New Roman" pitchFamily="18" charset="0"/>
              </a:rPr>
              <a:t>МУНИЦИПАЛЬНОЕ </a:t>
            </a:r>
            <a:r>
              <a:rPr lang="ru-RU" sz="1600" b="1" dirty="0" smtClean="0">
                <a:latin typeface="Times New Roman" pitchFamily="18" charset="0"/>
                <a:cs typeface="Times New Roman" pitchFamily="18" charset="0"/>
              </a:rPr>
              <a:t>АВТОНОМНОЕ</a:t>
            </a:r>
            <a:r>
              <a:rPr lang="ru-RU" sz="1600" b="1" dirty="0" smtClean="0">
                <a:latin typeface="Times New Roman" pitchFamily="18" charset="0"/>
                <a:cs typeface="Times New Roman" pitchFamily="18" charset="0"/>
              </a:rPr>
              <a:t> </a:t>
            </a:r>
            <a:r>
              <a:rPr lang="ru-RU" sz="1600" b="1" dirty="0" smtClean="0">
                <a:latin typeface="Times New Roman" pitchFamily="18" charset="0"/>
                <a:cs typeface="Times New Roman" pitchFamily="18" charset="0"/>
              </a:rPr>
              <a:t>ОБЩЕОБРАЗОВАТЕЛЬНОЕ УЧРЕЖДЕНИЕ</a:t>
            </a:r>
          </a:p>
          <a:p>
            <a:pPr algn="ctr"/>
            <a:r>
              <a:rPr lang="ru-RU" sz="1600" b="1" dirty="0" smtClean="0">
                <a:latin typeface="Times New Roman" pitchFamily="18" charset="0"/>
                <a:cs typeface="Times New Roman" pitchFamily="18" charset="0"/>
              </a:rPr>
              <a:t> «СРЕДНЯЯ ОБЩЕОБРАЗОВАТЕЛЬНАЯ ШКОЛА № 4»  г. ПОКАЧИ</a:t>
            </a:r>
          </a:p>
          <a:p>
            <a:endParaRPr lang="ru-RU" dirty="0"/>
          </a:p>
        </p:txBody>
      </p:sp>
      <p:sp>
        <p:nvSpPr>
          <p:cNvPr id="5" name="TextBox 4"/>
          <p:cNvSpPr txBox="1"/>
          <p:nvPr/>
        </p:nvSpPr>
        <p:spPr>
          <a:xfrm>
            <a:off x="5357818" y="4429132"/>
            <a:ext cx="3143272" cy="830997"/>
          </a:xfrm>
          <a:prstGeom prst="rect">
            <a:avLst/>
          </a:prstGeom>
          <a:noFill/>
        </p:spPr>
        <p:txBody>
          <a:bodyPr wrap="square" rtlCol="0">
            <a:spAutoFit/>
          </a:bodyPr>
          <a:lstStyle/>
          <a:p>
            <a:r>
              <a:rPr lang="ru-RU" sz="2400" b="1" dirty="0" smtClean="0">
                <a:latin typeface="Times New Roman" pitchFamily="18" charset="0"/>
                <a:cs typeface="Times New Roman" pitchFamily="18" charset="0"/>
              </a:rPr>
              <a:t>Учитель математики </a:t>
            </a:r>
            <a:r>
              <a:rPr lang="ru-RU" sz="2400" b="1" dirty="0" err="1" smtClean="0">
                <a:latin typeface="Times New Roman" pitchFamily="18" charset="0"/>
                <a:cs typeface="Times New Roman" pitchFamily="18" charset="0"/>
              </a:rPr>
              <a:t>Мухамедгалина</a:t>
            </a:r>
            <a:r>
              <a:rPr lang="ru-RU" sz="2400" b="1" dirty="0" smtClean="0">
                <a:latin typeface="Times New Roman" pitchFamily="18" charset="0"/>
                <a:cs typeface="Times New Roman" pitchFamily="18" charset="0"/>
              </a:rPr>
              <a:t> Р.Р</a:t>
            </a:r>
            <a:r>
              <a:rPr lang="ru-RU" sz="2400" b="1" dirty="0" smtClean="0">
                <a:latin typeface="Times New Roman" pitchFamily="18" charset="0"/>
                <a:cs typeface="Times New Roman" pitchFamily="18" charset="0"/>
              </a:rPr>
              <a:t>.  </a:t>
            </a:r>
            <a:endParaRPr lang="ru-RU" sz="2400" b="1" dirty="0">
              <a:latin typeface="Times New Roman" pitchFamily="18" charset="0"/>
              <a:cs typeface="Times New Roman" pitchFamily="18" charset="0"/>
            </a:endParaRPr>
          </a:p>
        </p:txBody>
      </p:sp>
      <p:sp>
        <p:nvSpPr>
          <p:cNvPr id="6" name="Номер слайда 5"/>
          <p:cNvSpPr>
            <a:spLocks noGrp="1"/>
          </p:cNvSpPr>
          <p:nvPr>
            <p:ph type="sldNum" sz="quarter" idx="12"/>
          </p:nvPr>
        </p:nvSpPr>
        <p:spPr/>
        <p:txBody>
          <a:bodyPr/>
          <a:lstStyle/>
          <a:p>
            <a:fld id="{2FACEB74-6335-4EC0-85C5-5C1E0E0E70ED}" type="slidenum">
              <a:rPr lang="ru-RU" smtClean="0"/>
              <a:pPr/>
              <a:t>1</a:t>
            </a:fld>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1000" fill="hold"/>
                                        <p:tgtEl>
                                          <p:spTgt spid="3"/>
                                        </p:tgtEl>
                                        <p:attrNameLst>
                                          <p:attrName>ppt_x</p:attrName>
                                        </p:attrNameLst>
                                      </p:cBhvr>
                                      <p:tavLst>
                                        <p:tav tm="0">
                                          <p:val>
                                            <p:strVal val="#ppt_x"/>
                                          </p:val>
                                        </p:tav>
                                        <p:tav tm="100000">
                                          <p:val>
                                            <p:strVal val="#ppt_x"/>
                                          </p:val>
                                        </p:tav>
                                      </p:tavLst>
                                    </p:anim>
                                    <p:anim calcmode="lin" valueType="num">
                                      <p:cBhvr additive="base">
                                        <p:cTn id="13" dur="10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000" fill="hold"/>
                                        <p:tgtEl>
                                          <p:spTgt spid="5"/>
                                        </p:tgtEl>
                                        <p:attrNameLst>
                                          <p:attrName>ppt_x</p:attrName>
                                        </p:attrNameLst>
                                      </p:cBhvr>
                                      <p:tavLst>
                                        <p:tav tm="0">
                                          <p:val>
                                            <p:strVal val="#ppt_x"/>
                                          </p:val>
                                        </p:tav>
                                        <p:tav tm="100000">
                                          <p:val>
                                            <p:strVal val="#ppt_x"/>
                                          </p:val>
                                        </p:tav>
                                      </p:tavLst>
                                    </p:anim>
                                    <p:anim calcmode="lin" valueType="num">
                                      <p:cBhvr additive="base">
                                        <p:cTn id="18"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2FACEB74-6335-4EC0-85C5-5C1E0E0E70ED}" type="slidenum">
              <a:rPr lang="ru-RU" smtClean="0"/>
              <a:pPr/>
              <a:t>10</a:t>
            </a:fld>
            <a:endParaRPr lang="ru-RU" dirty="0"/>
          </a:p>
        </p:txBody>
      </p:sp>
      <p:sp>
        <p:nvSpPr>
          <p:cNvPr id="3" name="Равнобедренный треугольник 2"/>
          <p:cNvSpPr/>
          <p:nvPr/>
        </p:nvSpPr>
        <p:spPr>
          <a:xfrm>
            <a:off x="428596" y="2143116"/>
            <a:ext cx="2571768" cy="3071834"/>
          </a:xfrm>
          <a:prstGeom prst="triangle">
            <a:avLst/>
          </a:prstGeom>
          <a:solidFill>
            <a:srgbClr val="967BF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 name="Равнобедренный треугольник 3"/>
          <p:cNvSpPr/>
          <p:nvPr/>
        </p:nvSpPr>
        <p:spPr>
          <a:xfrm rot="4210344">
            <a:off x="3595504" y="1337690"/>
            <a:ext cx="2571768" cy="3071834"/>
          </a:xfrm>
          <a:prstGeom prst="triangle">
            <a:avLst/>
          </a:prstGeom>
          <a:solidFill>
            <a:srgbClr val="A676F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p:cNvSpPr/>
          <p:nvPr/>
        </p:nvSpPr>
        <p:spPr>
          <a:xfrm>
            <a:off x="214282" y="214290"/>
            <a:ext cx="8643966" cy="1200329"/>
          </a:xfrm>
          <a:prstGeom prst="rect">
            <a:avLst/>
          </a:prstGeom>
        </p:spPr>
        <p:txBody>
          <a:bodyPr wrap="square">
            <a:spAutoFit/>
          </a:bodyPr>
          <a:lstStyle/>
          <a:p>
            <a:r>
              <a:rPr lang="ru-RU" sz="3600" dirty="0" smtClean="0"/>
              <a:t>Какие условия должны выполняться для того, чтобы ∆ АВС был равен ∆ А</a:t>
            </a:r>
            <a:r>
              <a:rPr lang="ru-RU" sz="3600" baseline="-25000" dirty="0" smtClean="0"/>
              <a:t>1</a:t>
            </a:r>
            <a:r>
              <a:rPr lang="ru-RU" sz="3600" dirty="0" smtClean="0"/>
              <a:t>В</a:t>
            </a:r>
            <a:r>
              <a:rPr lang="ru-RU" sz="3600" baseline="-25000" dirty="0" smtClean="0"/>
              <a:t>1</a:t>
            </a:r>
            <a:r>
              <a:rPr lang="ru-RU" sz="3600" dirty="0" smtClean="0"/>
              <a:t>С</a:t>
            </a:r>
            <a:r>
              <a:rPr lang="ru-RU" sz="3600" baseline="-25000" dirty="0" smtClean="0"/>
              <a:t>1</a:t>
            </a:r>
            <a:r>
              <a:rPr lang="ru-RU" sz="3600" dirty="0" smtClean="0"/>
              <a:t>? </a:t>
            </a:r>
            <a:endParaRPr lang="ru-RU" sz="3600" dirty="0"/>
          </a:p>
        </p:txBody>
      </p:sp>
      <p:sp>
        <p:nvSpPr>
          <p:cNvPr id="6" name="Прямоугольник 5"/>
          <p:cNvSpPr/>
          <p:nvPr/>
        </p:nvSpPr>
        <p:spPr>
          <a:xfrm>
            <a:off x="142844" y="5000636"/>
            <a:ext cx="308098" cy="369332"/>
          </a:xfrm>
          <a:prstGeom prst="rect">
            <a:avLst/>
          </a:prstGeom>
        </p:spPr>
        <p:txBody>
          <a:bodyPr wrap="none">
            <a:spAutoFit/>
          </a:bodyPr>
          <a:lstStyle/>
          <a:p>
            <a:r>
              <a:rPr lang="ru-RU" dirty="0" smtClean="0"/>
              <a:t>А</a:t>
            </a:r>
            <a:endParaRPr lang="ru-RU" dirty="0"/>
          </a:p>
        </p:txBody>
      </p:sp>
      <p:sp>
        <p:nvSpPr>
          <p:cNvPr id="7" name="Прямоугольник 6"/>
          <p:cNvSpPr/>
          <p:nvPr/>
        </p:nvSpPr>
        <p:spPr>
          <a:xfrm>
            <a:off x="1500166" y="1857364"/>
            <a:ext cx="324128" cy="369332"/>
          </a:xfrm>
          <a:prstGeom prst="rect">
            <a:avLst/>
          </a:prstGeom>
        </p:spPr>
        <p:txBody>
          <a:bodyPr wrap="none">
            <a:spAutoFit/>
          </a:bodyPr>
          <a:lstStyle/>
          <a:p>
            <a:r>
              <a:rPr lang="ru-RU" dirty="0" smtClean="0"/>
              <a:t>В</a:t>
            </a:r>
            <a:endParaRPr lang="ru-RU" dirty="0"/>
          </a:p>
        </p:txBody>
      </p:sp>
      <p:sp>
        <p:nvSpPr>
          <p:cNvPr id="8" name="Прямоугольник 7"/>
          <p:cNvSpPr/>
          <p:nvPr/>
        </p:nvSpPr>
        <p:spPr>
          <a:xfrm>
            <a:off x="3000364" y="5000636"/>
            <a:ext cx="317716" cy="369332"/>
          </a:xfrm>
          <a:prstGeom prst="rect">
            <a:avLst/>
          </a:prstGeom>
        </p:spPr>
        <p:txBody>
          <a:bodyPr wrap="none">
            <a:spAutoFit/>
          </a:bodyPr>
          <a:lstStyle/>
          <a:p>
            <a:r>
              <a:rPr lang="ru-RU" dirty="0" smtClean="0"/>
              <a:t>С</a:t>
            </a:r>
            <a:endParaRPr lang="ru-RU" dirty="0"/>
          </a:p>
        </p:txBody>
      </p:sp>
      <p:sp>
        <p:nvSpPr>
          <p:cNvPr id="9" name="Прямоугольник 8"/>
          <p:cNvSpPr/>
          <p:nvPr/>
        </p:nvSpPr>
        <p:spPr>
          <a:xfrm>
            <a:off x="2786050" y="1857364"/>
            <a:ext cx="397866" cy="369332"/>
          </a:xfrm>
          <a:prstGeom prst="rect">
            <a:avLst/>
          </a:prstGeom>
        </p:spPr>
        <p:txBody>
          <a:bodyPr wrap="none">
            <a:spAutoFit/>
          </a:bodyPr>
          <a:lstStyle/>
          <a:p>
            <a:r>
              <a:rPr lang="ru-RU" dirty="0" smtClean="0"/>
              <a:t>А</a:t>
            </a:r>
            <a:r>
              <a:rPr lang="ru-RU" baseline="-25000" dirty="0" smtClean="0"/>
              <a:t>1</a:t>
            </a:r>
            <a:endParaRPr lang="ru-RU" dirty="0"/>
          </a:p>
        </p:txBody>
      </p:sp>
      <p:sp>
        <p:nvSpPr>
          <p:cNvPr id="10" name="Прямоугольник 9"/>
          <p:cNvSpPr/>
          <p:nvPr/>
        </p:nvSpPr>
        <p:spPr>
          <a:xfrm>
            <a:off x="6286512" y="2214554"/>
            <a:ext cx="413896" cy="369332"/>
          </a:xfrm>
          <a:prstGeom prst="rect">
            <a:avLst/>
          </a:prstGeom>
        </p:spPr>
        <p:txBody>
          <a:bodyPr wrap="none">
            <a:spAutoFit/>
          </a:bodyPr>
          <a:lstStyle/>
          <a:p>
            <a:r>
              <a:rPr lang="ru-RU" dirty="0" smtClean="0"/>
              <a:t>В</a:t>
            </a:r>
            <a:r>
              <a:rPr lang="ru-RU" baseline="-25000" dirty="0" smtClean="0"/>
              <a:t>1</a:t>
            </a:r>
            <a:endParaRPr lang="ru-RU" dirty="0"/>
          </a:p>
        </p:txBody>
      </p:sp>
      <p:sp>
        <p:nvSpPr>
          <p:cNvPr id="11" name="Прямоугольник 10"/>
          <p:cNvSpPr/>
          <p:nvPr/>
        </p:nvSpPr>
        <p:spPr>
          <a:xfrm>
            <a:off x="3786182" y="4572008"/>
            <a:ext cx="407484" cy="369332"/>
          </a:xfrm>
          <a:prstGeom prst="rect">
            <a:avLst/>
          </a:prstGeom>
        </p:spPr>
        <p:txBody>
          <a:bodyPr wrap="none">
            <a:spAutoFit/>
          </a:bodyPr>
          <a:lstStyle/>
          <a:p>
            <a:r>
              <a:rPr lang="ru-RU" dirty="0" smtClean="0"/>
              <a:t>С</a:t>
            </a:r>
            <a:r>
              <a:rPr lang="ru-RU" baseline="-25000" dirty="0" smtClean="0"/>
              <a:t>1</a:t>
            </a:r>
            <a:endParaRPr lang="ru-RU" dirty="0"/>
          </a:p>
        </p:txBody>
      </p:sp>
      <p:sp>
        <p:nvSpPr>
          <p:cNvPr id="39" name="TextBox 38"/>
          <p:cNvSpPr txBox="1"/>
          <p:nvPr/>
        </p:nvSpPr>
        <p:spPr>
          <a:xfrm>
            <a:off x="1428728" y="6000768"/>
            <a:ext cx="1857388" cy="523220"/>
          </a:xfrm>
          <a:prstGeom prst="rect">
            <a:avLst/>
          </a:prstGeom>
          <a:noFill/>
        </p:spPr>
        <p:txBody>
          <a:bodyPr wrap="square" rtlCol="0">
            <a:spAutoFit/>
          </a:bodyPr>
          <a:lstStyle/>
          <a:p>
            <a:endParaRPr lang="ru-RU" sz="2800" dirty="0">
              <a:latin typeface="Times New Roman" pitchFamily="18" charset="0"/>
              <a:cs typeface="Times New Roman" pitchFamily="18" charset="0"/>
            </a:endParaRPr>
          </a:p>
        </p:txBody>
      </p:sp>
      <p:sp>
        <p:nvSpPr>
          <p:cNvPr id="14" name="Прямоугольник 13"/>
          <p:cNvSpPr/>
          <p:nvPr/>
        </p:nvSpPr>
        <p:spPr>
          <a:xfrm>
            <a:off x="4459629" y="3244334"/>
            <a:ext cx="224742" cy="369332"/>
          </a:xfrm>
          <a:prstGeom prst="rect">
            <a:avLst/>
          </a:prstGeom>
        </p:spPr>
        <p:txBody>
          <a:bodyPr wrap="none">
            <a:spAutoFit/>
          </a:bodyPr>
          <a:lstStyle/>
          <a:p>
            <a:r>
              <a:rPr lang="ru-RU" kern="10" dirty="0" smtClean="0">
                <a:ln w="25400">
                  <a:solidFill>
                    <a:srgbClr val="FF0000"/>
                  </a:solidFill>
                  <a:round/>
                  <a:headEnd/>
                  <a:tailEnd/>
                </a:ln>
                <a:solidFill>
                  <a:srgbClr val="00FF00"/>
                </a:solidFill>
                <a:effectLst>
                  <a:outerShdw dist="35921" dir="2700000" algn="ctr" rotWithShape="0">
                    <a:srgbClr val="990000"/>
                  </a:outerShdw>
                </a:effectLst>
                <a:latin typeface="Impact"/>
              </a:rPr>
              <a:t> </a:t>
            </a:r>
            <a:endParaRPr lang="ru-RU" dirty="0"/>
          </a:p>
        </p:txBody>
      </p:sp>
      <p:sp>
        <p:nvSpPr>
          <p:cNvPr id="16" name="TextBox 15"/>
          <p:cNvSpPr txBox="1"/>
          <p:nvPr/>
        </p:nvSpPr>
        <p:spPr>
          <a:xfrm>
            <a:off x="1428728" y="6143644"/>
            <a:ext cx="500066" cy="369332"/>
          </a:xfrm>
          <a:prstGeom prst="rect">
            <a:avLst/>
          </a:prstGeom>
          <a:noFill/>
        </p:spPr>
        <p:txBody>
          <a:bodyPr wrap="square" rtlCol="0">
            <a:spAutoFit/>
          </a:bodyPr>
          <a:lstStyle/>
          <a:p>
            <a:endParaRPr lang="ru-RU" dirty="0"/>
          </a:p>
        </p:txBody>
      </p:sp>
      <p:sp>
        <p:nvSpPr>
          <p:cNvPr id="51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5123" name="Rectangle 3"/>
          <p:cNvSpPr>
            <a:spLocks noChangeArrowheads="1"/>
          </p:cNvSpPr>
          <p:nvPr/>
        </p:nvSpPr>
        <p:spPr bwMode="auto">
          <a:xfrm>
            <a:off x="0" y="666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5125"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5129"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sp>
        <p:nvSpPr>
          <p:cNvPr id="5130" name="Rectangle 10"/>
          <p:cNvSpPr>
            <a:spLocks noChangeArrowheads="1"/>
          </p:cNvSpPr>
          <p:nvPr/>
        </p:nvSpPr>
        <p:spPr bwMode="auto">
          <a:xfrm>
            <a:off x="214282" y="85723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5139"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pic>
        <p:nvPicPr>
          <p:cNvPr id="5138" name="Picture 1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929455" y="3786190"/>
            <a:ext cx="1571636" cy="466071"/>
          </a:xfrm>
          <a:prstGeom prst="rect">
            <a:avLst/>
          </a:prstGeom>
          <a:noFill/>
        </p:spPr>
      </p:pic>
      <p:sp>
        <p:nvSpPr>
          <p:cNvPr id="5141"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pic>
        <p:nvPicPr>
          <p:cNvPr id="5140" name="Picture 20"/>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929454" y="4286256"/>
            <a:ext cx="1571636" cy="469308"/>
          </a:xfrm>
          <a:prstGeom prst="rect">
            <a:avLst/>
          </a:prstGeom>
          <a:noFill/>
        </p:spPr>
      </p:pic>
      <p:sp>
        <p:nvSpPr>
          <p:cNvPr id="5143"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dirty="0"/>
          </a:p>
        </p:txBody>
      </p:sp>
      <p:pic>
        <p:nvPicPr>
          <p:cNvPr id="5142" name="Picture 2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929455" y="4714884"/>
            <a:ext cx="1639752" cy="500066"/>
          </a:xfrm>
          <a:prstGeom prst="rect">
            <a:avLst/>
          </a:prstGeom>
          <a:noFill/>
        </p:spPr>
      </p:pic>
      <p:sp>
        <p:nvSpPr>
          <p:cNvPr id="44" name="Прямоугольник 43"/>
          <p:cNvSpPr/>
          <p:nvPr/>
        </p:nvSpPr>
        <p:spPr>
          <a:xfrm>
            <a:off x="6858016" y="2285992"/>
            <a:ext cx="1673856" cy="523220"/>
          </a:xfrm>
          <a:prstGeom prst="rect">
            <a:avLst/>
          </a:prstGeom>
        </p:spPr>
        <p:txBody>
          <a:bodyPr wrap="none">
            <a:spAutoFit/>
          </a:bodyPr>
          <a:lstStyle/>
          <a:p>
            <a:r>
              <a:rPr lang="ru-RU" sz="2800" dirty="0" smtClean="0"/>
              <a:t>АВ = А</a:t>
            </a:r>
            <a:r>
              <a:rPr lang="ru-RU" sz="2800" baseline="-25000" dirty="0" smtClean="0"/>
              <a:t>1</a:t>
            </a:r>
            <a:r>
              <a:rPr lang="ru-RU" sz="2800" dirty="0" smtClean="0"/>
              <a:t>В</a:t>
            </a:r>
            <a:r>
              <a:rPr lang="ru-RU" sz="2800" baseline="-25000" dirty="0" smtClean="0"/>
              <a:t>1</a:t>
            </a:r>
            <a:endParaRPr lang="ru-RU" sz="2800" dirty="0"/>
          </a:p>
        </p:txBody>
      </p:sp>
      <p:sp>
        <p:nvSpPr>
          <p:cNvPr id="45" name="Прямоугольник 44"/>
          <p:cNvSpPr/>
          <p:nvPr/>
        </p:nvSpPr>
        <p:spPr>
          <a:xfrm>
            <a:off x="6858016" y="2786058"/>
            <a:ext cx="1652760" cy="523220"/>
          </a:xfrm>
          <a:prstGeom prst="rect">
            <a:avLst/>
          </a:prstGeom>
        </p:spPr>
        <p:txBody>
          <a:bodyPr wrap="none">
            <a:spAutoFit/>
          </a:bodyPr>
          <a:lstStyle/>
          <a:p>
            <a:r>
              <a:rPr lang="ru-RU" sz="2800" dirty="0" smtClean="0"/>
              <a:t>АС = А</a:t>
            </a:r>
            <a:r>
              <a:rPr lang="ru-RU" sz="2800" baseline="-25000" dirty="0" smtClean="0"/>
              <a:t>1</a:t>
            </a:r>
            <a:r>
              <a:rPr lang="ru-RU" sz="2800" dirty="0" smtClean="0"/>
              <a:t>С</a:t>
            </a:r>
            <a:r>
              <a:rPr lang="ru-RU" sz="2800" baseline="-25000" dirty="0" smtClean="0"/>
              <a:t>1</a:t>
            </a:r>
            <a:endParaRPr lang="ru-RU" sz="2800" dirty="0"/>
          </a:p>
        </p:txBody>
      </p:sp>
      <p:sp>
        <p:nvSpPr>
          <p:cNvPr id="46" name="Прямоугольник 45"/>
          <p:cNvSpPr/>
          <p:nvPr/>
        </p:nvSpPr>
        <p:spPr>
          <a:xfrm>
            <a:off x="6786578" y="3286124"/>
            <a:ext cx="1705916" cy="523220"/>
          </a:xfrm>
          <a:prstGeom prst="rect">
            <a:avLst/>
          </a:prstGeom>
        </p:spPr>
        <p:txBody>
          <a:bodyPr wrap="none">
            <a:spAutoFit/>
          </a:bodyPr>
          <a:lstStyle/>
          <a:p>
            <a:r>
              <a:rPr lang="ru-RU" sz="2800" dirty="0" smtClean="0"/>
              <a:t>ВС = В</a:t>
            </a:r>
            <a:r>
              <a:rPr lang="ru-RU" sz="2800" baseline="-25000" dirty="0" smtClean="0"/>
              <a:t>1</a:t>
            </a:r>
            <a:r>
              <a:rPr lang="ru-RU" sz="2800" dirty="0" smtClean="0"/>
              <a:t>С</a:t>
            </a:r>
            <a:r>
              <a:rPr lang="ru-RU" sz="2800" baseline="-25000" dirty="0" smtClean="0"/>
              <a:t>1</a:t>
            </a:r>
            <a:endParaRPr lang="ru-RU"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Scale>
                                      <p:cBhvr>
                                        <p:cTn id="12"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gtEl>
                                        <p:attrNameLst>
                                          <p:attrName>ppt_x</p:attrName>
                                          <p:attrName>ppt_y</p:attrName>
                                        </p:attrNameLst>
                                      </p:cBhvr>
                                    </p:animMotion>
                                    <p:animEffect transition="in" filter="fade">
                                      <p:cBhvr>
                                        <p:cTn id="14" dur="1000"/>
                                        <p:tgtEl>
                                          <p:spTgt spid="3"/>
                                        </p:tgtEl>
                                      </p:cBhvr>
                                    </p:animEffect>
                                  </p:childTnLst>
                                </p:cTn>
                              </p:par>
                              <p:par>
                                <p:cTn id="15" presetID="5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Scale>
                                      <p:cBhvr>
                                        <p:cTn id="1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7"/>
                                        </p:tgtEl>
                                        <p:attrNameLst>
                                          <p:attrName>ppt_x</p:attrName>
                                          <p:attrName>ppt_y</p:attrName>
                                        </p:attrNameLst>
                                      </p:cBhvr>
                                    </p:animMotion>
                                    <p:animEffect transition="in" filter="fade">
                                      <p:cBhvr>
                                        <p:cTn id="19" dur="1000"/>
                                        <p:tgtEl>
                                          <p:spTgt spid="7"/>
                                        </p:tgtEl>
                                      </p:cBhvr>
                                    </p:animEffect>
                                  </p:childTnLst>
                                </p:cTn>
                              </p:par>
                              <p:par>
                                <p:cTn id="20" presetID="5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Scale>
                                      <p:cBhvr>
                                        <p:cTn id="2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6"/>
                                        </p:tgtEl>
                                        <p:attrNameLst>
                                          <p:attrName>ppt_x</p:attrName>
                                          <p:attrName>ppt_y</p:attrName>
                                        </p:attrNameLst>
                                      </p:cBhvr>
                                    </p:animMotion>
                                    <p:animEffect transition="in" filter="fade">
                                      <p:cBhvr>
                                        <p:cTn id="24" dur="1000"/>
                                        <p:tgtEl>
                                          <p:spTgt spid="6"/>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Scale>
                                      <p:cBhvr>
                                        <p:cTn id="27"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8"/>
                                        </p:tgtEl>
                                        <p:attrNameLst>
                                          <p:attrName>ppt_x</p:attrName>
                                          <p:attrName>ppt_y</p:attrName>
                                        </p:attrNameLst>
                                      </p:cBhvr>
                                    </p:animMotion>
                                    <p:animEffect transition="in" filter="fade">
                                      <p:cBhvr>
                                        <p:cTn id="29" dur="1000"/>
                                        <p:tgtEl>
                                          <p:spTgt spid="8"/>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Scale>
                                      <p:cBhvr>
                                        <p:cTn id="32"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4"/>
                                        </p:tgtEl>
                                        <p:attrNameLst>
                                          <p:attrName>ppt_x</p:attrName>
                                          <p:attrName>ppt_y</p:attrName>
                                        </p:attrNameLst>
                                      </p:cBhvr>
                                    </p:animMotion>
                                    <p:animEffect transition="in" filter="fade">
                                      <p:cBhvr>
                                        <p:cTn id="34" dur="1000"/>
                                        <p:tgtEl>
                                          <p:spTgt spid="4"/>
                                        </p:tgtEl>
                                      </p:cBhvr>
                                    </p:animEffect>
                                  </p:childTnLst>
                                </p:cTn>
                              </p:par>
                              <p:par>
                                <p:cTn id="35" presetID="5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Scale>
                                      <p:cBhvr>
                                        <p:cTn id="3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9"/>
                                        </p:tgtEl>
                                        <p:attrNameLst>
                                          <p:attrName>ppt_x</p:attrName>
                                          <p:attrName>ppt_y</p:attrName>
                                        </p:attrNameLst>
                                      </p:cBhvr>
                                    </p:animMotion>
                                    <p:animEffect transition="in" filter="fade">
                                      <p:cBhvr>
                                        <p:cTn id="39" dur="1000"/>
                                        <p:tgtEl>
                                          <p:spTgt spid="9"/>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Scale>
                                      <p:cBhvr>
                                        <p:cTn id="4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0"/>
                                        </p:tgtEl>
                                        <p:attrNameLst>
                                          <p:attrName>ppt_x</p:attrName>
                                          <p:attrName>ppt_y</p:attrName>
                                        </p:attrNameLst>
                                      </p:cBhvr>
                                    </p:animMotion>
                                    <p:animEffect transition="in" filter="fade">
                                      <p:cBhvr>
                                        <p:cTn id="44" dur="1000"/>
                                        <p:tgtEl>
                                          <p:spTgt spid="10"/>
                                        </p:tgtEl>
                                      </p:cBhvr>
                                    </p:animEffect>
                                  </p:childTnLst>
                                </p:cTn>
                              </p:par>
                              <p:par>
                                <p:cTn id="45" presetID="5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Scale>
                                      <p:cBhvr>
                                        <p:cTn id="47"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11"/>
                                        </p:tgtEl>
                                        <p:attrNameLst>
                                          <p:attrName>ppt_x</p:attrName>
                                          <p:attrName>ppt_y</p:attrName>
                                        </p:attrNameLst>
                                      </p:cBhvr>
                                    </p:animMotion>
                                    <p:animEffect transition="in" filter="fade">
                                      <p:cBhvr>
                                        <p:cTn id="49" dur="1000"/>
                                        <p:tgtEl>
                                          <p:spTgt spid="11"/>
                                        </p:tgtEl>
                                      </p:cBhvr>
                                    </p:animEffect>
                                  </p:childTnLst>
                                </p:cTn>
                              </p:par>
                            </p:childTnLst>
                          </p:cTn>
                        </p:par>
                      </p:childTnLst>
                    </p:cTn>
                  </p:par>
                  <p:par>
                    <p:cTn id="50" fill="hold">
                      <p:stCondLst>
                        <p:cond delay="indefinite"/>
                      </p:stCondLst>
                      <p:childTnLst>
                        <p:par>
                          <p:cTn id="51" fill="hold">
                            <p:stCondLst>
                              <p:cond delay="0"/>
                            </p:stCondLst>
                            <p:childTnLst>
                              <p:par>
                                <p:cTn id="52" presetID="52" presetClass="entr" presetSubtype="0" fill="hold" grpId="0" nodeType="clickEffect">
                                  <p:stCondLst>
                                    <p:cond delay="0"/>
                                  </p:stCondLst>
                                  <p:childTnLst>
                                    <p:set>
                                      <p:cBhvr>
                                        <p:cTn id="53" dur="1" fill="hold">
                                          <p:stCondLst>
                                            <p:cond delay="0"/>
                                          </p:stCondLst>
                                        </p:cTn>
                                        <p:tgtEl>
                                          <p:spTgt spid="44"/>
                                        </p:tgtEl>
                                        <p:attrNameLst>
                                          <p:attrName>style.visibility</p:attrName>
                                        </p:attrNameLst>
                                      </p:cBhvr>
                                      <p:to>
                                        <p:strVal val="visible"/>
                                      </p:to>
                                    </p:set>
                                    <p:animScale>
                                      <p:cBhvr>
                                        <p:cTn id="54"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44"/>
                                        </p:tgtEl>
                                        <p:attrNameLst>
                                          <p:attrName>ppt_x</p:attrName>
                                          <p:attrName>ppt_y</p:attrName>
                                        </p:attrNameLst>
                                      </p:cBhvr>
                                    </p:animMotion>
                                    <p:animEffect transition="in" filter="fade">
                                      <p:cBhvr>
                                        <p:cTn id="56" dur="1000"/>
                                        <p:tgtEl>
                                          <p:spTgt spid="44"/>
                                        </p:tgtEl>
                                      </p:cBhvr>
                                    </p:animEffect>
                                  </p:childTnLst>
                                </p:cTn>
                              </p:par>
                              <p:par>
                                <p:cTn id="57" presetID="52" presetClass="entr" presetSubtype="0"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Scale>
                                      <p:cBhvr>
                                        <p:cTn id="59"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45"/>
                                        </p:tgtEl>
                                        <p:attrNameLst>
                                          <p:attrName>ppt_x</p:attrName>
                                          <p:attrName>ppt_y</p:attrName>
                                        </p:attrNameLst>
                                      </p:cBhvr>
                                    </p:animMotion>
                                    <p:animEffect transition="in" filter="fade">
                                      <p:cBhvr>
                                        <p:cTn id="61" dur="1000"/>
                                        <p:tgtEl>
                                          <p:spTgt spid="45"/>
                                        </p:tgtEl>
                                      </p:cBhvr>
                                    </p:animEffect>
                                  </p:childTnLst>
                                </p:cTn>
                              </p:par>
                              <p:par>
                                <p:cTn id="62" presetID="52" presetClass="entr" presetSubtype="0"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Scale>
                                      <p:cBhvr>
                                        <p:cTn id="64"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46"/>
                                        </p:tgtEl>
                                        <p:attrNameLst>
                                          <p:attrName>ppt_x</p:attrName>
                                          <p:attrName>ppt_y</p:attrName>
                                        </p:attrNameLst>
                                      </p:cBhvr>
                                    </p:animMotion>
                                    <p:animEffect transition="in" filter="fade">
                                      <p:cBhvr>
                                        <p:cTn id="66" dur="1000"/>
                                        <p:tgtEl>
                                          <p:spTgt spid="46"/>
                                        </p:tgtEl>
                                      </p:cBhvr>
                                    </p:animEffect>
                                  </p:childTnLst>
                                </p:cTn>
                              </p:par>
                              <p:par>
                                <p:cTn id="67" presetID="52" presetClass="entr" presetSubtype="0" fill="hold" nodeType="withEffect">
                                  <p:stCondLst>
                                    <p:cond delay="0"/>
                                  </p:stCondLst>
                                  <p:childTnLst>
                                    <p:set>
                                      <p:cBhvr>
                                        <p:cTn id="68" dur="1" fill="hold">
                                          <p:stCondLst>
                                            <p:cond delay="0"/>
                                          </p:stCondLst>
                                        </p:cTn>
                                        <p:tgtEl>
                                          <p:spTgt spid="5138"/>
                                        </p:tgtEl>
                                        <p:attrNameLst>
                                          <p:attrName>style.visibility</p:attrName>
                                        </p:attrNameLst>
                                      </p:cBhvr>
                                      <p:to>
                                        <p:strVal val="visible"/>
                                      </p:to>
                                    </p:set>
                                    <p:animScale>
                                      <p:cBhvr>
                                        <p:cTn id="69" dur="1000" decel="50000" fill="hold">
                                          <p:stCondLst>
                                            <p:cond delay="0"/>
                                          </p:stCondLst>
                                        </p:cTn>
                                        <p:tgtEl>
                                          <p:spTgt spid="51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0" dur="1000" decel="50000" fill="hold">
                                          <p:stCondLst>
                                            <p:cond delay="0"/>
                                          </p:stCondLst>
                                        </p:cTn>
                                        <p:tgtEl>
                                          <p:spTgt spid="5138"/>
                                        </p:tgtEl>
                                        <p:attrNameLst>
                                          <p:attrName>ppt_x</p:attrName>
                                          <p:attrName>ppt_y</p:attrName>
                                        </p:attrNameLst>
                                      </p:cBhvr>
                                    </p:animMotion>
                                    <p:animEffect transition="in" filter="fade">
                                      <p:cBhvr>
                                        <p:cTn id="71" dur="1000"/>
                                        <p:tgtEl>
                                          <p:spTgt spid="5138"/>
                                        </p:tgtEl>
                                      </p:cBhvr>
                                    </p:animEffect>
                                  </p:childTnLst>
                                </p:cTn>
                              </p:par>
                              <p:par>
                                <p:cTn id="72" presetID="52" presetClass="entr" presetSubtype="0" fill="hold" nodeType="withEffect">
                                  <p:stCondLst>
                                    <p:cond delay="0"/>
                                  </p:stCondLst>
                                  <p:childTnLst>
                                    <p:set>
                                      <p:cBhvr>
                                        <p:cTn id="73" dur="1" fill="hold">
                                          <p:stCondLst>
                                            <p:cond delay="0"/>
                                          </p:stCondLst>
                                        </p:cTn>
                                        <p:tgtEl>
                                          <p:spTgt spid="5140"/>
                                        </p:tgtEl>
                                        <p:attrNameLst>
                                          <p:attrName>style.visibility</p:attrName>
                                        </p:attrNameLst>
                                      </p:cBhvr>
                                      <p:to>
                                        <p:strVal val="visible"/>
                                      </p:to>
                                    </p:set>
                                    <p:animScale>
                                      <p:cBhvr>
                                        <p:cTn id="74" dur="1000" decel="50000" fill="hold">
                                          <p:stCondLst>
                                            <p:cond delay="0"/>
                                          </p:stCondLst>
                                        </p:cTn>
                                        <p:tgtEl>
                                          <p:spTgt spid="51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5" dur="1000" decel="50000" fill="hold">
                                          <p:stCondLst>
                                            <p:cond delay="0"/>
                                          </p:stCondLst>
                                        </p:cTn>
                                        <p:tgtEl>
                                          <p:spTgt spid="5140"/>
                                        </p:tgtEl>
                                        <p:attrNameLst>
                                          <p:attrName>ppt_x</p:attrName>
                                          <p:attrName>ppt_y</p:attrName>
                                        </p:attrNameLst>
                                      </p:cBhvr>
                                    </p:animMotion>
                                    <p:animEffect transition="in" filter="fade">
                                      <p:cBhvr>
                                        <p:cTn id="76" dur="1000"/>
                                        <p:tgtEl>
                                          <p:spTgt spid="5140"/>
                                        </p:tgtEl>
                                      </p:cBhvr>
                                    </p:animEffect>
                                  </p:childTnLst>
                                </p:cTn>
                              </p:par>
                              <p:par>
                                <p:cTn id="77" presetID="52" presetClass="entr" presetSubtype="0" fill="hold" nodeType="withEffect">
                                  <p:stCondLst>
                                    <p:cond delay="0"/>
                                  </p:stCondLst>
                                  <p:childTnLst>
                                    <p:set>
                                      <p:cBhvr>
                                        <p:cTn id="78" dur="1" fill="hold">
                                          <p:stCondLst>
                                            <p:cond delay="0"/>
                                          </p:stCondLst>
                                        </p:cTn>
                                        <p:tgtEl>
                                          <p:spTgt spid="5142"/>
                                        </p:tgtEl>
                                        <p:attrNameLst>
                                          <p:attrName>style.visibility</p:attrName>
                                        </p:attrNameLst>
                                      </p:cBhvr>
                                      <p:to>
                                        <p:strVal val="visible"/>
                                      </p:to>
                                    </p:set>
                                    <p:animScale>
                                      <p:cBhvr>
                                        <p:cTn id="79" dur="1000" decel="50000" fill="hold">
                                          <p:stCondLst>
                                            <p:cond delay="0"/>
                                          </p:stCondLst>
                                        </p:cTn>
                                        <p:tgtEl>
                                          <p:spTgt spid="51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0" dur="1000" decel="50000" fill="hold">
                                          <p:stCondLst>
                                            <p:cond delay="0"/>
                                          </p:stCondLst>
                                        </p:cTn>
                                        <p:tgtEl>
                                          <p:spTgt spid="5142"/>
                                        </p:tgtEl>
                                        <p:attrNameLst>
                                          <p:attrName>ppt_x</p:attrName>
                                          <p:attrName>ppt_y</p:attrName>
                                        </p:attrNameLst>
                                      </p:cBhvr>
                                    </p:animMotion>
                                    <p:animEffect transition="in" filter="fade">
                                      <p:cBhvr>
                                        <p:cTn id="81" dur="1000"/>
                                        <p:tgtEl>
                                          <p:spTgt spid="5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P spid="8" grpId="0"/>
      <p:bldP spid="9" grpId="0"/>
      <p:bldP spid="10" grpId="0"/>
      <p:bldP spid="11" grpId="0"/>
      <p:bldP spid="44" grpId="0"/>
      <p:bldP spid="45" grpId="0"/>
      <p:bldP spid="46"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2FACEB74-6335-4EC0-85C5-5C1E0E0E70ED}" type="slidenum">
              <a:rPr lang="ru-RU" smtClean="0"/>
              <a:pPr/>
              <a:t>11</a:t>
            </a:fld>
            <a:endParaRPr lang="ru-RU" dirty="0"/>
          </a:p>
        </p:txBody>
      </p:sp>
      <p:sp>
        <p:nvSpPr>
          <p:cNvPr id="3" name="Прямоугольник 2"/>
          <p:cNvSpPr/>
          <p:nvPr/>
        </p:nvSpPr>
        <p:spPr>
          <a:xfrm>
            <a:off x="500034" y="285729"/>
            <a:ext cx="8143932" cy="1200329"/>
          </a:xfrm>
          <a:prstGeom prst="rect">
            <a:avLst/>
          </a:prstGeom>
        </p:spPr>
        <p:txBody>
          <a:bodyPr wrap="square">
            <a:spAutoFit/>
          </a:bodyPr>
          <a:lstStyle/>
          <a:p>
            <a:pPr>
              <a:spcBef>
                <a:spcPts val="600"/>
              </a:spcBef>
            </a:pPr>
            <a:r>
              <a:rPr lang="ru-RU" sz="2400" b="1" dirty="0" smtClean="0">
                <a:solidFill>
                  <a:srgbClr val="FF0000"/>
                </a:solidFill>
                <a:latin typeface="Times New Roman" pitchFamily="18" charset="0"/>
                <a:cs typeface="Times New Roman" pitchFamily="18" charset="0"/>
              </a:rPr>
              <a:t>Признак</a:t>
            </a:r>
            <a:r>
              <a:rPr lang="ru-RU" sz="2400" b="1" dirty="0" smtClean="0">
                <a:solidFill>
                  <a:srgbClr val="FF6600"/>
                </a:solidFill>
                <a:latin typeface="Times New Roman" pitchFamily="18" charset="0"/>
                <a:cs typeface="Times New Roman" pitchFamily="18" charset="0"/>
              </a:rPr>
              <a:t> </a:t>
            </a:r>
            <a:r>
              <a:rPr lang="ru-RU" sz="2400" dirty="0" smtClean="0">
                <a:latin typeface="Times New Roman" pitchFamily="18" charset="0"/>
                <a:cs typeface="Times New Roman" pitchFamily="18" charset="0"/>
              </a:rPr>
              <a:t>– показатель, примета, знак, по которым можно узнать, определить что–нибудь. Различительные признаки: признаки пола, признаки весны, признаки делимости и т.п.</a:t>
            </a:r>
          </a:p>
        </p:txBody>
      </p:sp>
      <p:sp>
        <p:nvSpPr>
          <p:cNvPr id="58369" name="Rectangle 1"/>
          <p:cNvSpPr>
            <a:spLocks noChangeArrowheads="1"/>
          </p:cNvSpPr>
          <p:nvPr/>
        </p:nvSpPr>
        <p:spPr bwMode="auto">
          <a:xfrm>
            <a:off x="357158" y="3071810"/>
            <a:ext cx="8143900" cy="121444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математике каждое утверждение, справедливость которого устанавливается путем рассуждений, называется </a:t>
            </a:r>
            <a:r>
              <a:rPr kumimoji="0" lang="ru-RU" sz="24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теоремой</a:t>
            </a:r>
            <a:r>
              <a:rPr kumimoji="0" lang="ru-RU" sz="24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а сами рассуждения называются</a:t>
            </a:r>
            <a:r>
              <a:rPr kumimoji="0" lang="ru-RU" sz="24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a:t>
            </a:r>
            <a:r>
              <a:rPr kumimoji="0" lang="ru-RU" sz="2400" b="1"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доказательством</a:t>
            </a:r>
            <a:r>
              <a:rPr kumimoji="0" lang="ru-RU" sz="24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теоремы.</a:t>
            </a:r>
            <a:endParaRPr kumimoji="0" lang="ru-RU" sz="2400" b="0" i="0" u="none" strike="noStrike" cap="none" normalizeH="0" baseline="0" dirty="0" smtClean="0">
              <a:ln>
                <a:noFill/>
              </a:ln>
              <a:solidFill>
                <a:schemeClr val="tx1"/>
              </a:solidFill>
              <a:effectLst/>
              <a:latin typeface="Arial" pitchFamily="34" charset="0"/>
            </a:endParaRPr>
          </a:p>
        </p:txBody>
      </p:sp>
      <p:sp>
        <p:nvSpPr>
          <p:cNvPr id="58370" name="Rectangle 2"/>
          <p:cNvSpPr>
            <a:spLocks noChangeArrowheads="1"/>
          </p:cNvSpPr>
          <p:nvPr/>
        </p:nvSpPr>
        <p:spPr bwMode="auto">
          <a:xfrm>
            <a:off x="214282" y="4714884"/>
            <a:ext cx="850109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Условие</a:t>
            </a:r>
            <a:r>
              <a:rPr kumimoji="0" lang="ru-RU" sz="24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это уже известные факты, о которых говориться в теореме, а</a:t>
            </a:r>
            <a:r>
              <a:rPr kumimoji="0" lang="ru-RU" sz="2400" b="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a:t>
            </a:r>
            <a:r>
              <a:rPr kumimoji="0" lang="ru-RU" sz="2400" b="1"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заключение</a:t>
            </a:r>
            <a:r>
              <a:rPr kumimoji="0" lang="ru-RU" sz="2400" b="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 </a:t>
            </a:r>
            <a:r>
              <a:rPr kumimoji="0" lang="ru-RU" sz="2400" b="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это то, что нужно получить, доказать.</a:t>
            </a:r>
            <a:endParaRPr kumimoji="0" lang="ru-RU" sz="2400" b="0" u="none" strike="noStrike" cap="none" normalizeH="0" baseline="0" dirty="0" smtClean="0">
              <a:ln>
                <a:noFill/>
              </a:ln>
              <a:solidFill>
                <a:schemeClr val="tx1"/>
              </a:solidFill>
              <a:effectLst/>
              <a:latin typeface="Arial" pitchFamily="34" charset="0"/>
            </a:endParaRPr>
          </a:p>
        </p:txBody>
      </p:sp>
      <p:sp>
        <p:nvSpPr>
          <p:cNvPr id="6" name="Прямоугольник 5"/>
          <p:cNvSpPr/>
          <p:nvPr/>
        </p:nvSpPr>
        <p:spPr>
          <a:xfrm>
            <a:off x="428596" y="1785926"/>
            <a:ext cx="7858180" cy="1200329"/>
          </a:xfrm>
          <a:prstGeom prst="rect">
            <a:avLst/>
          </a:prstGeom>
        </p:spPr>
        <p:txBody>
          <a:bodyPr wrap="square">
            <a:spAutoFit/>
          </a:bodyPr>
          <a:lstStyle/>
          <a:p>
            <a:r>
              <a:rPr lang="ru-RU" sz="2400" dirty="0" smtClean="0">
                <a:latin typeface="Times New Roman" pitchFamily="18" charset="0"/>
                <a:cs typeface="Times New Roman" pitchFamily="18" charset="0"/>
              </a:rPr>
              <a:t>В геометрии некоторое условие, при которых два заданных треугольника оказываются равными, называется  </a:t>
            </a:r>
            <a:r>
              <a:rPr lang="ru-RU" sz="2400" b="1" dirty="0" smtClean="0">
                <a:solidFill>
                  <a:srgbClr val="FF0000"/>
                </a:solidFill>
                <a:latin typeface="Times New Roman" pitchFamily="18" charset="0"/>
                <a:cs typeface="Times New Roman" pitchFamily="18" charset="0"/>
              </a:rPr>
              <a:t>признаком равенства треугольников</a:t>
            </a:r>
            <a:endParaRPr lang="ru-RU" sz="2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ppt_x"/>
                                          </p:val>
                                        </p:tav>
                                        <p:tav tm="100000">
                                          <p:val>
                                            <p:strVal val="#ppt_x"/>
                                          </p:val>
                                        </p:tav>
                                      </p:tavLst>
                                    </p:anim>
                                    <p:anim calcmode="lin" valueType="num">
                                      <p:cBhvr additive="base">
                                        <p:cTn id="14"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8369"/>
                                        </p:tgtEl>
                                        <p:attrNameLst>
                                          <p:attrName>style.visibility</p:attrName>
                                        </p:attrNameLst>
                                      </p:cBhvr>
                                      <p:to>
                                        <p:strVal val="visible"/>
                                      </p:to>
                                    </p:set>
                                    <p:anim calcmode="lin" valueType="num">
                                      <p:cBhvr additive="base">
                                        <p:cTn id="19" dur="1000" fill="hold"/>
                                        <p:tgtEl>
                                          <p:spTgt spid="58369"/>
                                        </p:tgtEl>
                                        <p:attrNameLst>
                                          <p:attrName>ppt_x</p:attrName>
                                        </p:attrNameLst>
                                      </p:cBhvr>
                                      <p:tavLst>
                                        <p:tav tm="0">
                                          <p:val>
                                            <p:strVal val="#ppt_x"/>
                                          </p:val>
                                        </p:tav>
                                        <p:tav tm="100000">
                                          <p:val>
                                            <p:strVal val="#ppt_x"/>
                                          </p:val>
                                        </p:tav>
                                      </p:tavLst>
                                    </p:anim>
                                    <p:anim calcmode="lin" valueType="num">
                                      <p:cBhvr additive="base">
                                        <p:cTn id="20" dur="1000" fill="hold"/>
                                        <p:tgtEl>
                                          <p:spTgt spid="5836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8370"/>
                                        </p:tgtEl>
                                        <p:attrNameLst>
                                          <p:attrName>style.visibility</p:attrName>
                                        </p:attrNameLst>
                                      </p:cBhvr>
                                      <p:to>
                                        <p:strVal val="visible"/>
                                      </p:to>
                                    </p:set>
                                    <p:anim calcmode="lin" valueType="num">
                                      <p:cBhvr additive="base">
                                        <p:cTn id="25" dur="1000" fill="hold"/>
                                        <p:tgtEl>
                                          <p:spTgt spid="58370"/>
                                        </p:tgtEl>
                                        <p:attrNameLst>
                                          <p:attrName>ppt_x</p:attrName>
                                        </p:attrNameLst>
                                      </p:cBhvr>
                                      <p:tavLst>
                                        <p:tav tm="0">
                                          <p:val>
                                            <p:strVal val="#ppt_x"/>
                                          </p:val>
                                        </p:tav>
                                        <p:tav tm="100000">
                                          <p:val>
                                            <p:strVal val="#ppt_x"/>
                                          </p:val>
                                        </p:tav>
                                      </p:tavLst>
                                    </p:anim>
                                    <p:anim calcmode="lin" valueType="num">
                                      <p:cBhvr additive="base">
                                        <p:cTn id="26" dur="1000" fill="hold"/>
                                        <p:tgtEl>
                                          <p:spTgt spid="583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8369" grpId="0"/>
      <p:bldP spid="58370"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2FACEB74-6335-4EC0-85C5-5C1E0E0E70ED}" type="slidenum">
              <a:rPr lang="ru-RU" smtClean="0"/>
              <a:pPr/>
              <a:t>12</a:t>
            </a:fld>
            <a:endParaRPr lang="ru-RU" dirty="0"/>
          </a:p>
        </p:txBody>
      </p:sp>
      <p:sp>
        <p:nvSpPr>
          <p:cNvPr id="2" name="Заголовок 1"/>
          <p:cNvSpPr>
            <a:spLocks noGrp="1"/>
          </p:cNvSpPr>
          <p:nvPr>
            <p:ph type="title"/>
          </p:nvPr>
        </p:nvSpPr>
        <p:spPr/>
        <p:txBody>
          <a:bodyPr>
            <a:normAutofit/>
          </a:bodyPr>
          <a:lstStyle/>
          <a:p>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3" name="Прямоугольник 2"/>
          <p:cNvSpPr/>
          <p:nvPr/>
        </p:nvSpPr>
        <p:spPr>
          <a:xfrm>
            <a:off x="214282" y="1214422"/>
            <a:ext cx="8715436" cy="1200329"/>
          </a:xfrm>
          <a:prstGeom prst="rect">
            <a:avLst/>
          </a:prstGeom>
        </p:spPr>
        <p:txBody>
          <a:bodyPr wrap="square">
            <a:spAutoFit/>
          </a:bodyPr>
          <a:lstStyle/>
          <a:p>
            <a:r>
              <a:rPr lang="ru-RU" sz="2400" b="1" u="sng" dirty="0" smtClean="0">
                <a:solidFill>
                  <a:srgbClr val="0000FF"/>
                </a:solidFill>
                <a:latin typeface="Times New Roman" pitchFamily="18" charset="0"/>
                <a:cs typeface="Times New Roman" pitchFamily="18" charset="0"/>
              </a:rPr>
              <a:t>Если</a:t>
            </a:r>
            <a:r>
              <a:rPr lang="ru-RU" sz="2400" dirty="0" smtClean="0">
                <a:solidFill>
                  <a:srgbClr val="0000FF"/>
                </a:solidFill>
                <a:latin typeface="Times New Roman" pitchFamily="18" charset="0"/>
                <a:cs typeface="Times New Roman" pitchFamily="18" charset="0"/>
              </a:rPr>
              <a:t> две стороны и угол между ними одного треугольника равны соответственно </a:t>
            </a:r>
            <a:r>
              <a:rPr lang="ru-RU" sz="2400" dirty="0" smtClean="0">
                <a:solidFill>
                  <a:srgbClr val="3333FF"/>
                </a:solidFill>
                <a:latin typeface="Times New Roman" pitchFamily="18" charset="0"/>
                <a:cs typeface="Times New Roman" pitchFamily="18" charset="0"/>
              </a:rPr>
              <a:t>двум сторонам и углу между ними другого треугольника , </a:t>
            </a:r>
            <a:r>
              <a:rPr lang="ru-RU" sz="2400" b="1" u="sng" dirty="0" smtClean="0">
                <a:solidFill>
                  <a:srgbClr val="3333FF"/>
                </a:solidFill>
                <a:latin typeface="Times New Roman" pitchFamily="18" charset="0"/>
                <a:cs typeface="Times New Roman" pitchFamily="18" charset="0"/>
              </a:rPr>
              <a:t>то</a:t>
            </a:r>
            <a:r>
              <a:rPr lang="ru-RU" sz="2400" dirty="0" smtClean="0">
                <a:solidFill>
                  <a:srgbClr val="3333FF"/>
                </a:solidFill>
                <a:latin typeface="Times New Roman" pitchFamily="18" charset="0"/>
                <a:cs typeface="Times New Roman" pitchFamily="18" charset="0"/>
              </a:rPr>
              <a:t> такие треугольники равны.</a:t>
            </a:r>
            <a:endParaRPr lang="ru-RU" sz="2400" dirty="0">
              <a:solidFill>
                <a:srgbClr val="3333FF"/>
              </a:solidFill>
              <a:latin typeface="Times New Roman" pitchFamily="18" charset="0"/>
              <a:cs typeface="Times New Roman" pitchFamily="18" charset="0"/>
            </a:endParaRPr>
          </a:p>
        </p:txBody>
      </p:sp>
      <p:pic>
        <p:nvPicPr>
          <p:cNvPr id="4" name="Picture 8"/>
          <p:cNvPicPr>
            <a:picLocks noChangeAspect="1" noChangeArrowheads="1"/>
          </p:cNvPicPr>
          <p:nvPr/>
        </p:nvPicPr>
        <p:blipFill>
          <a:blip r:embed="rId4" cstate="print"/>
          <a:srcRect/>
          <a:stretch>
            <a:fillRect/>
          </a:stretch>
        </p:blipFill>
        <p:spPr bwMode="auto">
          <a:xfrm>
            <a:off x="285720" y="2500306"/>
            <a:ext cx="2209181" cy="1857388"/>
          </a:xfrm>
          <a:prstGeom prst="rect">
            <a:avLst/>
          </a:prstGeom>
          <a:noFill/>
        </p:spPr>
      </p:pic>
      <p:pic>
        <p:nvPicPr>
          <p:cNvPr id="5" name="Picture 9"/>
          <p:cNvPicPr>
            <a:picLocks noChangeAspect="1" noChangeArrowheads="1"/>
          </p:cNvPicPr>
          <p:nvPr/>
        </p:nvPicPr>
        <p:blipFill>
          <a:blip r:embed="rId5" cstate="print"/>
          <a:srcRect l="6827"/>
          <a:stretch>
            <a:fillRect/>
          </a:stretch>
        </p:blipFill>
        <p:spPr bwMode="auto">
          <a:xfrm>
            <a:off x="214283" y="4313174"/>
            <a:ext cx="2357454" cy="1901907"/>
          </a:xfrm>
          <a:prstGeom prst="rect">
            <a:avLst/>
          </a:prstGeom>
          <a:noFill/>
        </p:spPr>
      </p:pic>
      <p:sp>
        <p:nvSpPr>
          <p:cNvPr id="8" name="TextBox 7"/>
          <p:cNvSpPr txBox="1"/>
          <p:nvPr/>
        </p:nvSpPr>
        <p:spPr>
          <a:xfrm>
            <a:off x="2928926" y="500042"/>
            <a:ext cx="2029851" cy="646331"/>
          </a:xfrm>
          <a:prstGeom prst="rect">
            <a:avLst/>
          </a:prstGeom>
          <a:noFill/>
        </p:spPr>
        <p:txBody>
          <a:bodyPr wrap="none" rtlCol="0">
            <a:spAutoFit/>
          </a:bodyPr>
          <a:lstStyle/>
          <a:p>
            <a:r>
              <a:rPr lang="ru-RU" sz="3600" b="1" dirty="0" smtClean="0">
                <a:solidFill>
                  <a:srgbClr val="FF0000"/>
                </a:solidFill>
                <a:latin typeface="Times New Roman" pitchFamily="18" charset="0"/>
                <a:cs typeface="Times New Roman" pitchFamily="18" charset="0"/>
              </a:rPr>
              <a:t>Теорема.</a:t>
            </a:r>
            <a:endParaRPr lang="ru-RU" sz="3600" b="1" dirty="0">
              <a:solidFill>
                <a:srgbClr val="FF0000"/>
              </a:solidFill>
              <a:latin typeface="Times New Roman" pitchFamily="18" charset="0"/>
              <a:cs typeface="Times New Roman" pitchFamily="18" charset="0"/>
            </a:endParaRPr>
          </a:p>
        </p:txBody>
      </p:sp>
      <p:sp>
        <p:nvSpPr>
          <p:cNvPr id="11" name="TextBox 10"/>
          <p:cNvSpPr txBox="1"/>
          <p:nvPr/>
        </p:nvSpPr>
        <p:spPr>
          <a:xfrm>
            <a:off x="3000364" y="4000505"/>
            <a:ext cx="5143536" cy="523220"/>
          </a:xfrm>
          <a:prstGeom prst="rect">
            <a:avLst/>
          </a:prstGeom>
          <a:noFill/>
        </p:spPr>
        <p:txBody>
          <a:bodyPr wrap="square" rtlCol="0">
            <a:spAutoFit/>
          </a:bodyPr>
          <a:lstStyle/>
          <a:p>
            <a:r>
              <a:rPr lang="ru-RU" sz="2800" i="1" dirty="0" smtClean="0">
                <a:solidFill>
                  <a:schemeClr val="bg1"/>
                </a:solidFill>
                <a:latin typeface="Times New Roman" pitchFamily="18" charset="0"/>
                <a:cs typeface="Times New Roman" pitchFamily="18" charset="0"/>
              </a:rPr>
              <a:t>Доказать: </a:t>
            </a:r>
            <a:r>
              <a:rPr lang="ru-RU" sz="2800" dirty="0" smtClean="0">
                <a:solidFill>
                  <a:schemeClr val="bg1"/>
                </a:solidFill>
                <a:latin typeface="Times New Roman" pitchFamily="18" charset="0"/>
                <a:cs typeface="Times New Roman" pitchFamily="18" charset="0"/>
              </a:rPr>
              <a:t>∆</a:t>
            </a:r>
            <a:r>
              <a:rPr lang="en-US" sz="2800" dirty="0" smtClean="0">
                <a:solidFill>
                  <a:schemeClr val="bg1"/>
                </a:solidFill>
                <a:latin typeface="Times New Roman" pitchFamily="18" charset="0"/>
                <a:cs typeface="Times New Roman" pitchFamily="18" charset="0"/>
              </a:rPr>
              <a:t> </a:t>
            </a:r>
            <a:r>
              <a:rPr lang="ru-RU" sz="2800" dirty="0" smtClean="0">
                <a:solidFill>
                  <a:schemeClr val="bg1"/>
                </a:solidFill>
                <a:latin typeface="Times New Roman" pitchFamily="18" charset="0"/>
                <a:cs typeface="Times New Roman" pitchFamily="18" charset="0"/>
              </a:rPr>
              <a:t>А</a:t>
            </a:r>
            <a:r>
              <a:rPr lang="ru-RU" sz="2800" i="1" dirty="0" smtClean="0">
                <a:solidFill>
                  <a:schemeClr val="bg1"/>
                </a:solidFill>
                <a:latin typeface="Times New Roman" pitchFamily="18" charset="0"/>
                <a:cs typeface="Times New Roman" pitchFamily="18" charset="0"/>
              </a:rPr>
              <a:t>ВС  = ∆</a:t>
            </a:r>
            <a:r>
              <a:rPr lang="ru-RU" sz="2800" dirty="0" smtClean="0">
                <a:solidFill>
                  <a:schemeClr val="bg1"/>
                </a:solidFill>
                <a:latin typeface="Times New Roman" pitchFamily="18" charset="0"/>
                <a:cs typeface="Times New Roman" pitchFamily="18" charset="0"/>
              </a:rPr>
              <a:t> А</a:t>
            </a:r>
            <a:r>
              <a:rPr lang="ru-RU" sz="2800" baseline="-25000" dirty="0" smtClean="0">
                <a:solidFill>
                  <a:schemeClr val="bg1"/>
                </a:solidFill>
                <a:latin typeface="Times New Roman" pitchFamily="18" charset="0"/>
                <a:cs typeface="Times New Roman" pitchFamily="18" charset="0"/>
              </a:rPr>
              <a:t>1</a:t>
            </a:r>
            <a:r>
              <a:rPr lang="ru-RU" sz="2800" dirty="0" smtClean="0">
                <a:solidFill>
                  <a:schemeClr val="bg1"/>
                </a:solidFill>
                <a:latin typeface="Times New Roman" pitchFamily="18" charset="0"/>
                <a:cs typeface="Times New Roman" pitchFamily="18" charset="0"/>
              </a:rPr>
              <a:t>В</a:t>
            </a:r>
            <a:r>
              <a:rPr lang="ru-RU" sz="2800" baseline="-25000" dirty="0" smtClean="0">
                <a:solidFill>
                  <a:schemeClr val="bg1"/>
                </a:solidFill>
                <a:latin typeface="Times New Roman" pitchFamily="18" charset="0"/>
                <a:cs typeface="Times New Roman" pitchFamily="18" charset="0"/>
              </a:rPr>
              <a:t>1</a:t>
            </a:r>
            <a:r>
              <a:rPr lang="ru-RU" sz="2800" dirty="0" smtClean="0">
                <a:solidFill>
                  <a:schemeClr val="bg1"/>
                </a:solidFill>
                <a:latin typeface="Times New Roman" pitchFamily="18" charset="0"/>
                <a:cs typeface="Times New Roman" pitchFamily="18" charset="0"/>
              </a:rPr>
              <a:t>С</a:t>
            </a:r>
            <a:r>
              <a:rPr lang="ru-RU" sz="2800" baseline="-25000" dirty="0" smtClean="0">
                <a:solidFill>
                  <a:schemeClr val="bg1"/>
                </a:solidFill>
                <a:latin typeface="Times New Roman" pitchFamily="18" charset="0"/>
                <a:cs typeface="Times New Roman" pitchFamily="18" charset="0"/>
              </a:rPr>
              <a:t>1..</a:t>
            </a:r>
            <a:endParaRPr lang="ru-RU" sz="2800" dirty="0" smtClean="0">
              <a:solidFill>
                <a:schemeClr val="bg1"/>
              </a:solidFill>
              <a:latin typeface="Times New Roman" pitchFamily="18" charset="0"/>
              <a:cs typeface="Times New Roman" pitchFamily="18" charset="0"/>
            </a:endParaRPr>
          </a:p>
        </p:txBody>
      </p:sp>
      <p:graphicFrame>
        <p:nvGraphicFramePr>
          <p:cNvPr id="4097" name="Object 1"/>
          <p:cNvGraphicFramePr>
            <a:graphicFrameLocks noChangeAspect="1"/>
          </p:cNvGraphicFramePr>
          <p:nvPr/>
        </p:nvGraphicFramePr>
        <p:xfrm>
          <a:off x="2714612" y="2714620"/>
          <a:ext cx="6049609" cy="928689"/>
        </p:xfrm>
        <a:graphic>
          <a:graphicData uri="http://schemas.openxmlformats.org/presentationml/2006/ole">
            <p:oleObj spid="_x0000_s1026" name="Формула" r:id="rId6" imgW="3886200" imgH="609480" progId="Equation.3">
              <p:embed/>
            </p:oleObj>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37" fill="hold" nodeType="clickEffect">
                                  <p:stCondLst>
                                    <p:cond delay="0"/>
                                  </p:stCondLst>
                                  <p:childTnLst>
                                    <p:set>
                                      <p:cBhvr>
                                        <p:cTn id="14" dur="1" fill="hold">
                                          <p:stCondLst>
                                            <p:cond delay="0"/>
                                          </p:stCondLst>
                                        </p:cTn>
                                        <p:tgtEl>
                                          <p:spTgt spid="4097"/>
                                        </p:tgtEl>
                                        <p:attrNameLst>
                                          <p:attrName>style.visibility</p:attrName>
                                        </p:attrNameLst>
                                      </p:cBhvr>
                                      <p:to>
                                        <p:strVal val="visible"/>
                                      </p:to>
                                    </p:set>
                                    <p:animEffect transition="in" filter="barn(outVertical)">
                                      <p:cBhvr>
                                        <p:cTn id="15" dur="1000"/>
                                        <p:tgtEl>
                                          <p:spTgt spid="4097"/>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37"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arn(outVertical)">
                                      <p:cBhvr>
                                        <p:cTn id="2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Номер слайда 6"/>
          <p:cNvSpPr>
            <a:spLocks noGrp="1"/>
          </p:cNvSpPr>
          <p:nvPr>
            <p:ph type="sldNum" sz="quarter" idx="12"/>
          </p:nvPr>
        </p:nvSpPr>
        <p:spPr/>
        <p:txBody>
          <a:bodyPr/>
          <a:lstStyle/>
          <a:p>
            <a:fld id="{2FACEB74-6335-4EC0-85C5-5C1E0E0E70ED}" type="slidenum">
              <a:rPr lang="ru-RU" smtClean="0"/>
              <a:pPr/>
              <a:t>13</a:t>
            </a:fld>
            <a:endParaRPr lang="ru-RU" dirty="0"/>
          </a:p>
        </p:txBody>
      </p:sp>
      <p:sp>
        <p:nvSpPr>
          <p:cNvPr id="2" name="Заголовок 1"/>
          <p:cNvSpPr>
            <a:spLocks noGrp="1"/>
          </p:cNvSpPr>
          <p:nvPr>
            <p:ph type="title"/>
          </p:nvPr>
        </p:nvSpPr>
        <p:spPr>
          <a:xfrm>
            <a:off x="428596" y="285728"/>
            <a:ext cx="8072494" cy="1000132"/>
          </a:xfrm>
        </p:spPr>
        <p:txBody>
          <a:bodyPr>
            <a:normAutofit/>
          </a:bodyPr>
          <a:lstStyle/>
          <a:p>
            <a:pPr algn="ctr"/>
            <a:r>
              <a:rPr lang="ru-RU" sz="3600" b="1" dirty="0" smtClean="0">
                <a:solidFill>
                  <a:srgbClr val="FF0000"/>
                </a:solidFill>
                <a:effectLst/>
                <a:latin typeface="Times New Roman" pitchFamily="18" charset="0"/>
                <a:cs typeface="Times New Roman" pitchFamily="18" charset="0"/>
              </a:rPr>
              <a:t>Доказательство.</a:t>
            </a:r>
            <a:endParaRPr lang="ru-RU" sz="3600" b="1" dirty="0">
              <a:solidFill>
                <a:srgbClr val="FF0000"/>
              </a:solidFill>
              <a:effectLst/>
              <a:latin typeface="Times New Roman" pitchFamily="18" charset="0"/>
              <a:cs typeface="Times New Roman" pitchFamily="18" charset="0"/>
            </a:endParaRPr>
          </a:p>
        </p:txBody>
      </p:sp>
      <p:pic>
        <p:nvPicPr>
          <p:cNvPr id="3" name="Picture 56"/>
          <p:cNvPicPr>
            <a:picLocks noChangeAspect="1" noChangeArrowheads="1"/>
          </p:cNvPicPr>
          <p:nvPr/>
        </p:nvPicPr>
        <p:blipFill>
          <a:blip r:embed="rId3" cstate="print"/>
          <a:srcRect t="3192"/>
          <a:stretch>
            <a:fillRect/>
          </a:stretch>
        </p:blipFill>
        <p:spPr bwMode="auto">
          <a:xfrm>
            <a:off x="285720" y="1285860"/>
            <a:ext cx="2500330" cy="2550785"/>
          </a:xfrm>
          <a:prstGeom prst="rect">
            <a:avLst/>
          </a:prstGeom>
          <a:noFill/>
        </p:spPr>
      </p:pic>
      <p:graphicFrame>
        <p:nvGraphicFramePr>
          <p:cNvPr id="2050" name="Object 2"/>
          <p:cNvGraphicFramePr>
            <a:graphicFrameLocks noChangeAspect="1"/>
          </p:cNvGraphicFramePr>
          <p:nvPr/>
        </p:nvGraphicFramePr>
        <p:xfrm>
          <a:off x="3143240" y="1285860"/>
          <a:ext cx="2608259" cy="2714644"/>
        </p:xfrm>
        <a:graphic>
          <a:graphicData uri="http://schemas.openxmlformats.org/presentationml/2006/ole">
            <p:oleObj spid="_x0000_s34818" name="Точечный рисунок" r:id="rId4" imgW="2257740" imgH="2095793" progId="PBrush">
              <p:embed/>
            </p:oleObj>
          </a:graphicData>
        </a:graphic>
      </p:graphicFrame>
      <p:pic>
        <p:nvPicPr>
          <p:cNvPr id="5" name="Picture 57"/>
          <p:cNvPicPr>
            <a:picLocks noChangeAspect="1" noChangeArrowheads="1"/>
          </p:cNvPicPr>
          <p:nvPr/>
        </p:nvPicPr>
        <p:blipFill>
          <a:blip r:embed="rId5" cstate="print"/>
          <a:srcRect/>
          <a:stretch>
            <a:fillRect/>
          </a:stretch>
        </p:blipFill>
        <p:spPr bwMode="auto">
          <a:xfrm>
            <a:off x="6143636" y="1285860"/>
            <a:ext cx="2428892" cy="2450386"/>
          </a:xfrm>
          <a:prstGeom prst="rect">
            <a:avLst/>
          </a:prstGeom>
          <a:noFill/>
        </p:spPr>
      </p:pic>
      <p:pic>
        <p:nvPicPr>
          <p:cNvPr id="6" name="Picture 58"/>
          <p:cNvPicPr>
            <a:picLocks noChangeAspect="1" noChangeArrowheads="1"/>
          </p:cNvPicPr>
          <p:nvPr/>
        </p:nvPicPr>
        <p:blipFill>
          <a:blip r:embed="rId6" cstate="print"/>
          <a:srcRect/>
          <a:stretch>
            <a:fillRect/>
          </a:stretch>
        </p:blipFill>
        <p:spPr bwMode="auto">
          <a:xfrm>
            <a:off x="3357554" y="4000504"/>
            <a:ext cx="2428892" cy="239606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wipe(up)">
                                      <p:cBhvr>
                                        <p:cTn id="12" dur="2000"/>
                                        <p:tgtEl>
                                          <p:spTgt spid="205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up)">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Прямоугольник 3"/>
          <p:cNvSpPr/>
          <p:nvPr/>
        </p:nvSpPr>
        <p:spPr>
          <a:xfrm>
            <a:off x="2786050" y="428604"/>
            <a:ext cx="3915880" cy="646331"/>
          </a:xfrm>
          <a:prstGeom prst="rect">
            <a:avLst/>
          </a:prstGeom>
        </p:spPr>
        <p:txBody>
          <a:bodyPr wrap="none">
            <a:spAutoFit/>
          </a:bodyPr>
          <a:lstStyle/>
          <a:p>
            <a:pPr marL="400050" indent="-400050">
              <a:buFont typeface="+mj-lt"/>
              <a:buAutoNum type="romanUcPeriod" startAt="4"/>
            </a:pPr>
            <a:r>
              <a:rPr lang="ru-RU" sz="3600" b="1" dirty="0" smtClean="0">
                <a:solidFill>
                  <a:srgbClr val="FF0000"/>
                </a:solidFill>
                <a:latin typeface="Times New Roman" pitchFamily="18" charset="0"/>
                <a:cs typeface="Times New Roman" pitchFamily="18" charset="0"/>
              </a:rPr>
              <a:t> Физ.минутка. </a:t>
            </a:r>
            <a:endParaRPr lang="ru-RU" sz="3600" b="1" dirty="0">
              <a:solidFill>
                <a:srgbClr val="FF0000"/>
              </a:solidFill>
            </a:endParaRPr>
          </a:p>
        </p:txBody>
      </p:sp>
      <p:sp>
        <p:nvSpPr>
          <p:cNvPr id="5" name="Прямоугольник 4"/>
          <p:cNvSpPr/>
          <p:nvPr/>
        </p:nvSpPr>
        <p:spPr>
          <a:xfrm>
            <a:off x="1214414" y="1928802"/>
            <a:ext cx="5929354" cy="1261884"/>
          </a:xfrm>
          <a:prstGeom prst="rect">
            <a:avLst/>
          </a:prstGeom>
        </p:spPr>
        <p:txBody>
          <a:bodyPr wrap="square">
            <a:spAutoFit/>
          </a:bodyPr>
          <a:lstStyle/>
          <a:p>
            <a:pPr algn="ctr"/>
            <a:r>
              <a:rPr lang="ru-RU" sz="2800" b="1" i="1" dirty="0" smtClean="0">
                <a:solidFill>
                  <a:srgbClr val="FF0000"/>
                </a:solidFill>
                <a:latin typeface="Times New Roman" pitchFamily="18" charset="0"/>
                <a:cs typeface="Times New Roman" pitchFamily="18" charset="0"/>
              </a:rPr>
              <a:t>Цель этапа:  </a:t>
            </a:r>
            <a:r>
              <a:rPr lang="ru-RU" sz="2400" dirty="0" smtClean="0">
                <a:latin typeface="Times New Roman" pitchFamily="18" charset="0"/>
                <a:cs typeface="Times New Roman" pitchFamily="18" charset="0"/>
              </a:rPr>
              <a:t>снятие утомления, повышение активности, работоспособности.</a:t>
            </a:r>
            <a:endParaRPr lang="ru-RU" sz="2400" b="1" i="1" dirty="0" smtClean="0">
              <a:latin typeface="Times New Roman" pitchFamily="18" charset="0"/>
              <a:cs typeface="Times New Roman" pitchFamily="18" charset="0"/>
            </a:endParaRPr>
          </a:p>
        </p:txBody>
      </p:sp>
      <p:sp>
        <p:nvSpPr>
          <p:cNvPr id="6" name="TextBox 5"/>
          <p:cNvSpPr txBox="1"/>
          <p:nvPr/>
        </p:nvSpPr>
        <p:spPr>
          <a:xfrm>
            <a:off x="2214546" y="1285860"/>
            <a:ext cx="4701800" cy="523220"/>
          </a:xfrm>
          <a:prstGeom prst="rect">
            <a:avLst/>
          </a:prstGeom>
          <a:noFill/>
        </p:spPr>
        <p:txBody>
          <a:bodyPr wrap="none" rtlCol="0">
            <a:spAutoFit/>
          </a:bodyPr>
          <a:lstStyle/>
          <a:p>
            <a:r>
              <a:rPr lang="ru-RU" sz="2800" dirty="0" smtClean="0">
                <a:latin typeface="Times New Roman" pitchFamily="18" charset="0"/>
                <a:cs typeface="Times New Roman" pitchFamily="18" charset="0"/>
                <a:hlinkClick r:id="rId2" action="ppaction://hlinkfile"/>
              </a:rPr>
              <a:t>Делаем гимнастику для глаз</a:t>
            </a:r>
            <a:r>
              <a:rPr lang="ru-RU" dirty="0" smtClean="0">
                <a:hlinkClick r:id="rId3" action="ppaction://hlinkfile"/>
              </a:rPr>
              <a:t>.</a:t>
            </a:r>
            <a:endParaRPr lang="ru-RU" dirty="0"/>
          </a:p>
        </p:txBody>
      </p:sp>
      <p:sp>
        <p:nvSpPr>
          <p:cNvPr id="7" name="Номер слайда 6"/>
          <p:cNvSpPr>
            <a:spLocks noGrp="1"/>
          </p:cNvSpPr>
          <p:nvPr>
            <p:ph type="sldNum" sz="quarter" idx="12"/>
          </p:nvPr>
        </p:nvSpPr>
        <p:spPr/>
        <p:txBody>
          <a:bodyPr/>
          <a:lstStyle/>
          <a:p>
            <a:fld id="{B9F18602-21E8-4FD5-9092-197550385265}" type="slidenum">
              <a:rPr lang="ru-RU" smtClean="0"/>
              <a:pPr/>
              <a:t>14</a:t>
            </a:fld>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Прямоугольник 1"/>
          <p:cNvSpPr/>
          <p:nvPr/>
        </p:nvSpPr>
        <p:spPr>
          <a:xfrm>
            <a:off x="928662" y="428604"/>
            <a:ext cx="7786742" cy="584775"/>
          </a:xfrm>
          <a:prstGeom prst="rect">
            <a:avLst/>
          </a:prstGeom>
        </p:spPr>
        <p:txBody>
          <a:bodyPr wrap="square">
            <a:spAutoFit/>
          </a:bodyPr>
          <a:lstStyle/>
          <a:p>
            <a:pPr marL="571500" lvl="0" indent="-571500">
              <a:buFont typeface="+mj-lt"/>
              <a:buAutoNum type="romanUcPeriod" startAt="5"/>
            </a:pPr>
            <a:r>
              <a:rPr lang="ru-RU" sz="3200" b="1" dirty="0" smtClean="0">
                <a:solidFill>
                  <a:srgbClr val="FF0000"/>
                </a:solidFill>
                <a:latin typeface="Times New Roman" pitchFamily="18" charset="0"/>
                <a:cs typeface="Times New Roman" pitchFamily="18" charset="0"/>
              </a:rPr>
              <a:t>Закрепление изученного материала.</a:t>
            </a:r>
            <a:endParaRPr lang="ru-RU" sz="3200" dirty="0">
              <a:solidFill>
                <a:srgbClr val="FF0000"/>
              </a:solidFill>
              <a:latin typeface="Times New Roman" pitchFamily="18" charset="0"/>
              <a:cs typeface="Times New Roman" pitchFamily="18" charset="0"/>
            </a:endParaRPr>
          </a:p>
        </p:txBody>
      </p:sp>
      <p:sp>
        <p:nvSpPr>
          <p:cNvPr id="3" name="TextBox 2"/>
          <p:cNvSpPr txBox="1"/>
          <p:nvPr/>
        </p:nvSpPr>
        <p:spPr>
          <a:xfrm>
            <a:off x="428596" y="1214422"/>
            <a:ext cx="7377982" cy="954107"/>
          </a:xfrm>
          <a:prstGeom prst="rect">
            <a:avLst/>
          </a:prstGeom>
          <a:noFill/>
        </p:spPr>
        <p:txBody>
          <a:bodyPr wrap="none" rtlCol="0">
            <a:spAutoFit/>
          </a:bodyPr>
          <a:lstStyle/>
          <a:p>
            <a:pPr marL="342900" indent="-342900">
              <a:buFont typeface="+mj-lt"/>
              <a:buAutoNum type="arabicPeriod"/>
            </a:pPr>
            <a:r>
              <a:rPr lang="ru-RU" sz="2800" dirty="0" smtClean="0">
                <a:latin typeface="Times New Roman" pitchFamily="18" charset="0"/>
                <a:cs typeface="Times New Roman" pitchFamily="18" charset="0"/>
              </a:rPr>
              <a:t>Устное решение задач по готовым чертежам.</a:t>
            </a:r>
          </a:p>
          <a:p>
            <a:pPr marL="342900" indent="-342900">
              <a:buFont typeface="+mj-lt"/>
              <a:buAutoNum type="arabicPeriod"/>
            </a:pPr>
            <a:r>
              <a:rPr lang="ru-RU" sz="2800" dirty="0" smtClean="0">
                <a:latin typeface="Times New Roman" pitchFamily="18" charset="0"/>
                <a:cs typeface="Times New Roman" pitchFamily="18" charset="0"/>
              </a:rPr>
              <a:t>Решение задач.</a:t>
            </a:r>
            <a:endParaRPr lang="ru-RU" sz="2800" dirty="0">
              <a:latin typeface="Times New Roman" pitchFamily="18" charset="0"/>
              <a:cs typeface="Times New Roman" pitchFamily="18" charset="0"/>
            </a:endParaRPr>
          </a:p>
        </p:txBody>
      </p:sp>
      <p:sp>
        <p:nvSpPr>
          <p:cNvPr id="4" name="Прямоугольник 3"/>
          <p:cNvSpPr/>
          <p:nvPr/>
        </p:nvSpPr>
        <p:spPr>
          <a:xfrm>
            <a:off x="428596" y="2643182"/>
            <a:ext cx="8429684" cy="1261884"/>
          </a:xfrm>
          <a:prstGeom prst="rect">
            <a:avLst/>
          </a:prstGeom>
        </p:spPr>
        <p:txBody>
          <a:bodyPr wrap="square">
            <a:spAutoFit/>
          </a:bodyPr>
          <a:lstStyle/>
          <a:p>
            <a:r>
              <a:rPr lang="ru-RU" sz="2800" b="1" i="1" dirty="0" smtClean="0">
                <a:solidFill>
                  <a:srgbClr val="FF0000"/>
                </a:solidFill>
                <a:latin typeface="Times New Roman" pitchFamily="18" charset="0"/>
                <a:cs typeface="Times New Roman" pitchFamily="18" charset="0"/>
              </a:rPr>
              <a:t>Цель этапа: </a:t>
            </a:r>
          </a:p>
          <a:p>
            <a:pPr marL="457200" indent="-457200"/>
            <a:r>
              <a:rPr lang="ru-RU" sz="2400" dirty="0" smtClean="0">
                <a:latin typeface="Times New Roman" pitchFamily="18" charset="0"/>
                <a:cs typeface="Times New Roman" pitchFamily="18" charset="0"/>
              </a:rPr>
              <a:t>научить применять признак при решении задач. </a:t>
            </a:r>
          </a:p>
          <a:p>
            <a:pPr marL="457200" indent="-457200"/>
            <a:endParaRPr lang="ru-RU" sz="2400" dirty="0" smtClean="0">
              <a:latin typeface="Times New Roman" pitchFamily="18" charset="0"/>
              <a:cs typeface="Times New Roman" pitchFamily="18" charset="0"/>
            </a:endParaRPr>
          </a:p>
        </p:txBody>
      </p:sp>
      <p:sp>
        <p:nvSpPr>
          <p:cNvPr id="5" name="Номер слайда 4"/>
          <p:cNvSpPr>
            <a:spLocks noGrp="1"/>
          </p:cNvSpPr>
          <p:nvPr>
            <p:ph type="sldNum" sz="quarter" idx="12"/>
          </p:nvPr>
        </p:nvSpPr>
        <p:spPr/>
        <p:txBody>
          <a:bodyPr/>
          <a:lstStyle/>
          <a:p>
            <a:fld id="{B9F18602-21E8-4FD5-9092-197550385265}" type="slidenum">
              <a:rPr lang="ru-RU" smtClean="0"/>
              <a:pPr/>
              <a:t>15</a:t>
            </a:fld>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Номер слайда 6"/>
          <p:cNvSpPr>
            <a:spLocks noGrp="1"/>
          </p:cNvSpPr>
          <p:nvPr>
            <p:ph type="sldNum" sz="quarter" idx="12"/>
          </p:nvPr>
        </p:nvSpPr>
        <p:spPr/>
        <p:txBody>
          <a:bodyPr/>
          <a:lstStyle/>
          <a:p>
            <a:fld id="{2FACEB74-6335-4EC0-85C5-5C1E0E0E70ED}" type="slidenum">
              <a:rPr lang="ru-RU" smtClean="0"/>
              <a:pPr/>
              <a:t>16</a:t>
            </a:fld>
            <a:endParaRPr lang="ru-RU" dirty="0"/>
          </a:p>
        </p:txBody>
      </p:sp>
      <p:sp>
        <p:nvSpPr>
          <p:cNvPr id="2" name="Заголовок 1"/>
          <p:cNvSpPr>
            <a:spLocks noGrp="1"/>
          </p:cNvSpPr>
          <p:nvPr>
            <p:ph type="title"/>
          </p:nvPr>
        </p:nvSpPr>
        <p:spPr>
          <a:xfrm>
            <a:off x="285720" y="285728"/>
            <a:ext cx="8429684" cy="1143008"/>
          </a:xfrm>
        </p:spPr>
        <p:txBody>
          <a:bodyPr>
            <a:noAutofit/>
          </a:bodyPr>
          <a:lstStyle/>
          <a:p>
            <a:r>
              <a:rPr lang="ru-RU" sz="3600" b="1" dirty="0" smtClean="0">
                <a:solidFill>
                  <a:srgbClr val="FF0000"/>
                </a:solidFill>
                <a:effectLst/>
                <a:latin typeface="Times New Roman" pitchFamily="18" charset="0"/>
                <a:cs typeface="Times New Roman" pitchFamily="18" charset="0"/>
              </a:rPr>
              <a:t>Применение  первого признака равенства треугольников при решении задач.</a:t>
            </a:r>
            <a:endParaRPr lang="ru-RU" sz="3600" b="1" dirty="0">
              <a:solidFill>
                <a:srgbClr val="FF0000"/>
              </a:solidFill>
              <a:effectLst/>
              <a:latin typeface="Times New Roman" pitchFamily="18" charset="0"/>
              <a:cs typeface="Times New Roman" pitchFamily="18" charset="0"/>
            </a:endParaRPr>
          </a:p>
        </p:txBody>
      </p:sp>
      <p:sp>
        <p:nvSpPr>
          <p:cNvPr id="3" name="Прямоугольник 2"/>
          <p:cNvSpPr/>
          <p:nvPr/>
        </p:nvSpPr>
        <p:spPr>
          <a:xfrm>
            <a:off x="1071538" y="1571612"/>
            <a:ext cx="6786610" cy="523220"/>
          </a:xfrm>
          <a:prstGeom prst="rect">
            <a:avLst/>
          </a:prstGeom>
        </p:spPr>
        <p:txBody>
          <a:bodyPr wrap="square">
            <a:spAutoFit/>
          </a:bodyPr>
          <a:lstStyle/>
          <a:p>
            <a:r>
              <a:rPr lang="ru-RU" sz="2800" dirty="0" smtClean="0">
                <a:solidFill>
                  <a:schemeClr val="bg1"/>
                </a:solidFill>
                <a:latin typeface="Times New Roman" pitchFamily="18" charset="0"/>
                <a:cs typeface="Times New Roman" pitchFamily="18" charset="0"/>
              </a:rPr>
              <a:t>Являются ли </a:t>
            </a:r>
            <a:r>
              <a:rPr lang="ru-RU" sz="2800" dirty="0" smtClean="0">
                <a:solidFill>
                  <a:schemeClr val="bg1"/>
                </a:solidFill>
                <a:latin typeface="Times New Roman" pitchFamily="18" charset="0"/>
                <a:cs typeface="Times New Roman" pitchFamily="18" charset="0"/>
                <a:sym typeface="Symbol" pitchFamily="18" charset="2"/>
              </a:rPr>
              <a:t></a:t>
            </a:r>
            <a:r>
              <a:rPr lang="en-US" sz="2800" dirty="0" smtClean="0">
                <a:solidFill>
                  <a:schemeClr val="bg1"/>
                </a:solidFill>
                <a:latin typeface="Times New Roman" pitchFamily="18" charset="0"/>
                <a:cs typeface="Times New Roman" pitchFamily="18" charset="0"/>
                <a:sym typeface="Symbol" pitchFamily="18" charset="2"/>
              </a:rPr>
              <a:t> </a:t>
            </a:r>
            <a:r>
              <a:rPr lang="ru-RU" sz="2800" dirty="0" smtClean="0">
                <a:solidFill>
                  <a:schemeClr val="bg1"/>
                </a:solidFill>
                <a:latin typeface="Times New Roman" pitchFamily="18" charset="0"/>
                <a:cs typeface="Times New Roman" pitchFamily="18" charset="0"/>
                <a:sym typeface="Symbol" pitchFamily="18" charset="2"/>
              </a:rPr>
              <a:t>АВС и </a:t>
            </a:r>
            <a:r>
              <a:rPr lang="en-US" sz="2800" dirty="0" smtClean="0">
                <a:solidFill>
                  <a:schemeClr val="bg1"/>
                </a:solidFill>
                <a:latin typeface="Times New Roman" pitchFamily="18" charset="0"/>
                <a:cs typeface="Times New Roman" pitchFamily="18" charset="0"/>
                <a:sym typeface="Symbol" pitchFamily="18" charset="2"/>
              </a:rPr>
              <a:t> FDE</a:t>
            </a:r>
            <a:r>
              <a:rPr lang="ru-RU" sz="2800" dirty="0" smtClean="0">
                <a:solidFill>
                  <a:schemeClr val="bg1"/>
                </a:solidFill>
                <a:latin typeface="Times New Roman" pitchFamily="18" charset="0"/>
                <a:cs typeface="Times New Roman" pitchFamily="18" charset="0"/>
                <a:sym typeface="Symbol" pitchFamily="18" charset="2"/>
              </a:rPr>
              <a:t> равными? </a:t>
            </a:r>
            <a:endParaRPr lang="ru-RU" sz="2800" dirty="0">
              <a:solidFill>
                <a:schemeClr val="bg1"/>
              </a:solidFill>
              <a:latin typeface="Times New Roman" pitchFamily="18" charset="0"/>
              <a:cs typeface="Times New Roman" pitchFamily="18" charset="0"/>
            </a:endParaRPr>
          </a:p>
        </p:txBody>
      </p:sp>
      <p:pic>
        <p:nvPicPr>
          <p:cNvPr id="4" name="Picture 5"/>
          <p:cNvPicPr>
            <a:picLocks noChangeAspect="1" noChangeArrowheads="1"/>
          </p:cNvPicPr>
          <p:nvPr/>
        </p:nvPicPr>
        <p:blipFill>
          <a:blip r:embed="rId2" cstate="print"/>
          <a:srcRect/>
          <a:stretch>
            <a:fillRect/>
          </a:stretch>
        </p:blipFill>
        <p:spPr bwMode="auto">
          <a:xfrm>
            <a:off x="357158" y="2571744"/>
            <a:ext cx="2579687" cy="2663825"/>
          </a:xfrm>
          <a:prstGeom prst="rect">
            <a:avLst/>
          </a:prstGeom>
          <a:noFill/>
        </p:spPr>
      </p:pic>
      <p:pic>
        <p:nvPicPr>
          <p:cNvPr id="6" name="Picture 6"/>
          <p:cNvPicPr>
            <a:picLocks noChangeAspect="1" noChangeArrowheads="1"/>
          </p:cNvPicPr>
          <p:nvPr/>
        </p:nvPicPr>
        <p:blipFill>
          <a:blip r:embed="rId3" cstate="print"/>
          <a:srcRect/>
          <a:stretch>
            <a:fillRect/>
          </a:stretch>
        </p:blipFill>
        <p:spPr bwMode="auto">
          <a:xfrm>
            <a:off x="5857884" y="2357430"/>
            <a:ext cx="2566988" cy="2951163"/>
          </a:xfrm>
          <a:prstGeom prst="rect">
            <a:avLst/>
          </a:prstGeom>
          <a:noFill/>
        </p:spPr>
      </p:pic>
      <p:sp>
        <p:nvSpPr>
          <p:cNvPr id="9" name="TextBox 8"/>
          <p:cNvSpPr txBox="1">
            <a:spLocks noRot="1" noChangeAspect="1" noMove="1" noResize="1" noEditPoints="1" noAdjustHandles="1" noChangeArrowheads="1" noChangeShapeType="1" noTextEdit="1"/>
          </p:cNvSpPr>
          <p:nvPr/>
        </p:nvSpPr>
        <p:spPr>
          <a:xfrm>
            <a:off x="3214678" y="2571744"/>
            <a:ext cx="2214578" cy="2308324"/>
          </a:xfrm>
          <a:prstGeom prst="rect">
            <a:avLst/>
          </a:prstGeom>
          <a:blipFill rotWithShape="1">
            <a:blip r:embed="rId4" cstate="print">
              <a:grayscl/>
              <a:lum bright="-30000"/>
            </a:blip>
            <a:stretch>
              <a:fillRect l="-4121" t="-2111" b="-5013"/>
            </a:stretch>
          </a:blipFill>
        </p:spPr>
        <p:txBody>
          <a:bodyPr/>
          <a:lstStyle/>
          <a:p>
            <a:r>
              <a:rPr lang="ru-RU" dirty="0">
                <a:solidFill>
                  <a:srgbClr val="000066"/>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ppt_x"/>
                                          </p:val>
                                        </p:tav>
                                        <p:tav tm="100000">
                                          <p:val>
                                            <p:strVal val="#ppt_x"/>
                                          </p:val>
                                        </p:tav>
                                      </p:tavLst>
                                    </p:anim>
                                    <p:anim calcmode="lin" valueType="num">
                                      <p:cBhvr additive="base">
                                        <p:cTn id="12" dur="10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ppt_x"/>
                                          </p:val>
                                        </p:tav>
                                        <p:tav tm="100000">
                                          <p:val>
                                            <p:strVal val="#ppt_x"/>
                                          </p:val>
                                        </p:tav>
                                      </p:tavLst>
                                    </p:anim>
                                    <p:anim calcmode="lin" valueType="num">
                                      <p:cBhvr additive="base">
                                        <p:cTn id="16" dur="10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ppt_x"/>
                                          </p:val>
                                        </p:tav>
                                        <p:tav tm="100000">
                                          <p:val>
                                            <p:strVal val="#ppt_x"/>
                                          </p:val>
                                        </p:tav>
                                      </p:tavLst>
                                    </p:anim>
                                    <p:anim calcmode="lin" valueType="num">
                                      <p:cBhvr additive="base">
                                        <p:cTn id="24"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2FACEB74-6335-4EC0-85C5-5C1E0E0E70ED}" type="slidenum">
              <a:rPr lang="ru-RU" smtClean="0"/>
              <a:pPr/>
              <a:t>17</a:t>
            </a:fld>
            <a:endParaRPr lang="ru-RU" dirty="0"/>
          </a:p>
        </p:txBody>
      </p:sp>
      <p:sp>
        <p:nvSpPr>
          <p:cNvPr id="2" name="Заголовок 1"/>
          <p:cNvSpPr>
            <a:spLocks noGrp="1"/>
          </p:cNvSpPr>
          <p:nvPr>
            <p:ph type="title"/>
          </p:nvPr>
        </p:nvSpPr>
        <p:spPr>
          <a:xfrm>
            <a:off x="571472" y="571480"/>
            <a:ext cx="8229600" cy="1069848"/>
          </a:xfrm>
        </p:spPr>
        <p:txBody>
          <a:bodyPr>
            <a:normAutofit/>
          </a:bodyPr>
          <a:lstStyle/>
          <a:p>
            <a:r>
              <a:rPr lang="ru-RU" sz="3200" b="1" dirty="0" smtClean="0">
                <a:solidFill>
                  <a:srgbClr val="FF0000"/>
                </a:solidFill>
                <a:effectLst/>
                <a:latin typeface="Times New Roman" pitchFamily="18" charset="0"/>
                <a:cs typeface="Times New Roman" pitchFamily="18" charset="0"/>
              </a:rPr>
              <a:t>Какое условие должно еще выполняться, чтобы треугольники были равны? </a:t>
            </a:r>
            <a:endParaRPr lang="ru-RU" sz="3200" b="1" dirty="0">
              <a:solidFill>
                <a:srgbClr val="FF0000"/>
              </a:solidFill>
              <a:effectLst/>
              <a:latin typeface="Times New Roman" pitchFamily="18" charset="0"/>
              <a:cs typeface="Times New Roman" pitchFamily="18" charset="0"/>
            </a:endParaRPr>
          </a:p>
        </p:txBody>
      </p:sp>
      <p:pic>
        <p:nvPicPr>
          <p:cNvPr id="19458" name="Picture 2" descr="D:\геометрия 7_ustno\Устные задачи по геометрии\Тесты\Тест 2\вопрос№_1_рисунок.jpg"/>
          <p:cNvPicPr>
            <a:picLocks noChangeAspect="1" noChangeArrowheads="1"/>
          </p:cNvPicPr>
          <p:nvPr/>
        </p:nvPicPr>
        <p:blipFill>
          <a:blip r:embed="rId2" cstate="print"/>
          <a:srcRect/>
          <a:stretch>
            <a:fillRect/>
          </a:stretch>
        </p:blipFill>
        <p:spPr bwMode="auto">
          <a:xfrm>
            <a:off x="214282" y="1643050"/>
            <a:ext cx="3929090" cy="2077884"/>
          </a:xfrm>
          <a:prstGeom prst="rect">
            <a:avLst/>
          </a:prstGeom>
          <a:noFill/>
        </p:spPr>
      </p:pic>
      <p:pic>
        <p:nvPicPr>
          <p:cNvPr id="19459" name="Picture 3" descr="D:\геометрия 7_ustno\Устные задачи по геометрии\Тесты\Тест 2\вопрос№_2_рисунок.jpg"/>
          <p:cNvPicPr>
            <a:picLocks noChangeAspect="1" noChangeArrowheads="1"/>
          </p:cNvPicPr>
          <p:nvPr/>
        </p:nvPicPr>
        <p:blipFill>
          <a:blip r:embed="rId3" cstate="print"/>
          <a:srcRect/>
          <a:stretch>
            <a:fillRect/>
          </a:stretch>
        </p:blipFill>
        <p:spPr bwMode="auto">
          <a:xfrm>
            <a:off x="4692863" y="1785926"/>
            <a:ext cx="4451137" cy="1928826"/>
          </a:xfrm>
          <a:prstGeom prst="rect">
            <a:avLst/>
          </a:prstGeom>
          <a:noFill/>
        </p:spPr>
      </p:pic>
      <p:sp>
        <p:nvSpPr>
          <p:cNvPr id="5" name="TextBox 4"/>
          <p:cNvSpPr txBox="1"/>
          <p:nvPr/>
        </p:nvSpPr>
        <p:spPr>
          <a:xfrm>
            <a:off x="357158" y="2143116"/>
            <a:ext cx="484428" cy="523220"/>
          </a:xfrm>
          <a:prstGeom prst="rect">
            <a:avLst/>
          </a:prstGeom>
          <a:noFill/>
        </p:spPr>
        <p:txBody>
          <a:bodyPr wrap="none" rtlCol="0">
            <a:spAutoFit/>
          </a:bodyPr>
          <a:lstStyle/>
          <a:p>
            <a:r>
              <a:rPr lang="ru-RU" sz="2800" dirty="0" smtClean="0">
                <a:latin typeface="Times New Roman" pitchFamily="18" charset="0"/>
                <a:cs typeface="Times New Roman" pitchFamily="18" charset="0"/>
              </a:rPr>
              <a:t>1)</a:t>
            </a:r>
            <a:endParaRPr lang="ru-RU" sz="2800" dirty="0">
              <a:latin typeface="Times New Roman" pitchFamily="18" charset="0"/>
              <a:cs typeface="Times New Roman" pitchFamily="18" charset="0"/>
            </a:endParaRPr>
          </a:p>
        </p:txBody>
      </p:sp>
      <p:sp>
        <p:nvSpPr>
          <p:cNvPr id="6" name="TextBox 5"/>
          <p:cNvSpPr txBox="1"/>
          <p:nvPr/>
        </p:nvSpPr>
        <p:spPr>
          <a:xfrm>
            <a:off x="4643438" y="2000240"/>
            <a:ext cx="484428" cy="523220"/>
          </a:xfrm>
          <a:prstGeom prst="rect">
            <a:avLst/>
          </a:prstGeom>
          <a:noFill/>
        </p:spPr>
        <p:txBody>
          <a:bodyPr wrap="none" rtlCol="0">
            <a:spAutoFit/>
          </a:bodyPr>
          <a:lstStyle/>
          <a:p>
            <a:r>
              <a:rPr lang="ru-RU" sz="2800" dirty="0" smtClean="0">
                <a:latin typeface="Times New Roman" pitchFamily="18" charset="0"/>
                <a:cs typeface="Times New Roman" pitchFamily="18" charset="0"/>
              </a:rPr>
              <a:t>2)</a:t>
            </a:r>
            <a:endParaRPr lang="ru-RU" sz="2800" dirty="0">
              <a:latin typeface="Times New Roman" pitchFamily="18" charset="0"/>
              <a:cs typeface="Times New Roman" pitchFamily="18" charset="0"/>
            </a:endParaRPr>
          </a:p>
        </p:txBody>
      </p:sp>
      <p:pic>
        <p:nvPicPr>
          <p:cNvPr id="19460" name="Picture 4" descr="D:\геометрия 7_ustno\Устные задачи по геометрии\Тесты\Тест 2\вопрос№_4_рисунок.jpg"/>
          <p:cNvPicPr>
            <a:picLocks noChangeAspect="1" noChangeArrowheads="1"/>
          </p:cNvPicPr>
          <p:nvPr/>
        </p:nvPicPr>
        <p:blipFill>
          <a:blip r:embed="rId4" cstate="print"/>
          <a:srcRect/>
          <a:stretch>
            <a:fillRect/>
          </a:stretch>
        </p:blipFill>
        <p:spPr bwMode="auto">
          <a:xfrm>
            <a:off x="2258106" y="4357694"/>
            <a:ext cx="4234008" cy="1928826"/>
          </a:xfrm>
          <a:prstGeom prst="rect">
            <a:avLst/>
          </a:prstGeom>
          <a:noFill/>
        </p:spPr>
      </p:pic>
      <p:sp>
        <p:nvSpPr>
          <p:cNvPr id="8" name="TextBox 7"/>
          <p:cNvSpPr txBox="1"/>
          <p:nvPr/>
        </p:nvSpPr>
        <p:spPr>
          <a:xfrm>
            <a:off x="2428860" y="4572008"/>
            <a:ext cx="526106" cy="584775"/>
          </a:xfrm>
          <a:prstGeom prst="rect">
            <a:avLst/>
          </a:prstGeom>
          <a:noFill/>
        </p:spPr>
        <p:txBody>
          <a:bodyPr wrap="none" rtlCol="0">
            <a:spAutoFit/>
          </a:bodyPr>
          <a:lstStyle/>
          <a:p>
            <a:r>
              <a:rPr lang="ru-RU" sz="3200" dirty="0" smtClean="0">
                <a:latin typeface="Times New Roman" pitchFamily="18" charset="0"/>
                <a:cs typeface="Times New Roman" pitchFamily="18" charset="0"/>
              </a:rPr>
              <a:t>3)</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9458"/>
                                        </p:tgtEl>
                                        <p:attrNameLst>
                                          <p:attrName>style.visibility</p:attrName>
                                        </p:attrNameLst>
                                      </p:cBhvr>
                                      <p:to>
                                        <p:strVal val="visible"/>
                                      </p:to>
                                    </p:set>
                                    <p:animEffect transition="in" filter="checkerboard(across)">
                                      <p:cBhvr>
                                        <p:cTn id="12" dur="500"/>
                                        <p:tgtEl>
                                          <p:spTgt spid="1945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19459"/>
                                        </p:tgtEl>
                                        <p:attrNameLst>
                                          <p:attrName>style.visibility</p:attrName>
                                        </p:attrNameLst>
                                      </p:cBhvr>
                                      <p:to>
                                        <p:strVal val="visible"/>
                                      </p:to>
                                    </p:set>
                                    <p:animEffect transition="in" filter="checkerboard(across)">
                                      <p:cBhvr>
                                        <p:cTn id="17" dur="500"/>
                                        <p:tgtEl>
                                          <p:spTgt spid="19459"/>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19460"/>
                                        </p:tgtEl>
                                        <p:attrNameLst>
                                          <p:attrName>style.visibility</p:attrName>
                                        </p:attrNameLst>
                                      </p:cBhvr>
                                      <p:to>
                                        <p:strVal val="visible"/>
                                      </p:to>
                                    </p:set>
                                    <p:animEffect transition="in" filter="checkerboard(across)">
                                      <p:cBhvr>
                                        <p:cTn id="22" dur="500"/>
                                        <p:tgtEl>
                                          <p:spTgt spid="19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Номер слайда 16"/>
          <p:cNvSpPr>
            <a:spLocks noGrp="1"/>
          </p:cNvSpPr>
          <p:nvPr>
            <p:ph type="sldNum" sz="quarter" idx="12"/>
          </p:nvPr>
        </p:nvSpPr>
        <p:spPr/>
        <p:txBody>
          <a:bodyPr/>
          <a:lstStyle/>
          <a:p>
            <a:fld id="{2FACEB74-6335-4EC0-85C5-5C1E0E0E70ED}" type="slidenum">
              <a:rPr lang="ru-RU" smtClean="0"/>
              <a:pPr/>
              <a:t>18</a:t>
            </a:fld>
            <a:endParaRPr lang="ru-RU" dirty="0"/>
          </a:p>
        </p:txBody>
      </p:sp>
      <p:sp>
        <p:nvSpPr>
          <p:cNvPr id="2" name="Заголовок 1"/>
          <p:cNvSpPr>
            <a:spLocks noGrp="1"/>
          </p:cNvSpPr>
          <p:nvPr>
            <p:ph type="title"/>
          </p:nvPr>
        </p:nvSpPr>
        <p:spPr>
          <a:xfrm>
            <a:off x="714348" y="571480"/>
            <a:ext cx="7572428" cy="857240"/>
          </a:xfrm>
        </p:spPr>
        <p:txBody>
          <a:bodyPr>
            <a:normAutofit/>
          </a:bodyPr>
          <a:lstStyle/>
          <a:p>
            <a:pPr algn="ctr"/>
            <a:r>
              <a:rPr lang="ru-RU" sz="3600" b="1" dirty="0" smtClean="0">
                <a:solidFill>
                  <a:srgbClr val="FF0000"/>
                </a:solidFill>
                <a:effectLst/>
                <a:latin typeface="Times New Roman" pitchFamily="18" charset="0"/>
                <a:cs typeface="Times New Roman" pitchFamily="18" charset="0"/>
              </a:rPr>
              <a:t>Задача №1.</a:t>
            </a:r>
            <a:endParaRPr lang="ru-RU" sz="3600" b="1" dirty="0">
              <a:solidFill>
                <a:srgbClr val="FF0000"/>
              </a:solidFill>
              <a:effectLst/>
              <a:latin typeface="Times New Roman" pitchFamily="18" charset="0"/>
              <a:cs typeface="Times New Roman" pitchFamily="18" charset="0"/>
            </a:endParaRPr>
          </a:p>
        </p:txBody>
      </p:sp>
      <p:sp>
        <p:nvSpPr>
          <p:cNvPr id="3" name="Line 3"/>
          <p:cNvSpPr>
            <a:spLocks noChangeShapeType="1"/>
          </p:cNvSpPr>
          <p:nvPr/>
        </p:nvSpPr>
        <p:spPr bwMode="auto">
          <a:xfrm>
            <a:off x="685800" y="2514600"/>
            <a:ext cx="3733800" cy="2590800"/>
          </a:xfrm>
          <a:prstGeom prst="line">
            <a:avLst/>
          </a:prstGeom>
          <a:noFill/>
          <a:ln w="38100">
            <a:solidFill>
              <a:srgbClr val="CC3300"/>
            </a:solidFill>
            <a:round/>
            <a:headEnd/>
            <a:tailEnd/>
          </a:ln>
          <a:effectLst/>
        </p:spPr>
        <p:txBody>
          <a:bodyPr wrap="none"/>
          <a:lstStyle/>
          <a:p>
            <a:endParaRPr lang="ru-RU" dirty="0">
              <a:solidFill>
                <a:schemeClr val="bg1"/>
              </a:solidFill>
            </a:endParaRPr>
          </a:p>
        </p:txBody>
      </p:sp>
      <p:sp>
        <p:nvSpPr>
          <p:cNvPr id="4" name="Line 4"/>
          <p:cNvSpPr>
            <a:spLocks noChangeShapeType="1"/>
          </p:cNvSpPr>
          <p:nvPr/>
        </p:nvSpPr>
        <p:spPr bwMode="auto">
          <a:xfrm flipV="1">
            <a:off x="714348" y="3214686"/>
            <a:ext cx="3733800" cy="1143000"/>
          </a:xfrm>
          <a:prstGeom prst="line">
            <a:avLst/>
          </a:prstGeom>
          <a:noFill/>
          <a:ln w="38100">
            <a:solidFill>
              <a:srgbClr val="CC3300"/>
            </a:solidFill>
            <a:round/>
            <a:headEnd/>
            <a:tailEnd/>
          </a:ln>
          <a:effectLst/>
        </p:spPr>
        <p:txBody>
          <a:bodyPr wrap="none"/>
          <a:lstStyle/>
          <a:p>
            <a:endParaRPr lang="ru-RU" dirty="0">
              <a:solidFill>
                <a:schemeClr val="bg1"/>
              </a:solidFill>
            </a:endParaRPr>
          </a:p>
        </p:txBody>
      </p:sp>
      <p:sp>
        <p:nvSpPr>
          <p:cNvPr id="5" name="Line 5"/>
          <p:cNvSpPr>
            <a:spLocks noChangeShapeType="1"/>
          </p:cNvSpPr>
          <p:nvPr/>
        </p:nvSpPr>
        <p:spPr bwMode="auto">
          <a:xfrm>
            <a:off x="685800" y="2514600"/>
            <a:ext cx="0" cy="1828800"/>
          </a:xfrm>
          <a:prstGeom prst="line">
            <a:avLst/>
          </a:prstGeom>
          <a:noFill/>
          <a:ln w="38100">
            <a:solidFill>
              <a:srgbClr val="CC3300"/>
            </a:solidFill>
            <a:round/>
            <a:headEnd/>
            <a:tailEnd/>
          </a:ln>
          <a:effectLst/>
        </p:spPr>
        <p:txBody>
          <a:bodyPr wrap="none"/>
          <a:lstStyle/>
          <a:p>
            <a:endParaRPr lang="ru-RU" dirty="0">
              <a:solidFill>
                <a:schemeClr val="bg1"/>
              </a:solidFill>
            </a:endParaRPr>
          </a:p>
        </p:txBody>
      </p:sp>
      <p:sp>
        <p:nvSpPr>
          <p:cNvPr id="6" name="Line 6"/>
          <p:cNvSpPr>
            <a:spLocks noChangeShapeType="1"/>
          </p:cNvSpPr>
          <p:nvPr/>
        </p:nvSpPr>
        <p:spPr bwMode="auto">
          <a:xfrm>
            <a:off x="4419600" y="3200400"/>
            <a:ext cx="0" cy="1905000"/>
          </a:xfrm>
          <a:prstGeom prst="line">
            <a:avLst/>
          </a:prstGeom>
          <a:noFill/>
          <a:ln w="38100">
            <a:solidFill>
              <a:srgbClr val="CC3300"/>
            </a:solidFill>
            <a:round/>
            <a:headEnd/>
            <a:tailEnd/>
          </a:ln>
          <a:effectLst/>
        </p:spPr>
        <p:txBody>
          <a:bodyPr wrap="none"/>
          <a:lstStyle/>
          <a:p>
            <a:endParaRPr lang="ru-RU" dirty="0">
              <a:solidFill>
                <a:schemeClr val="bg1"/>
              </a:solidFill>
            </a:endParaRPr>
          </a:p>
        </p:txBody>
      </p:sp>
      <p:sp>
        <p:nvSpPr>
          <p:cNvPr id="7" name="Text Box 7"/>
          <p:cNvSpPr txBox="1">
            <a:spLocks noChangeArrowheads="1"/>
          </p:cNvSpPr>
          <p:nvPr/>
        </p:nvSpPr>
        <p:spPr bwMode="auto">
          <a:xfrm>
            <a:off x="357158" y="2071678"/>
            <a:ext cx="381000" cy="369332"/>
          </a:xfrm>
          <a:prstGeom prst="rect">
            <a:avLst/>
          </a:prstGeom>
          <a:noFill/>
          <a:ln w="9525">
            <a:noFill/>
            <a:miter lim="800000"/>
            <a:headEnd/>
            <a:tailEnd/>
          </a:ln>
          <a:effectLst/>
        </p:spPr>
        <p:txBody>
          <a:bodyPr>
            <a:spAutoFit/>
          </a:bodyPr>
          <a:lstStyle/>
          <a:p>
            <a:pPr>
              <a:spcBef>
                <a:spcPct val="50000"/>
              </a:spcBef>
            </a:pPr>
            <a:r>
              <a:rPr lang="ru-RU" dirty="0">
                <a:solidFill>
                  <a:schemeClr val="bg1"/>
                </a:solidFill>
              </a:rPr>
              <a:t>А</a:t>
            </a:r>
          </a:p>
        </p:txBody>
      </p:sp>
      <p:sp>
        <p:nvSpPr>
          <p:cNvPr id="8" name="Rectangle 8"/>
          <p:cNvSpPr>
            <a:spLocks noChangeArrowheads="1"/>
          </p:cNvSpPr>
          <p:nvPr/>
        </p:nvSpPr>
        <p:spPr bwMode="auto">
          <a:xfrm>
            <a:off x="381000" y="4343400"/>
            <a:ext cx="430213" cy="369332"/>
          </a:xfrm>
          <a:prstGeom prst="rect">
            <a:avLst/>
          </a:prstGeom>
          <a:noFill/>
          <a:ln w="9525">
            <a:noFill/>
            <a:miter lim="800000"/>
            <a:headEnd/>
            <a:tailEnd/>
          </a:ln>
          <a:effectLst/>
        </p:spPr>
        <p:txBody>
          <a:bodyPr>
            <a:spAutoFit/>
          </a:bodyPr>
          <a:lstStyle/>
          <a:p>
            <a:pPr>
              <a:spcBef>
                <a:spcPct val="50000"/>
              </a:spcBef>
            </a:pPr>
            <a:r>
              <a:rPr lang="ru-RU" dirty="0">
                <a:solidFill>
                  <a:schemeClr val="bg1"/>
                </a:solidFill>
              </a:rPr>
              <a:t>В</a:t>
            </a:r>
          </a:p>
        </p:txBody>
      </p:sp>
      <p:sp>
        <p:nvSpPr>
          <p:cNvPr id="9" name="Rectangle 9"/>
          <p:cNvSpPr>
            <a:spLocks noChangeArrowheads="1"/>
          </p:cNvSpPr>
          <p:nvPr/>
        </p:nvSpPr>
        <p:spPr bwMode="auto">
          <a:xfrm>
            <a:off x="4419600" y="2743200"/>
            <a:ext cx="344966" cy="369332"/>
          </a:xfrm>
          <a:prstGeom prst="rect">
            <a:avLst/>
          </a:prstGeom>
          <a:noFill/>
          <a:ln w="9525">
            <a:noFill/>
            <a:miter lim="800000"/>
            <a:headEnd/>
            <a:tailEnd/>
          </a:ln>
          <a:effectLst/>
        </p:spPr>
        <p:txBody>
          <a:bodyPr wrap="none">
            <a:spAutoFit/>
          </a:bodyPr>
          <a:lstStyle/>
          <a:p>
            <a:pPr>
              <a:spcBef>
                <a:spcPct val="50000"/>
              </a:spcBef>
            </a:pPr>
            <a:r>
              <a:rPr lang="ru-RU" dirty="0">
                <a:solidFill>
                  <a:schemeClr val="bg1"/>
                </a:solidFill>
              </a:rPr>
              <a:t>С</a:t>
            </a:r>
          </a:p>
        </p:txBody>
      </p:sp>
      <p:sp>
        <p:nvSpPr>
          <p:cNvPr id="10" name="Rectangle 10"/>
          <p:cNvSpPr>
            <a:spLocks noChangeArrowheads="1"/>
          </p:cNvSpPr>
          <p:nvPr/>
        </p:nvSpPr>
        <p:spPr bwMode="auto">
          <a:xfrm>
            <a:off x="4343400" y="5105400"/>
            <a:ext cx="357790" cy="369332"/>
          </a:xfrm>
          <a:prstGeom prst="rect">
            <a:avLst/>
          </a:prstGeom>
          <a:noFill/>
          <a:ln w="9525">
            <a:solidFill>
              <a:schemeClr val="tx1"/>
            </a:solidFill>
            <a:miter lim="800000"/>
            <a:headEnd/>
            <a:tailEnd/>
          </a:ln>
          <a:effectLst/>
        </p:spPr>
        <p:txBody>
          <a:bodyPr wrap="none">
            <a:spAutoFit/>
          </a:bodyPr>
          <a:lstStyle/>
          <a:p>
            <a:pPr>
              <a:spcBef>
                <a:spcPct val="50000"/>
              </a:spcBef>
            </a:pPr>
            <a:r>
              <a:rPr lang="en-US" dirty="0">
                <a:solidFill>
                  <a:schemeClr val="bg1"/>
                </a:solidFill>
              </a:rPr>
              <a:t>D</a:t>
            </a:r>
            <a:endParaRPr lang="ru-RU" dirty="0">
              <a:solidFill>
                <a:schemeClr val="bg1"/>
              </a:solidFill>
            </a:endParaRPr>
          </a:p>
        </p:txBody>
      </p:sp>
      <p:sp>
        <p:nvSpPr>
          <p:cNvPr id="11" name="Rectangle 12"/>
          <p:cNvSpPr>
            <a:spLocks noChangeArrowheads="1"/>
          </p:cNvSpPr>
          <p:nvPr/>
        </p:nvSpPr>
        <p:spPr bwMode="auto">
          <a:xfrm>
            <a:off x="2362200" y="3276600"/>
            <a:ext cx="309700" cy="369332"/>
          </a:xfrm>
          <a:prstGeom prst="rect">
            <a:avLst/>
          </a:prstGeom>
          <a:noFill/>
          <a:ln w="9525">
            <a:noFill/>
            <a:miter lim="800000"/>
            <a:headEnd/>
            <a:tailEnd/>
          </a:ln>
          <a:effectLst/>
        </p:spPr>
        <p:txBody>
          <a:bodyPr wrap="none">
            <a:spAutoFit/>
          </a:bodyPr>
          <a:lstStyle/>
          <a:p>
            <a:pPr>
              <a:spcBef>
                <a:spcPct val="50000"/>
              </a:spcBef>
            </a:pPr>
            <a:r>
              <a:rPr lang="ru-RU" dirty="0">
                <a:solidFill>
                  <a:schemeClr val="bg1"/>
                </a:solidFill>
              </a:rPr>
              <a:t>Е</a:t>
            </a:r>
          </a:p>
        </p:txBody>
      </p:sp>
      <p:sp>
        <p:nvSpPr>
          <p:cNvPr id="14" name="Line 15"/>
          <p:cNvSpPr>
            <a:spLocks noChangeShapeType="1"/>
          </p:cNvSpPr>
          <p:nvPr/>
        </p:nvSpPr>
        <p:spPr bwMode="auto">
          <a:xfrm flipH="1">
            <a:off x="1524000" y="3048000"/>
            <a:ext cx="152400" cy="228600"/>
          </a:xfrm>
          <a:prstGeom prst="line">
            <a:avLst/>
          </a:prstGeom>
          <a:noFill/>
          <a:ln w="9525">
            <a:solidFill>
              <a:schemeClr val="bg1"/>
            </a:solidFill>
            <a:round/>
            <a:headEnd/>
            <a:tailEnd/>
          </a:ln>
          <a:effectLst/>
        </p:spPr>
        <p:txBody>
          <a:bodyPr wrap="none"/>
          <a:lstStyle/>
          <a:p>
            <a:endParaRPr lang="ru-RU" dirty="0">
              <a:solidFill>
                <a:schemeClr val="bg1"/>
              </a:solidFill>
            </a:endParaRPr>
          </a:p>
        </p:txBody>
      </p:sp>
      <p:sp>
        <p:nvSpPr>
          <p:cNvPr id="15" name="Line 16"/>
          <p:cNvSpPr>
            <a:spLocks noChangeShapeType="1"/>
          </p:cNvSpPr>
          <p:nvPr/>
        </p:nvSpPr>
        <p:spPr bwMode="auto">
          <a:xfrm flipH="1">
            <a:off x="3429000" y="4343400"/>
            <a:ext cx="152400" cy="228600"/>
          </a:xfrm>
          <a:prstGeom prst="line">
            <a:avLst/>
          </a:prstGeom>
          <a:noFill/>
          <a:ln w="9525">
            <a:solidFill>
              <a:schemeClr val="bg1"/>
            </a:solidFill>
            <a:round/>
            <a:headEnd/>
            <a:tailEnd/>
          </a:ln>
          <a:effectLst/>
        </p:spPr>
        <p:txBody>
          <a:bodyPr wrap="none"/>
          <a:lstStyle/>
          <a:p>
            <a:endParaRPr lang="ru-RU" dirty="0">
              <a:solidFill>
                <a:schemeClr val="bg1"/>
              </a:solidFill>
            </a:endParaRPr>
          </a:p>
        </p:txBody>
      </p:sp>
      <p:sp>
        <p:nvSpPr>
          <p:cNvPr id="16" name="Прямоугольник 15"/>
          <p:cNvSpPr/>
          <p:nvPr/>
        </p:nvSpPr>
        <p:spPr>
          <a:xfrm>
            <a:off x="4786314" y="2071678"/>
            <a:ext cx="3643338" cy="2462213"/>
          </a:xfrm>
          <a:prstGeom prst="rect">
            <a:avLst/>
          </a:prstGeom>
        </p:spPr>
        <p:txBody>
          <a:bodyPr wrap="square">
            <a:spAutoFit/>
          </a:bodyPr>
          <a:lstStyle/>
          <a:p>
            <a:pPr>
              <a:spcBef>
                <a:spcPct val="50000"/>
              </a:spcBef>
            </a:pPr>
            <a:r>
              <a:rPr lang="ru-RU" sz="2800" dirty="0" smtClean="0">
                <a:solidFill>
                  <a:schemeClr val="bg1"/>
                </a:solidFill>
                <a:latin typeface="Times New Roman" pitchFamily="18" charset="0"/>
                <a:cs typeface="Times New Roman" pitchFamily="18" charset="0"/>
              </a:rPr>
              <a:t>Дано:  АЕ = </a:t>
            </a:r>
            <a:r>
              <a:rPr lang="en-US" sz="2800" dirty="0" smtClean="0">
                <a:solidFill>
                  <a:schemeClr val="bg1"/>
                </a:solidFill>
                <a:latin typeface="Times New Roman" pitchFamily="18" charset="0"/>
                <a:cs typeface="Times New Roman" pitchFamily="18" charset="0"/>
              </a:rPr>
              <a:t>DE</a:t>
            </a:r>
          </a:p>
          <a:p>
            <a:pPr>
              <a:spcBef>
                <a:spcPct val="50000"/>
              </a:spcBef>
            </a:pPr>
            <a:r>
              <a:rPr lang="en-US" sz="2800" dirty="0" smtClean="0">
                <a:solidFill>
                  <a:schemeClr val="bg1"/>
                </a:solidFill>
                <a:latin typeface="Times New Roman" pitchFamily="18" charset="0"/>
                <a:cs typeface="Times New Roman" pitchFamily="18" charset="0"/>
              </a:rPr>
              <a:t>        </a:t>
            </a:r>
            <a:r>
              <a:rPr lang="ru-RU" sz="2800" dirty="0" smtClean="0">
                <a:solidFill>
                  <a:schemeClr val="bg1"/>
                </a:solidFill>
                <a:latin typeface="Times New Roman" pitchFamily="18" charset="0"/>
                <a:cs typeface="Times New Roman" pitchFamily="18" charset="0"/>
              </a:rPr>
              <a:t>    ВЕ = СЕ</a:t>
            </a:r>
            <a:r>
              <a:rPr lang="en-US" sz="2800" dirty="0" smtClean="0">
                <a:solidFill>
                  <a:schemeClr val="bg1"/>
                </a:solidFill>
                <a:latin typeface="Times New Roman" pitchFamily="18" charset="0"/>
                <a:cs typeface="Times New Roman" pitchFamily="18" charset="0"/>
              </a:rPr>
              <a:t>      </a:t>
            </a:r>
            <a:endParaRPr lang="ru-RU" sz="2800" dirty="0" smtClean="0">
              <a:solidFill>
                <a:schemeClr val="bg1"/>
              </a:solidFill>
              <a:latin typeface="Times New Roman" pitchFamily="18" charset="0"/>
              <a:cs typeface="Times New Roman" pitchFamily="18" charset="0"/>
            </a:endParaRPr>
          </a:p>
          <a:p>
            <a:pPr>
              <a:spcBef>
                <a:spcPct val="50000"/>
              </a:spcBef>
            </a:pPr>
            <a:r>
              <a:rPr lang="ru-RU" sz="2800" dirty="0" smtClean="0">
                <a:solidFill>
                  <a:schemeClr val="bg1"/>
                </a:solidFill>
                <a:latin typeface="Times New Roman" pitchFamily="18" charset="0"/>
                <a:cs typeface="Times New Roman" pitchFamily="18" charset="0"/>
              </a:rPr>
              <a:t>            АВ = 4 см</a:t>
            </a:r>
          </a:p>
          <a:p>
            <a:pPr>
              <a:spcBef>
                <a:spcPct val="50000"/>
              </a:spcBef>
            </a:pPr>
            <a:r>
              <a:rPr lang="ru-RU" sz="2800" dirty="0" smtClean="0">
                <a:solidFill>
                  <a:schemeClr val="bg1"/>
                </a:solidFill>
                <a:latin typeface="Times New Roman" pitchFamily="18" charset="0"/>
                <a:cs typeface="Times New Roman" pitchFamily="18" charset="0"/>
              </a:rPr>
              <a:t>Найти: С</a:t>
            </a:r>
            <a:r>
              <a:rPr lang="en-US" sz="2800" dirty="0" smtClean="0">
                <a:solidFill>
                  <a:schemeClr val="bg1"/>
                </a:solidFill>
                <a:latin typeface="Times New Roman" pitchFamily="18" charset="0"/>
                <a:cs typeface="Times New Roman" pitchFamily="18" charset="0"/>
              </a:rPr>
              <a:t>D</a:t>
            </a:r>
            <a:endParaRPr lang="ru-RU" sz="2800" dirty="0">
              <a:solidFill>
                <a:schemeClr val="bg1"/>
              </a:solidFill>
              <a:latin typeface="Times New Roman" pitchFamily="18" charset="0"/>
              <a:cs typeface="Times New Roman" pitchFamily="18" charset="0"/>
            </a:endParaRPr>
          </a:p>
        </p:txBody>
      </p:sp>
      <p:cxnSp>
        <p:nvCxnSpPr>
          <p:cNvPr id="19" name="Прямая соединительная линия 18"/>
          <p:cNvCxnSpPr/>
          <p:nvPr/>
        </p:nvCxnSpPr>
        <p:spPr>
          <a:xfrm>
            <a:off x="3428992" y="3429000"/>
            <a:ext cx="214314" cy="1428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p:nvCxnSpPr>
        <p:spPr>
          <a:xfrm>
            <a:off x="3643306" y="3357562"/>
            <a:ext cx="214314" cy="14287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p:cNvCxnSpPr/>
          <p:nvPr/>
        </p:nvCxnSpPr>
        <p:spPr>
          <a:xfrm rot="16200000" flipH="1">
            <a:off x="1643042" y="3929066"/>
            <a:ext cx="214314" cy="2143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Прямая соединительная линия 24"/>
          <p:cNvCxnSpPr/>
          <p:nvPr/>
        </p:nvCxnSpPr>
        <p:spPr>
          <a:xfrm rot="16200000" flipH="1">
            <a:off x="1785918" y="3857628"/>
            <a:ext cx="214314" cy="2143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Scale>
                                      <p:cBhvr>
                                        <p:cTn id="14"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gtEl>
                                        <p:attrNameLst>
                                          <p:attrName>ppt_x</p:attrName>
                                          <p:attrName>ppt_y</p:attrName>
                                        </p:attrNameLst>
                                      </p:cBhvr>
                                    </p:animMotion>
                                    <p:animEffect transition="in" filter="fade">
                                      <p:cBhvr>
                                        <p:cTn id="16" dur="1000"/>
                                        <p:tgtEl>
                                          <p:spTgt spid="3"/>
                                        </p:tgtEl>
                                      </p:cBhvr>
                                    </p:animEffect>
                                  </p:childTnLst>
                                </p:cTn>
                              </p:par>
                              <p:par>
                                <p:cTn id="17" presetID="52"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Scale>
                                      <p:cBhvr>
                                        <p:cTn id="19"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4"/>
                                        </p:tgtEl>
                                        <p:attrNameLst>
                                          <p:attrName>ppt_x</p:attrName>
                                          <p:attrName>ppt_y</p:attrName>
                                        </p:attrNameLst>
                                      </p:cBhvr>
                                    </p:animMotion>
                                    <p:animEffect transition="in" filter="fade">
                                      <p:cBhvr>
                                        <p:cTn id="21" dur="1000"/>
                                        <p:tgtEl>
                                          <p:spTgt spid="4"/>
                                        </p:tgtEl>
                                      </p:cBhvr>
                                    </p:animEffect>
                                  </p:childTnLst>
                                </p:cTn>
                              </p:par>
                              <p:par>
                                <p:cTn id="22" presetID="52"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Scale>
                                      <p:cBhvr>
                                        <p:cTn id="2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5"/>
                                        </p:tgtEl>
                                        <p:attrNameLst>
                                          <p:attrName>ppt_x</p:attrName>
                                          <p:attrName>ppt_y</p:attrName>
                                        </p:attrNameLst>
                                      </p:cBhvr>
                                    </p:animMotion>
                                    <p:animEffect transition="in" filter="fade">
                                      <p:cBhvr>
                                        <p:cTn id="26" dur="1000"/>
                                        <p:tgtEl>
                                          <p:spTgt spid="5"/>
                                        </p:tgtEl>
                                      </p:cBhvr>
                                    </p:animEffect>
                                  </p:childTnLst>
                                </p:cTn>
                              </p:par>
                              <p:par>
                                <p:cTn id="27" presetID="52"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Scale>
                                      <p:cBhvr>
                                        <p:cTn id="29"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6"/>
                                        </p:tgtEl>
                                        <p:attrNameLst>
                                          <p:attrName>ppt_x</p:attrName>
                                          <p:attrName>ppt_y</p:attrName>
                                        </p:attrNameLst>
                                      </p:cBhvr>
                                    </p:animMotion>
                                    <p:animEffect transition="in" filter="fade">
                                      <p:cBhvr>
                                        <p:cTn id="31" dur="1000"/>
                                        <p:tgtEl>
                                          <p:spTgt spid="6"/>
                                        </p:tgtEl>
                                      </p:cBhvr>
                                    </p:animEffect>
                                  </p:childTnLst>
                                </p:cTn>
                              </p:par>
                              <p:par>
                                <p:cTn id="32" presetID="52"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Scale>
                                      <p:cBhvr>
                                        <p:cTn id="3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7"/>
                                        </p:tgtEl>
                                        <p:attrNameLst>
                                          <p:attrName>ppt_x</p:attrName>
                                          <p:attrName>ppt_y</p:attrName>
                                        </p:attrNameLst>
                                      </p:cBhvr>
                                    </p:animMotion>
                                    <p:animEffect transition="in" filter="fade">
                                      <p:cBhvr>
                                        <p:cTn id="36" dur="1000"/>
                                        <p:tgtEl>
                                          <p:spTgt spid="7"/>
                                        </p:tgtEl>
                                      </p:cBhvr>
                                    </p:animEffect>
                                  </p:childTnLst>
                                </p:cTn>
                              </p:par>
                              <p:par>
                                <p:cTn id="37" presetID="52"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Scale>
                                      <p:cBhvr>
                                        <p:cTn id="39"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8"/>
                                        </p:tgtEl>
                                        <p:attrNameLst>
                                          <p:attrName>ppt_x</p:attrName>
                                          <p:attrName>ppt_y</p:attrName>
                                        </p:attrNameLst>
                                      </p:cBhvr>
                                    </p:animMotion>
                                    <p:animEffect transition="in" filter="fade">
                                      <p:cBhvr>
                                        <p:cTn id="41" dur="1000"/>
                                        <p:tgtEl>
                                          <p:spTgt spid="8"/>
                                        </p:tgtEl>
                                      </p:cBhvr>
                                    </p:animEffect>
                                  </p:childTnLst>
                                </p:cTn>
                              </p:par>
                              <p:par>
                                <p:cTn id="42" presetID="52" presetClass="entr" presetSubtype="0"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Scale>
                                      <p:cBhvr>
                                        <p:cTn id="44"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9"/>
                                        </p:tgtEl>
                                        <p:attrNameLst>
                                          <p:attrName>ppt_x</p:attrName>
                                          <p:attrName>ppt_y</p:attrName>
                                        </p:attrNameLst>
                                      </p:cBhvr>
                                    </p:animMotion>
                                    <p:animEffect transition="in" filter="fade">
                                      <p:cBhvr>
                                        <p:cTn id="46" dur="1000"/>
                                        <p:tgtEl>
                                          <p:spTgt spid="9"/>
                                        </p:tgtEl>
                                      </p:cBhvr>
                                    </p:animEffect>
                                  </p:childTnLst>
                                </p:cTn>
                              </p:par>
                              <p:par>
                                <p:cTn id="47" presetID="52" presetClass="entr" presetSubtype="0"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Scale>
                                      <p:cBhvr>
                                        <p:cTn id="49"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0"/>
                                        </p:tgtEl>
                                        <p:attrNameLst>
                                          <p:attrName>ppt_x</p:attrName>
                                          <p:attrName>ppt_y</p:attrName>
                                        </p:attrNameLst>
                                      </p:cBhvr>
                                    </p:animMotion>
                                    <p:animEffect transition="in" filter="fade">
                                      <p:cBhvr>
                                        <p:cTn id="51" dur="1000"/>
                                        <p:tgtEl>
                                          <p:spTgt spid="10"/>
                                        </p:tgtEl>
                                      </p:cBhvr>
                                    </p:animEffect>
                                  </p:childTnLst>
                                </p:cTn>
                              </p:par>
                              <p:par>
                                <p:cTn id="52" presetID="52" presetClass="entr" presetSubtype="0"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Scale>
                                      <p:cBhvr>
                                        <p:cTn id="54"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11"/>
                                        </p:tgtEl>
                                        <p:attrNameLst>
                                          <p:attrName>ppt_x</p:attrName>
                                          <p:attrName>ppt_y</p:attrName>
                                        </p:attrNameLst>
                                      </p:cBhvr>
                                    </p:animMotion>
                                    <p:animEffect transition="in" filter="fade">
                                      <p:cBhvr>
                                        <p:cTn id="56" dur="1000"/>
                                        <p:tgtEl>
                                          <p:spTgt spid="11"/>
                                        </p:tgtEl>
                                      </p:cBhvr>
                                    </p:animEffect>
                                  </p:childTnLst>
                                </p:cTn>
                              </p:par>
                              <p:par>
                                <p:cTn id="57" presetID="52" presetClass="entr" presetSubtype="0"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Scale>
                                      <p:cBhvr>
                                        <p:cTn id="59"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14"/>
                                        </p:tgtEl>
                                        <p:attrNameLst>
                                          <p:attrName>ppt_x</p:attrName>
                                          <p:attrName>ppt_y</p:attrName>
                                        </p:attrNameLst>
                                      </p:cBhvr>
                                    </p:animMotion>
                                    <p:animEffect transition="in" filter="fade">
                                      <p:cBhvr>
                                        <p:cTn id="61" dur="1000"/>
                                        <p:tgtEl>
                                          <p:spTgt spid="14"/>
                                        </p:tgtEl>
                                      </p:cBhvr>
                                    </p:animEffect>
                                  </p:childTnLst>
                                </p:cTn>
                              </p:par>
                              <p:par>
                                <p:cTn id="62" presetID="52" presetClass="entr" presetSubtype="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Scale>
                                      <p:cBhvr>
                                        <p:cTn id="6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15"/>
                                        </p:tgtEl>
                                        <p:attrNameLst>
                                          <p:attrName>ppt_x</p:attrName>
                                          <p:attrName>ppt_y</p:attrName>
                                        </p:attrNameLst>
                                      </p:cBhvr>
                                    </p:animMotion>
                                    <p:animEffect transition="in" filter="fade">
                                      <p:cBhvr>
                                        <p:cTn id="66" dur="1000"/>
                                        <p:tgtEl>
                                          <p:spTgt spid="15"/>
                                        </p:tgtEl>
                                      </p:cBhvr>
                                    </p:animEffect>
                                  </p:childTnLst>
                                </p:cTn>
                              </p:par>
                            </p:childTnLst>
                          </p:cTn>
                        </p:par>
                      </p:childTnLst>
                    </p:cTn>
                  </p:par>
                  <p:par>
                    <p:cTn id="67" fill="hold">
                      <p:stCondLst>
                        <p:cond delay="indefinite"/>
                      </p:stCondLst>
                      <p:childTnLst>
                        <p:par>
                          <p:cTn id="68" fill="hold">
                            <p:stCondLst>
                              <p:cond delay="0"/>
                            </p:stCondLst>
                            <p:childTnLst>
                              <p:par>
                                <p:cTn id="69" presetID="52" presetClass="entr" presetSubtype="0" fill="hold" grpId="0" nodeType="clickEffect">
                                  <p:stCondLst>
                                    <p:cond delay="0"/>
                                  </p:stCondLst>
                                  <p:childTnLst>
                                    <p:set>
                                      <p:cBhvr>
                                        <p:cTn id="70" dur="1" fill="hold">
                                          <p:stCondLst>
                                            <p:cond delay="0"/>
                                          </p:stCondLst>
                                        </p:cTn>
                                        <p:tgtEl>
                                          <p:spTgt spid="16"/>
                                        </p:tgtEl>
                                        <p:attrNameLst>
                                          <p:attrName>style.visibility</p:attrName>
                                        </p:attrNameLst>
                                      </p:cBhvr>
                                      <p:to>
                                        <p:strVal val="visible"/>
                                      </p:to>
                                    </p:set>
                                    <p:animScale>
                                      <p:cBhvr>
                                        <p:cTn id="71"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16"/>
                                        </p:tgtEl>
                                        <p:attrNameLst>
                                          <p:attrName>ppt_x</p:attrName>
                                          <p:attrName>ppt_y</p:attrName>
                                        </p:attrNameLst>
                                      </p:cBhvr>
                                    </p:animMotion>
                                    <p:animEffect transition="in" filter="fade">
                                      <p:cBhvr>
                                        <p:cTn id="73"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p:bldP spid="8" grpId="0"/>
      <p:bldP spid="9" grpId="0"/>
      <p:bldP spid="10" grpId="0" animBg="1"/>
      <p:bldP spid="11" grpId="0"/>
      <p:bldP spid="14" grpId="0" animBg="1"/>
      <p:bldP spid="15" grpId="0" animBg="1"/>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Номер слайда 7"/>
          <p:cNvSpPr>
            <a:spLocks noGrp="1"/>
          </p:cNvSpPr>
          <p:nvPr>
            <p:ph type="sldNum" sz="quarter" idx="12"/>
          </p:nvPr>
        </p:nvSpPr>
        <p:spPr/>
        <p:txBody>
          <a:bodyPr/>
          <a:lstStyle/>
          <a:p>
            <a:fld id="{2FACEB74-6335-4EC0-85C5-5C1E0E0E70ED}" type="slidenum">
              <a:rPr lang="ru-RU" smtClean="0"/>
              <a:pPr/>
              <a:t>19</a:t>
            </a:fld>
            <a:endParaRPr lang="ru-RU" dirty="0"/>
          </a:p>
        </p:txBody>
      </p:sp>
      <p:sp>
        <p:nvSpPr>
          <p:cNvPr id="2" name="Заголовок 1"/>
          <p:cNvSpPr>
            <a:spLocks noGrp="1"/>
          </p:cNvSpPr>
          <p:nvPr>
            <p:ph type="title"/>
          </p:nvPr>
        </p:nvSpPr>
        <p:spPr>
          <a:xfrm>
            <a:off x="1500166" y="214290"/>
            <a:ext cx="6472254" cy="785802"/>
          </a:xfrm>
        </p:spPr>
        <p:txBody>
          <a:bodyPr>
            <a:normAutofit/>
          </a:bodyPr>
          <a:lstStyle/>
          <a:p>
            <a:r>
              <a:rPr lang="en-US" sz="3600" dirty="0" smtClean="0">
                <a:solidFill>
                  <a:srgbClr val="FF6600"/>
                </a:solidFill>
                <a:latin typeface="Times New Roman" pitchFamily="18" charset="0"/>
                <a:cs typeface="Times New Roman" pitchFamily="18" charset="0"/>
              </a:rPr>
              <a:t> </a:t>
            </a:r>
            <a:r>
              <a:rPr lang="ru-RU" sz="3600" dirty="0" smtClean="0">
                <a:solidFill>
                  <a:srgbClr val="FF0000"/>
                </a:solidFill>
                <a:effectLst/>
                <a:latin typeface="Times New Roman" pitchFamily="18" charset="0"/>
                <a:cs typeface="Times New Roman" pitchFamily="18" charset="0"/>
              </a:rPr>
              <a:t>Задача </a:t>
            </a:r>
            <a:r>
              <a:rPr lang="en-US" sz="3600" dirty="0" smtClean="0">
                <a:solidFill>
                  <a:srgbClr val="FF0000"/>
                </a:solidFill>
                <a:effectLst/>
                <a:latin typeface="Times New Roman" pitchFamily="18" charset="0"/>
                <a:cs typeface="Times New Roman" pitchFamily="18" charset="0"/>
              </a:rPr>
              <a:t> </a:t>
            </a:r>
            <a:r>
              <a:rPr lang="ru-RU" sz="3600" dirty="0" smtClean="0">
                <a:solidFill>
                  <a:srgbClr val="FF0000"/>
                </a:solidFill>
                <a:effectLst/>
                <a:latin typeface="Times New Roman" pitchFamily="18" charset="0"/>
                <a:cs typeface="Times New Roman" pitchFamily="18" charset="0"/>
              </a:rPr>
              <a:t>№</a:t>
            </a:r>
            <a:r>
              <a:rPr lang="en-US" sz="3600" dirty="0" smtClean="0">
                <a:solidFill>
                  <a:srgbClr val="FF0000"/>
                </a:solidFill>
                <a:effectLst/>
                <a:latin typeface="Times New Roman" pitchFamily="18" charset="0"/>
                <a:cs typeface="Times New Roman" pitchFamily="18" charset="0"/>
              </a:rPr>
              <a:t> </a:t>
            </a:r>
            <a:r>
              <a:rPr lang="ru-RU" sz="3600" dirty="0" smtClean="0">
                <a:solidFill>
                  <a:srgbClr val="FF0000"/>
                </a:solidFill>
                <a:effectLst/>
                <a:latin typeface="Times New Roman" pitchFamily="18" charset="0"/>
                <a:cs typeface="Times New Roman" pitchFamily="18" charset="0"/>
              </a:rPr>
              <a:t>2.</a:t>
            </a:r>
            <a:endParaRPr lang="ru-RU" sz="3600" dirty="0">
              <a:solidFill>
                <a:srgbClr val="FF0000"/>
              </a:solidFill>
              <a:effectLst/>
              <a:latin typeface="Times New Roman" pitchFamily="18" charset="0"/>
              <a:cs typeface="Times New Roman" pitchFamily="18" charset="0"/>
            </a:endParaRPr>
          </a:p>
        </p:txBody>
      </p:sp>
      <p:sp>
        <p:nvSpPr>
          <p:cNvPr id="3" name="Прямоугольник 2"/>
          <p:cNvSpPr/>
          <p:nvPr/>
        </p:nvSpPr>
        <p:spPr>
          <a:xfrm>
            <a:off x="214282" y="1214422"/>
            <a:ext cx="4572000" cy="1200329"/>
          </a:xfrm>
          <a:prstGeom prst="rect">
            <a:avLst/>
          </a:prstGeom>
        </p:spPr>
        <p:txBody>
          <a:bodyPr>
            <a:spAutoFit/>
          </a:bodyPr>
          <a:lstStyle/>
          <a:p>
            <a:r>
              <a:rPr lang="ru-RU" sz="2400" dirty="0" smtClean="0">
                <a:solidFill>
                  <a:schemeClr val="bg1"/>
                </a:solidFill>
                <a:latin typeface="Times New Roman" pitchFamily="18" charset="0"/>
                <a:cs typeface="Times New Roman" pitchFamily="18" charset="0"/>
              </a:rPr>
              <a:t>На рисунке точка </a:t>
            </a:r>
            <a:r>
              <a:rPr lang="ru-RU" sz="2400" i="1" dirty="0" smtClean="0">
                <a:solidFill>
                  <a:schemeClr val="bg1"/>
                </a:solidFill>
                <a:latin typeface="Times New Roman" pitchFamily="18" charset="0"/>
                <a:cs typeface="Times New Roman" pitchFamily="18" charset="0"/>
              </a:rPr>
              <a:t>О </a:t>
            </a:r>
            <a:r>
              <a:rPr lang="ru-RU" sz="2400" dirty="0" smtClean="0">
                <a:solidFill>
                  <a:schemeClr val="bg1"/>
                </a:solidFill>
                <a:latin typeface="Times New Roman" pitchFamily="18" charset="0"/>
                <a:cs typeface="Times New Roman" pitchFamily="18" charset="0"/>
              </a:rPr>
              <a:t>— середина отрезков </a:t>
            </a:r>
            <a:r>
              <a:rPr lang="ru-RU" sz="2400" i="1" dirty="0" smtClean="0">
                <a:solidFill>
                  <a:schemeClr val="bg1"/>
                </a:solidFill>
                <a:latin typeface="Times New Roman" pitchFamily="18" charset="0"/>
                <a:cs typeface="Times New Roman" pitchFamily="18" charset="0"/>
              </a:rPr>
              <a:t>АВ </a:t>
            </a:r>
            <a:r>
              <a:rPr lang="ru-RU" sz="2400" dirty="0" smtClean="0">
                <a:solidFill>
                  <a:schemeClr val="bg1"/>
                </a:solidFill>
                <a:latin typeface="Times New Roman" pitchFamily="18" charset="0"/>
                <a:cs typeface="Times New Roman" pitchFamily="18" charset="0"/>
              </a:rPr>
              <a:t>и </a:t>
            </a:r>
            <a:r>
              <a:rPr lang="ru-RU" sz="2400" i="1" dirty="0" smtClean="0">
                <a:solidFill>
                  <a:schemeClr val="bg1"/>
                </a:solidFill>
                <a:latin typeface="Times New Roman" pitchFamily="18" charset="0"/>
                <a:cs typeface="Times New Roman" pitchFamily="18" charset="0"/>
              </a:rPr>
              <a:t>РТ. </a:t>
            </a:r>
            <a:r>
              <a:rPr lang="ru-RU" sz="2400" dirty="0" smtClean="0">
                <a:solidFill>
                  <a:schemeClr val="bg1"/>
                </a:solidFill>
                <a:latin typeface="Times New Roman" pitchFamily="18" charset="0"/>
                <a:cs typeface="Times New Roman" pitchFamily="18" charset="0"/>
              </a:rPr>
              <a:t>Докажите, что ∆</a:t>
            </a:r>
            <a:r>
              <a:rPr lang="en-US" sz="2400" dirty="0" smtClean="0">
                <a:solidFill>
                  <a:schemeClr val="bg1"/>
                </a:solidFill>
                <a:latin typeface="Times New Roman" pitchFamily="18" charset="0"/>
                <a:cs typeface="Times New Roman" pitchFamily="18" charset="0"/>
              </a:rPr>
              <a:t> </a:t>
            </a:r>
            <a:r>
              <a:rPr lang="ru-RU" sz="2400" dirty="0" smtClean="0">
                <a:solidFill>
                  <a:schemeClr val="bg1"/>
                </a:solidFill>
                <a:latin typeface="Times New Roman" pitchFamily="18" charset="0"/>
                <a:cs typeface="Times New Roman" pitchFamily="18" charset="0"/>
              </a:rPr>
              <a:t>А</a:t>
            </a:r>
            <a:r>
              <a:rPr lang="ru-RU" sz="2400" i="1" dirty="0" smtClean="0">
                <a:solidFill>
                  <a:schemeClr val="bg1"/>
                </a:solidFill>
                <a:latin typeface="Times New Roman" pitchFamily="18" charset="0"/>
                <a:cs typeface="Times New Roman" pitchFamily="18" charset="0"/>
              </a:rPr>
              <a:t>ОТ  = ∆ ВОР.</a:t>
            </a:r>
            <a:endParaRPr lang="ru-RU" sz="2400" dirty="0">
              <a:solidFill>
                <a:schemeClr val="bg1"/>
              </a:solidFill>
              <a:latin typeface="Times New Roman" pitchFamily="18" charset="0"/>
              <a:cs typeface="Times New Roman" pitchFamily="18" charset="0"/>
            </a:endParaRPr>
          </a:p>
        </p:txBody>
      </p:sp>
      <p:pic>
        <p:nvPicPr>
          <p:cNvPr id="20482" name="Picture 2"/>
          <p:cNvPicPr>
            <a:picLocks noChangeAspect="1" noChangeArrowheads="1"/>
          </p:cNvPicPr>
          <p:nvPr/>
        </p:nvPicPr>
        <p:blipFill>
          <a:blip r:embed="rId3" cstate="print"/>
          <a:srcRect/>
          <a:stretch>
            <a:fillRect/>
          </a:stretch>
        </p:blipFill>
        <p:spPr bwMode="auto">
          <a:xfrm>
            <a:off x="5286380" y="1285860"/>
            <a:ext cx="3088221" cy="2214579"/>
          </a:xfrm>
          <a:prstGeom prst="rect">
            <a:avLst/>
          </a:prstGeom>
          <a:noFill/>
          <a:ln w="9525">
            <a:noFill/>
            <a:miter lim="800000"/>
            <a:headEnd/>
            <a:tailEnd/>
          </a:ln>
        </p:spPr>
      </p:pic>
      <mc:AlternateContent xmlns:mc="http://schemas.openxmlformats.org/markup-compatibility/2006">
        <mc:Choice xmlns="" xmlns:a14="http://schemas.microsoft.com/office/drawing/2010/main" Requires="a14">
          <p:sp>
            <p:nvSpPr>
              <p:cNvPr id="5" name="Прямоугольник 4"/>
              <p:cNvSpPr/>
              <p:nvPr/>
            </p:nvSpPr>
            <p:spPr>
              <a:xfrm>
                <a:off x="214282" y="3786190"/>
                <a:ext cx="8572560" cy="1569660"/>
              </a:xfrm>
              <a:prstGeom prst="rect">
                <a:avLst/>
              </a:prstGeom>
            </p:spPr>
            <p:txBody>
              <a:bodyPr wrap="square">
                <a:spAutoFit/>
              </a:bodyPr>
              <a:lstStyle/>
              <a:p>
                <a:r>
                  <a:rPr lang="ru-RU" sz="2400" dirty="0" smtClean="0">
                    <a:latin typeface="Times New Roman" pitchFamily="18" charset="0"/>
                    <a:cs typeface="Times New Roman" pitchFamily="18" charset="0"/>
                  </a:rPr>
                  <a:t>Доказательство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1</a:t>
                </a:r>
                <a:r>
                  <a:rPr lang="ru-RU" sz="2400" i="1" dirty="0" smtClean="0">
                    <a:latin typeface="Times New Roman" pitchFamily="18" charset="0"/>
                    <a:cs typeface="Times New Roman" pitchFamily="18" charset="0"/>
                  </a:rPr>
                  <a:t>) АО  = </a:t>
                </a:r>
                <a:r>
                  <a:rPr lang="ru-RU" sz="2400" i="1" dirty="0" smtClean="0">
                    <a:solidFill>
                      <a:srgbClr val="FF0000"/>
                    </a:solidFill>
                    <a:latin typeface="Times New Roman" pitchFamily="18" charset="0"/>
                    <a:cs typeface="Times New Roman" pitchFamily="18" charset="0"/>
                  </a:rPr>
                  <a:t>__</a:t>
                </a:r>
                <a:r>
                  <a:rPr lang="ru-RU" sz="2400" dirty="0" smtClean="0">
                    <a:latin typeface="Times New Roman" pitchFamily="18" charset="0"/>
                    <a:cs typeface="Times New Roman" pitchFamily="18" charset="0"/>
                  </a:rPr>
                  <a:t>,    ОТ =  </a:t>
                </a:r>
                <a:r>
                  <a:rPr lang="ru-RU" sz="2400" dirty="0" err="1" smtClean="0">
                    <a:solidFill>
                      <a:srgbClr val="FF0000"/>
                    </a:solidFill>
                    <a:latin typeface="Times New Roman" pitchFamily="18" charset="0"/>
                    <a:cs typeface="Times New Roman" pitchFamily="18" charset="0"/>
                  </a:rPr>
                  <a:t>__</a:t>
                </a:r>
                <a:r>
                  <a:rPr lang="ru-RU" sz="2400" dirty="0" err="1" smtClean="0">
                    <a:latin typeface="Times New Roman" pitchFamily="18" charset="0"/>
                    <a:cs typeface="Times New Roman" pitchFamily="18" charset="0"/>
                  </a:rPr>
                  <a:t>по</a:t>
                </a:r>
                <a:r>
                  <a:rPr lang="ru-RU" sz="2400" dirty="0" smtClean="0">
                    <a:latin typeface="Times New Roman" pitchFamily="18" charset="0"/>
                    <a:cs typeface="Times New Roman" pitchFamily="18" charset="0"/>
                  </a:rPr>
                  <a:t>  условию   задачи   точка   </a:t>
                </a:r>
                <a:r>
                  <a:rPr lang="ru-RU" sz="2400" i="1" dirty="0" smtClean="0">
                    <a:latin typeface="Times New Roman" pitchFamily="18" charset="0"/>
                    <a:cs typeface="Times New Roman" pitchFamily="18" charset="0"/>
                  </a:rPr>
                  <a:t>О - </a:t>
                </a:r>
                <a:endParaRPr lang="ru-RU" sz="2400"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середина  отрезков  _</a:t>
                </a:r>
                <a:r>
                  <a:rPr lang="ru-RU" sz="2400" dirty="0" smtClean="0">
                    <a:solidFill>
                      <a:srgbClr val="FF0000"/>
                    </a:solidFill>
                    <a:latin typeface="Times New Roman" pitchFamily="18" charset="0"/>
                    <a:cs typeface="Times New Roman" pitchFamily="18" charset="0"/>
                  </a:rPr>
                  <a:t>__ </a:t>
                </a:r>
                <a:r>
                  <a:rPr lang="ru-RU" sz="2400" dirty="0" smtClean="0">
                    <a:latin typeface="Times New Roman" pitchFamily="18" charset="0"/>
                    <a:cs typeface="Times New Roman" pitchFamily="18" charset="0"/>
                  </a:rPr>
                  <a:t>и </a:t>
                </a:r>
                <a:r>
                  <a:rPr lang="ru-RU" sz="2400" i="1" dirty="0" smtClean="0">
                    <a:solidFill>
                      <a:srgbClr val="FF0000"/>
                    </a:solidFill>
                    <a:latin typeface="Times New Roman" pitchFamily="18" charset="0"/>
                    <a:cs typeface="Times New Roman" pitchFamily="18" charset="0"/>
                  </a:rPr>
                  <a:t>___</a:t>
                </a:r>
                <a:r>
                  <a:rPr lang="ru-RU" sz="2400" dirty="0" smtClean="0">
                    <a:latin typeface="Times New Roman" pitchFamily="18" charset="0"/>
                    <a:cs typeface="Times New Roman" pitchFamily="18" charset="0"/>
                  </a:rPr>
                  <a:t/>
                </a:r>
              </a:p>
              <a:p>
                <a:r>
                  <a:rPr lang="ru-RU" sz="2400" dirty="0" smtClean="0">
                    <a:latin typeface="Times New Roman" pitchFamily="18" charset="0"/>
                    <a:cs typeface="Times New Roman" pitchFamily="18" charset="0"/>
                  </a:rPr>
                  <a:t> 2) </a:t>
                </a:r>
                <a14:m>
                  <m:oMath xmlns:m="http://schemas.openxmlformats.org/officeDocument/2006/math">
                    <m:r>
                      <a:rPr lang="ru-RU" sz="2400"/>
                      <m:t>∠</m:t>
                    </m:r>
                  </m:oMath>
                </a14:m>
                <a:r>
                  <a:rPr lang="en-US" sz="2400" dirty="0" smtClean="0">
                    <a:latin typeface="Times New Roman" pitchFamily="18" charset="0"/>
                    <a:cs typeface="Times New Roman" pitchFamily="18" charset="0"/>
                  </a:rPr>
                  <a:t/>
                </a:r>
                <a:r>
                  <a:rPr lang="ru-RU" sz="2400" dirty="0" smtClean="0">
                    <a:latin typeface="Times New Roman" pitchFamily="18" charset="0"/>
                    <a:cs typeface="Times New Roman" pitchFamily="18" charset="0"/>
                  </a:rPr>
                  <a:t>А</a:t>
                </a:r>
                <a:r>
                  <a:rPr lang="ru-RU" sz="2400" i="1" dirty="0" smtClean="0">
                    <a:latin typeface="Times New Roman" pitchFamily="18" charset="0"/>
                    <a:cs typeface="Times New Roman" pitchFamily="18" charset="0"/>
                  </a:rPr>
                  <a:t>ОТ = </a:t>
                </a:r>
                <a14:m>
                  <m:oMath xmlns:m="http://schemas.openxmlformats.org/officeDocument/2006/math">
                    <m:r>
                      <a:rPr lang="ru-RU" sz="2400"/>
                      <m:t>∠</m:t>
                    </m:r>
                  </m:oMath>
                </a14:m>
                <a:r>
                  <a:rPr lang="en-US" sz="2400" dirty="0" smtClean="0">
                    <a:solidFill>
                      <a:srgbClr val="FF0000"/>
                    </a:solidFill>
                    <a:latin typeface="Times New Roman" pitchFamily="18" charset="0"/>
                    <a:cs typeface="Times New Roman" pitchFamily="18" charset="0"/>
                  </a:rPr>
                  <a:t/>
                </a:r>
                <a:r>
                  <a:rPr lang="ru-RU" sz="2400" dirty="0" smtClean="0">
                    <a:solidFill>
                      <a:srgbClr val="FF0000"/>
                    </a:solidFill>
                    <a:latin typeface="Times New Roman" pitchFamily="18" charset="0"/>
                    <a:cs typeface="Times New Roman" pitchFamily="18" charset="0"/>
                  </a:rPr>
                  <a:t>____</a:t>
                </a:r>
                <a:r>
                  <a:rPr lang="ru-RU"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так   как   эти углы вертикальные.</a:t>
                </a:r>
                <a:endParaRPr lang="ru-RU" sz="2400" dirty="0">
                  <a:latin typeface="Times New Roman" pitchFamily="18" charset="0"/>
                  <a:cs typeface="Times New Roman" pitchFamily="18" charset="0"/>
                </a:endParaRPr>
              </a:p>
            </p:txBody>
          </p:sp>
        </mc:Choice>
        <mc:Fallback>
          <p:sp>
            <p:nvSpPr>
              <p:cNvPr id="5" name="Прямоугольник 4"/>
              <p:cNvSpPr>
                <a:spLocks noRot="1" noChangeAspect="1" noMove="1" noResize="1" noEditPoints="1" noAdjustHandles="1" noChangeArrowheads="1" noChangeShapeType="1" noTextEdit="1"/>
              </p:cNvSpPr>
              <p:nvPr/>
            </p:nvSpPr>
            <p:spPr>
              <a:xfrm>
                <a:off x="214282" y="3786190"/>
                <a:ext cx="8572560" cy="1569660"/>
              </a:xfrm>
              <a:prstGeom prst="rect">
                <a:avLst/>
              </a:prstGeom>
              <a:blipFill rotWithShape="1">
                <a:blip r:embed="rId4" cstate="print"/>
                <a:stretch>
                  <a:fillRect l="-1067" t="-3101" b="-7752"/>
                </a:stretch>
              </a:blipFill>
            </p:spPr>
            <p:txBody>
              <a:bodyPr/>
              <a:lstStyle/>
              <a:p>
                <a:r>
                  <a:rPr lang="ru-RU" dirty="0">
                    <a:noFill/>
                  </a:rPr>
                  <a:t> </a:t>
                </a:r>
              </a:p>
            </p:txBody>
          </p:sp>
        </mc:Fallback>
      </mc:AlternateContent>
      <mc:AlternateContent xmlns:mc="http://schemas.openxmlformats.org/markup-compatibility/2006">
        <mc:Choice xmlns="" xmlns:a14="http://schemas.microsoft.com/office/drawing/2010/main" Requires="a14">
          <p:sp>
            <p:nvSpPr>
              <p:cNvPr id="6" name="Прямоугольник 5"/>
              <p:cNvSpPr/>
              <p:nvPr/>
            </p:nvSpPr>
            <p:spPr>
              <a:xfrm>
                <a:off x="285720" y="5357826"/>
                <a:ext cx="8215370" cy="830997"/>
              </a:xfrm>
              <a:prstGeom prst="rect">
                <a:avLst/>
              </a:prstGeom>
            </p:spPr>
            <p:txBody>
              <a:bodyPr wrap="square">
                <a:spAutoFit/>
              </a:bodyPr>
              <a:lstStyle/>
              <a:p>
                <a:r>
                  <a:rPr lang="ru-RU" sz="2400" dirty="0" smtClean="0">
                    <a:latin typeface="Times New Roman" pitchFamily="18" charset="0"/>
                    <a:cs typeface="Times New Roman" pitchFamily="18" charset="0"/>
                  </a:rPr>
                  <a:t>3)Итак, </a:t>
                </a:r>
                <a:r>
                  <a:rPr lang="ru-RU" sz="2400" i="1" dirty="0" smtClean="0">
                    <a:latin typeface="Times New Roman" pitchFamily="18" charset="0"/>
                    <a:cs typeface="Times New Roman" pitchFamily="18" charset="0"/>
                  </a:rPr>
                  <a:t>АО = ОВ, ОТ </a:t>
                </a:r>
                <a:r>
                  <a:rPr lang="ru-RU" sz="2400" dirty="0" smtClean="0">
                    <a:latin typeface="Times New Roman" pitchFamily="18" charset="0"/>
                    <a:cs typeface="Times New Roman" pitchFamily="18" charset="0"/>
                  </a:rPr>
                  <a:t>= </a:t>
                </a:r>
                <a:r>
                  <a:rPr lang="ru-RU" sz="2400" dirty="0" smtClean="0">
                    <a:solidFill>
                      <a:srgbClr val="FF0000"/>
                    </a:solidFill>
                    <a:latin typeface="Times New Roman" pitchFamily="18" charset="0"/>
                    <a:cs typeface="Times New Roman" pitchFamily="18" charset="0"/>
                  </a:rPr>
                  <a:t>___</a:t>
                </a:r>
                <a:r>
                  <a:rPr lang="ru-RU" sz="2400" dirty="0" smtClean="0">
                    <a:latin typeface="Times New Roman" pitchFamily="18" charset="0"/>
                    <a:cs typeface="Times New Roman" pitchFamily="18" charset="0"/>
                  </a:rPr>
                  <a:t>	, </a:t>
                </a:r>
                <a14:m>
                  <m:oMath xmlns:m="http://schemas.openxmlformats.org/officeDocument/2006/math">
                    <m:r>
                      <a:rPr lang="ru-RU" sz="2400"/>
                      <m:t>∠</m:t>
                    </m:r>
                  </m:oMath>
                </a14:m>
                <a:r>
                  <a:rPr lang="en-US" sz="2400" dirty="0" smtClean="0">
                    <a:latin typeface="Times New Roman" pitchFamily="18" charset="0"/>
                    <a:cs typeface="Times New Roman" pitchFamily="18" charset="0"/>
                  </a:rPr>
                  <a:t/>
                </a:r>
                <a:r>
                  <a:rPr lang="ru-RU" sz="2400" dirty="0" smtClean="0">
                    <a:latin typeface="Times New Roman" pitchFamily="18" charset="0"/>
                    <a:cs typeface="Times New Roman" pitchFamily="18" charset="0"/>
                  </a:rPr>
                  <a:t>А</a:t>
                </a:r>
                <a:r>
                  <a:rPr lang="ru-RU" sz="2400" i="1" dirty="0" smtClean="0">
                    <a:latin typeface="Times New Roman" pitchFamily="18" charset="0"/>
                    <a:cs typeface="Times New Roman" pitchFamily="18" charset="0"/>
                  </a:rPr>
                  <a:t>ОТ =</a:t>
                </a:r>
                <a14:m>
                  <m:oMath xmlns:m="http://schemas.openxmlformats.org/officeDocument/2006/math">
                    <m:r>
                      <a:rPr lang="ru-RU" sz="2400"/>
                      <m:t>∠</m:t>
                    </m:r>
                  </m:oMath>
                </a14:m>
                <a:r>
                  <a:rPr lang="ru-RU" sz="2400" i="1" dirty="0" smtClean="0">
                    <a:solidFill>
                      <a:srgbClr val="FF0000"/>
                    </a:solidFill>
                    <a:latin typeface="Times New Roman" pitchFamily="18" charset="0"/>
                    <a:cs typeface="Times New Roman" pitchFamily="18" charset="0"/>
                  </a:rPr>
                  <a:t>____</a:t>
                </a:r>
                <a:r>
                  <a:rPr lang="ru-RU" sz="2400" dirty="0" smtClean="0">
                    <a:latin typeface="Times New Roman" pitchFamily="18" charset="0"/>
                    <a:cs typeface="Times New Roman" pitchFamily="18" charset="0"/>
                  </a:rPr>
                  <a:t>, следовательно, ∆А</a:t>
                </a:r>
                <a:r>
                  <a:rPr lang="ru-RU" sz="2400" i="1" dirty="0" smtClean="0">
                    <a:latin typeface="Times New Roman" pitchFamily="18" charset="0"/>
                    <a:cs typeface="Times New Roman" pitchFamily="18" charset="0"/>
                  </a:rPr>
                  <a:t>ОТ </a:t>
                </a:r>
                <a:r>
                  <a:rPr lang="ru-RU" sz="2400" i="1" dirty="0" smtClean="0">
                    <a:solidFill>
                      <a:srgbClr val="FF0000"/>
                    </a:solidFill>
                    <a:latin typeface="Times New Roman" pitchFamily="18" charset="0"/>
                    <a:cs typeface="Times New Roman" pitchFamily="18" charset="0"/>
                  </a:rPr>
                  <a:t>=______ </a:t>
                </a:r>
                <a:r>
                  <a:rPr lang="ru-RU" sz="2400" i="1"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по  двум   сторонам   </a:t>
                </a:r>
                <a:r>
                  <a:rPr lang="ru-RU" sz="2400" dirty="0" err="1" smtClean="0">
                    <a:latin typeface="Times New Roman" pitchFamily="18" charset="0"/>
                    <a:cs typeface="Times New Roman" pitchFamily="18" charset="0"/>
                  </a:rPr>
                  <a:t>и__________________</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mc:Choice>
        <mc:Fallback>
          <p:sp>
            <p:nvSpPr>
              <p:cNvPr id="6" name="Прямоугольник 5"/>
              <p:cNvSpPr>
                <a:spLocks noRot="1" noChangeAspect="1" noMove="1" noResize="1" noEditPoints="1" noAdjustHandles="1" noChangeArrowheads="1" noChangeShapeType="1" noTextEdit="1"/>
              </p:cNvSpPr>
              <p:nvPr/>
            </p:nvSpPr>
            <p:spPr>
              <a:xfrm>
                <a:off x="285720" y="5357826"/>
                <a:ext cx="8215370" cy="830997"/>
              </a:xfrm>
              <a:prstGeom prst="rect">
                <a:avLst/>
              </a:prstGeom>
              <a:blipFill rotWithShape="1">
                <a:blip r:embed="rId5" cstate="print"/>
                <a:stretch>
                  <a:fillRect l="-1187" t="-5882" r="-1113" b="-16176"/>
                </a:stretch>
              </a:blipFill>
            </p:spPr>
            <p:txBody>
              <a:bodyPr/>
              <a:lstStyle/>
              <a:p>
                <a:r>
                  <a:rPr lang="ru-RU" dirty="0">
                    <a:noFill/>
                  </a:rPr>
                  <a:t> </a:t>
                </a:r>
              </a:p>
            </p:txBody>
          </p:sp>
        </mc:Fallback>
      </mc:AlternateContent>
      <p:sp>
        <p:nvSpPr>
          <p:cNvPr id="7" name="TextBox 6"/>
          <p:cNvSpPr txBox="1"/>
          <p:nvPr/>
        </p:nvSpPr>
        <p:spPr>
          <a:xfrm>
            <a:off x="142844" y="2500306"/>
            <a:ext cx="4533933" cy="1569660"/>
          </a:xfrm>
          <a:prstGeom prst="rect">
            <a:avLst/>
          </a:prstGeom>
          <a:noFill/>
        </p:spPr>
        <p:txBody>
          <a:bodyPr wrap="none" rtlCol="0">
            <a:spAutoFit/>
          </a:bodyPr>
          <a:lstStyle/>
          <a:p>
            <a:r>
              <a:rPr lang="ru-RU" sz="2400" dirty="0" smtClean="0">
                <a:solidFill>
                  <a:schemeClr val="bg1"/>
                </a:solidFill>
                <a:latin typeface="Times New Roman" pitchFamily="18" charset="0"/>
                <a:cs typeface="Times New Roman" pitchFamily="18" charset="0"/>
              </a:rPr>
              <a:t>Дано: АВ</a:t>
            </a:r>
            <a:r>
              <a:rPr lang="en-US" sz="2400" dirty="0" smtClean="0">
                <a:solidFill>
                  <a:schemeClr val="bg1"/>
                </a:solidFill>
                <a:latin typeface="Times New Roman" pitchFamily="18" charset="0"/>
                <a:cs typeface="Times New Roman" pitchFamily="18" charset="0"/>
              </a:rPr>
              <a:t> </a:t>
            </a:r>
            <a:r>
              <a:rPr lang="ru-RU" sz="2400" dirty="0" smtClean="0">
                <a:solidFill>
                  <a:schemeClr val="bg1"/>
                </a:solidFill>
                <a:latin typeface="Times New Roman" pitchFamily="18" charset="0"/>
                <a:cs typeface="Times New Roman" pitchFamily="18" charset="0"/>
              </a:rPr>
              <a:t>∩</a:t>
            </a:r>
            <a:r>
              <a:rPr lang="en-US" sz="2400" dirty="0" smtClean="0">
                <a:solidFill>
                  <a:schemeClr val="bg1"/>
                </a:solidFill>
                <a:latin typeface="Times New Roman" pitchFamily="18" charset="0"/>
                <a:cs typeface="Times New Roman" pitchFamily="18" charset="0"/>
              </a:rPr>
              <a:t> </a:t>
            </a:r>
            <a:r>
              <a:rPr lang="ru-RU" sz="2400" dirty="0" smtClean="0">
                <a:solidFill>
                  <a:schemeClr val="bg1"/>
                </a:solidFill>
                <a:latin typeface="Times New Roman" pitchFamily="18" charset="0"/>
                <a:cs typeface="Times New Roman" pitchFamily="18" charset="0"/>
              </a:rPr>
              <a:t>РТ</a:t>
            </a:r>
            <a:r>
              <a:rPr lang="en-US" sz="2400" dirty="0" smtClean="0">
                <a:solidFill>
                  <a:schemeClr val="bg1"/>
                </a:solidFill>
                <a:latin typeface="Times New Roman" pitchFamily="18" charset="0"/>
                <a:cs typeface="Times New Roman" pitchFamily="18" charset="0"/>
              </a:rPr>
              <a:t> </a:t>
            </a:r>
            <a:r>
              <a:rPr lang="ru-RU" sz="2400" dirty="0" smtClean="0">
                <a:solidFill>
                  <a:schemeClr val="bg1"/>
                </a:solidFill>
                <a:latin typeface="Times New Roman" pitchFamily="18" charset="0"/>
                <a:cs typeface="Times New Roman" pitchFamily="18" charset="0"/>
              </a:rPr>
              <a:t>=</a:t>
            </a:r>
            <a:r>
              <a:rPr lang="en-US" sz="2400" dirty="0" smtClean="0">
                <a:solidFill>
                  <a:schemeClr val="bg1"/>
                </a:solidFill>
                <a:latin typeface="Times New Roman" pitchFamily="18" charset="0"/>
                <a:cs typeface="Times New Roman" pitchFamily="18" charset="0"/>
              </a:rPr>
              <a:t> </a:t>
            </a:r>
            <a:r>
              <a:rPr lang="ru-RU" sz="2400" dirty="0" smtClean="0">
                <a:solidFill>
                  <a:schemeClr val="bg1"/>
                </a:solidFill>
                <a:latin typeface="Times New Roman" pitchFamily="18" charset="0"/>
                <a:cs typeface="Times New Roman" pitchFamily="18" charset="0"/>
              </a:rPr>
              <a:t>О</a:t>
            </a:r>
          </a:p>
          <a:p>
            <a:r>
              <a:rPr lang="ru-RU" sz="2400" dirty="0" smtClean="0">
                <a:solidFill>
                  <a:schemeClr val="bg1"/>
                </a:solidFill>
                <a:latin typeface="Times New Roman" pitchFamily="18" charset="0"/>
                <a:cs typeface="Times New Roman" pitchFamily="18" charset="0"/>
              </a:rPr>
              <a:t> </a:t>
            </a:r>
            <a:r>
              <a:rPr lang="ru-RU" sz="2400" i="1" dirty="0" smtClean="0">
                <a:solidFill>
                  <a:schemeClr val="bg1"/>
                </a:solidFill>
                <a:latin typeface="Times New Roman" pitchFamily="18" charset="0"/>
                <a:cs typeface="Times New Roman" pitchFamily="18" charset="0"/>
              </a:rPr>
              <a:t>О </a:t>
            </a:r>
            <a:r>
              <a:rPr lang="ru-RU" sz="2400" dirty="0" smtClean="0">
                <a:solidFill>
                  <a:schemeClr val="bg1"/>
                </a:solidFill>
                <a:latin typeface="Times New Roman" pitchFamily="18" charset="0"/>
                <a:cs typeface="Times New Roman" pitchFamily="18" charset="0"/>
              </a:rPr>
              <a:t>— середина отрезков </a:t>
            </a:r>
            <a:r>
              <a:rPr lang="ru-RU" sz="2400" i="1" dirty="0" smtClean="0">
                <a:solidFill>
                  <a:schemeClr val="bg1"/>
                </a:solidFill>
                <a:latin typeface="Times New Roman" pitchFamily="18" charset="0"/>
                <a:cs typeface="Times New Roman" pitchFamily="18" charset="0"/>
              </a:rPr>
              <a:t>АВ </a:t>
            </a:r>
            <a:r>
              <a:rPr lang="ru-RU" sz="2400" dirty="0" smtClean="0">
                <a:solidFill>
                  <a:schemeClr val="bg1"/>
                </a:solidFill>
                <a:latin typeface="Times New Roman" pitchFamily="18" charset="0"/>
                <a:cs typeface="Times New Roman" pitchFamily="18" charset="0"/>
              </a:rPr>
              <a:t>и </a:t>
            </a:r>
            <a:r>
              <a:rPr lang="ru-RU" sz="2400" i="1" dirty="0" smtClean="0">
                <a:solidFill>
                  <a:schemeClr val="bg1"/>
                </a:solidFill>
                <a:latin typeface="Times New Roman" pitchFamily="18" charset="0"/>
                <a:cs typeface="Times New Roman" pitchFamily="18" charset="0"/>
              </a:rPr>
              <a:t>РТ.</a:t>
            </a:r>
          </a:p>
          <a:p>
            <a:r>
              <a:rPr lang="ru-RU" sz="2400" dirty="0" smtClean="0">
                <a:solidFill>
                  <a:schemeClr val="bg1"/>
                </a:solidFill>
                <a:latin typeface="Times New Roman" pitchFamily="18" charset="0"/>
                <a:cs typeface="Times New Roman" pitchFamily="18" charset="0"/>
              </a:rPr>
              <a:t>Доказать: ∆</a:t>
            </a:r>
            <a:r>
              <a:rPr lang="en-US" sz="2400" dirty="0" smtClean="0">
                <a:solidFill>
                  <a:schemeClr val="bg1"/>
                </a:solidFill>
                <a:latin typeface="Times New Roman" pitchFamily="18" charset="0"/>
                <a:cs typeface="Times New Roman" pitchFamily="18" charset="0"/>
              </a:rPr>
              <a:t> </a:t>
            </a:r>
            <a:r>
              <a:rPr lang="ru-RU" sz="2400" dirty="0" smtClean="0">
                <a:solidFill>
                  <a:schemeClr val="bg1"/>
                </a:solidFill>
                <a:latin typeface="Times New Roman" pitchFamily="18" charset="0"/>
                <a:cs typeface="Times New Roman" pitchFamily="18" charset="0"/>
              </a:rPr>
              <a:t>А</a:t>
            </a:r>
            <a:r>
              <a:rPr lang="ru-RU" sz="2400" i="1" dirty="0" smtClean="0">
                <a:solidFill>
                  <a:schemeClr val="bg1"/>
                </a:solidFill>
                <a:latin typeface="Times New Roman" pitchFamily="18" charset="0"/>
                <a:cs typeface="Times New Roman" pitchFamily="18" charset="0"/>
              </a:rPr>
              <a:t>ОТ  = ∆ ВОР</a:t>
            </a:r>
            <a:endParaRPr lang="ru-RU" sz="2400" dirty="0" smtClean="0">
              <a:solidFill>
                <a:schemeClr val="bg1"/>
              </a:solidFill>
              <a:latin typeface="Times New Roman" pitchFamily="18" charset="0"/>
              <a:cs typeface="Times New Roman" pitchFamily="18" charset="0"/>
            </a:endParaRPr>
          </a:p>
          <a:p>
            <a:endParaRPr lang="ru-RU" sz="2400" dirty="0">
              <a:latin typeface="Times New Roman" pitchFamily="18" charset="0"/>
              <a:cs typeface="Times New Roman" pitchFamily="18" charset="0"/>
            </a:endParaRPr>
          </a:p>
        </p:txBody>
      </p:sp>
      <p:sp>
        <p:nvSpPr>
          <p:cNvPr id="9" name="TextBox 8"/>
          <p:cNvSpPr txBox="1"/>
          <p:nvPr/>
        </p:nvSpPr>
        <p:spPr>
          <a:xfrm>
            <a:off x="2071670" y="4929198"/>
            <a:ext cx="857256" cy="369332"/>
          </a:xfrm>
          <a:prstGeom prst="rect">
            <a:avLst/>
          </a:prstGeom>
          <a:noFill/>
        </p:spPr>
        <p:txBody>
          <a:bodyPr wrap="square" rtlCol="0">
            <a:spAutoFit/>
          </a:bodyPr>
          <a:lstStyle/>
          <a:p>
            <a:r>
              <a:rPr lang="en-US" i="1" dirty="0" smtClean="0">
                <a:solidFill>
                  <a:srgbClr val="FF0000"/>
                </a:solidFill>
                <a:latin typeface="Times New Roman" pitchFamily="18" charset="0"/>
                <a:cs typeface="Times New Roman" pitchFamily="18" charset="0"/>
              </a:rPr>
              <a:t> </a:t>
            </a:r>
            <a:r>
              <a:rPr lang="ru-RU" i="1" dirty="0" smtClean="0">
                <a:solidFill>
                  <a:srgbClr val="FF0000"/>
                </a:solidFill>
                <a:latin typeface="Times New Roman" pitchFamily="18" charset="0"/>
                <a:cs typeface="Times New Roman" pitchFamily="18" charset="0"/>
              </a:rPr>
              <a:t>РОВ</a:t>
            </a:r>
            <a:endParaRPr lang="ru-RU" dirty="0"/>
          </a:p>
        </p:txBody>
      </p:sp>
      <p:sp>
        <p:nvSpPr>
          <p:cNvPr id="10" name="TextBox 9"/>
          <p:cNvSpPr txBox="1"/>
          <p:nvPr/>
        </p:nvSpPr>
        <p:spPr>
          <a:xfrm>
            <a:off x="2786050" y="4214818"/>
            <a:ext cx="500066" cy="369332"/>
          </a:xfrm>
          <a:prstGeom prst="rect">
            <a:avLst/>
          </a:prstGeom>
          <a:noFill/>
        </p:spPr>
        <p:txBody>
          <a:bodyPr wrap="square" rtlCol="0">
            <a:spAutoFit/>
          </a:bodyPr>
          <a:lstStyle/>
          <a:p>
            <a:r>
              <a:rPr lang="ru-RU" i="1" dirty="0" smtClean="0">
                <a:solidFill>
                  <a:srgbClr val="FF0000"/>
                </a:solidFill>
                <a:latin typeface="Times New Roman" pitchFamily="18" charset="0"/>
                <a:cs typeface="Times New Roman" pitchFamily="18" charset="0"/>
              </a:rPr>
              <a:t>ОР</a:t>
            </a:r>
            <a:endParaRPr lang="ru-RU" dirty="0"/>
          </a:p>
        </p:txBody>
      </p:sp>
      <p:sp>
        <p:nvSpPr>
          <p:cNvPr id="11" name="TextBox 10"/>
          <p:cNvSpPr txBox="1"/>
          <p:nvPr/>
        </p:nvSpPr>
        <p:spPr>
          <a:xfrm>
            <a:off x="2857488" y="4572008"/>
            <a:ext cx="500066" cy="369332"/>
          </a:xfrm>
          <a:prstGeom prst="rect">
            <a:avLst/>
          </a:prstGeom>
          <a:noFill/>
        </p:spPr>
        <p:txBody>
          <a:bodyPr wrap="square" rtlCol="0">
            <a:spAutoFit/>
          </a:bodyPr>
          <a:lstStyle/>
          <a:p>
            <a:r>
              <a:rPr lang="ru-RU" i="1" dirty="0" smtClean="0">
                <a:solidFill>
                  <a:srgbClr val="FF0000"/>
                </a:solidFill>
                <a:latin typeface="Times New Roman" pitchFamily="18" charset="0"/>
                <a:cs typeface="Times New Roman" pitchFamily="18" charset="0"/>
              </a:rPr>
              <a:t>АВ</a:t>
            </a:r>
            <a:endParaRPr lang="ru-RU" dirty="0"/>
          </a:p>
        </p:txBody>
      </p:sp>
      <p:sp>
        <p:nvSpPr>
          <p:cNvPr id="12" name="TextBox 11"/>
          <p:cNvSpPr txBox="1"/>
          <p:nvPr/>
        </p:nvSpPr>
        <p:spPr>
          <a:xfrm>
            <a:off x="3643306" y="4572008"/>
            <a:ext cx="500066" cy="369332"/>
          </a:xfrm>
          <a:prstGeom prst="rect">
            <a:avLst/>
          </a:prstGeom>
          <a:noFill/>
        </p:spPr>
        <p:txBody>
          <a:bodyPr wrap="square" rtlCol="0">
            <a:spAutoFit/>
          </a:bodyPr>
          <a:lstStyle/>
          <a:p>
            <a:r>
              <a:rPr lang="ru-RU" i="1" dirty="0" smtClean="0">
                <a:solidFill>
                  <a:srgbClr val="FF0000"/>
                </a:solidFill>
              </a:rPr>
              <a:t>РТ</a:t>
            </a:r>
            <a:endParaRPr lang="ru-RU" i="1" dirty="0">
              <a:solidFill>
                <a:srgbClr val="FF0000"/>
              </a:solidFill>
            </a:endParaRPr>
          </a:p>
        </p:txBody>
      </p:sp>
      <p:sp>
        <p:nvSpPr>
          <p:cNvPr id="13" name="TextBox 12"/>
          <p:cNvSpPr txBox="1"/>
          <p:nvPr/>
        </p:nvSpPr>
        <p:spPr>
          <a:xfrm>
            <a:off x="5429256" y="5357826"/>
            <a:ext cx="785818" cy="369332"/>
          </a:xfrm>
          <a:prstGeom prst="rect">
            <a:avLst/>
          </a:prstGeom>
          <a:noFill/>
        </p:spPr>
        <p:txBody>
          <a:bodyPr wrap="square" rtlCol="0">
            <a:spAutoFit/>
          </a:bodyPr>
          <a:lstStyle/>
          <a:p>
            <a:r>
              <a:rPr lang="en-US" i="1" dirty="0" smtClean="0">
                <a:solidFill>
                  <a:srgbClr val="FF0000"/>
                </a:solidFill>
                <a:latin typeface="Times New Roman" pitchFamily="18" charset="0"/>
                <a:cs typeface="Times New Roman" pitchFamily="18" charset="0"/>
              </a:rPr>
              <a:t> </a:t>
            </a:r>
            <a:r>
              <a:rPr lang="ru-RU" i="1" dirty="0" smtClean="0">
                <a:solidFill>
                  <a:srgbClr val="FF0000"/>
                </a:solidFill>
                <a:latin typeface="Times New Roman" pitchFamily="18" charset="0"/>
                <a:cs typeface="Times New Roman" pitchFamily="18" charset="0"/>
              </a:rPr>
              <a:t>ВОР</a:t>
            </a:r>
            <a:endParaRPr lang="ru-RU" dirty="0"/>
          </a:p>
        </p:txBody>
      </p:sp>
      <p:sp>
        <p:nvSpPr>
          <p:cNvPr id="14" name="TextBox 13"/>
          <p:cNvSpPr txBox="1"/>
          <p:nvPr/>
        </p:nvSpPr>
        <p:spPr>
          <a:xfrm>
            <a:off x="3357554" y="5357826"/>
            <a:ext cx="500066" cy="369332"/>
          </a:xfrm>
          <a:prstGeom prst="rect">
            <a:avLst/>
          </a:prstGeom>
          <a:noFill/>
        </p:spPr>
        <p:txBody>
          <a:bodyPr wrap="square" rtlCol="0">
            <a:spAutoFit/>
          </a:bodyPr>
          <a:lstStyle/>
          <a:p>
            <a:r>
              <a:rPr lang="ru-RU" i="1" dirty="0" smtClean="0">
                <a:solidFill>
                  <a:srgbClr val="FF0000"/>
                </a:solidFill>
                <a:latin typeface="Times New Roman" pitchFamily="18" charset="0"/>
                <a:cs typeface="Times New Roman" pitchFamily="18" charset="0"/>
              </a:rPr>
              <a:t>ОР</a:t>
            </a:r>
            <a:endParaRPr lang="ru-RU" dirty="0"/>
          </a:p>
        </p:txBody>
      </p:sp>
      <p:sp>
        <p:nvSpPr>
          <p:cNvPr id="15" name="TextBox 14"/>
          <p:cNvSpPr txBox="1"/>
          <p:nvPr/>
        </p:nvSpPr>
        <p:spPr>
          <a:xfrm>
            <a:off x="1428728" y="5715016"/>
            <a:ext cx="928694" cy="369332"/>
          </a:xfrm>
          <a:prstGeom prst="rect">
            <a:avLst/>
          </a:prstGeom>
          <a:noFill/>
        </p:spPr>
        <p:txBody>
          <a:bodyPr wrap="square" rtlCol="0">
            <a:spAutoFit/>
          </a:bodyPr>
          <a:lstStyle/>
          <a:p>
            <a:r>
              <a:rPr lang="ru-RU" i="1" dirty="0" smtClean="0">
                <a:solidFill>
                  <a:srgbClr val="FF0000"/>
                </a:solidFill>
                <a:latin typeface="Times New Roman" pitchFamily="18" charset="0"/>
                <a:cs typeface="Times New Roman" pitchFamily="18" charset="0"/>
              </a:rPr>
              <a:t>∆ ВОР</a:t>
            </a:r>
            <a:r>
              <a:rPr lang="ru-RU" dirty="0" smtClean="0">
                <a:latin typeface="Times New Roman" pitchFamily="18" charset="0"/>
                <a:cs typeface="Times New Roman" pitchFamily="18" charset="0"/>
              </a:rPr>
              <a:t> </a:t>
            </a:r>
            <a:endParaRPr lang="ru-RU" dirty="0"/>
          </a:p>
        </p:txBody>
      </p:sp>
      <p:sp>
        <p:nvSpPr>
          <p:cNvPr id="16" name="TextBox 15"/>
          <p:cNvSpPr txBox="1"/>
          <p:nvPr/>
        </p:nvSpPr>
        <p:spPr>
          <a:xfrm>
            <a:off x="5429256" y="5786454"/>
            <a:ext cx="2428892" cy="369332"/>
          </a:xfrm>
          <a:prstGeom prst="rect">
            <a:avLst/>
          </a:prstGeom>
          <a:noFill/>
        </p:spPr>
        <p:txBody>
          <a:bodyPr wrap="square" rtlCol="0">
            <a:spAutoFit/>
          </a:bodyPr>
          <a:lstStyle/>
          <a:p>
            <a:r>
              <a:rPr lang="ru-RU" dirty="0" smtClean="0">
                <a:solidFill>
                  <a:srgbClr val="FF0000"/>
                </a:solidFill>
                <a:latin typeface="Times New Roman" pitchFamily="18" charset="0"/>
                <a:cs typeface="Times New Roman" pitchFamily="18" charset="0"/>
              </a:rPr>
              <a:t>углу между ними</a:t>
            </a:r>
            <a:r>
              <a:rPr lang="ru-RU" dirty="0" smtClean="0">
                <a:latin typeface="Times New Roman" pitchFamily="18" charset="0"/>
                <a:cs typeface="Times New Roman" pitchFamily="18" charset="0"/>
              </a:rPr>
              <a:t> </a:t>
            </a:r>
            <a:endParaRPr lang="ru-RU" i="1" dirty="0">
              <a:solidFill>
                <a:srgbClr val="FF0000"/>
              </a:solidFill>
            </a:endParaRPr>
          </a:p>
        </p:txBody>
      </p:sp>
      <p:sp>
        <p:nvSpPr>
          <p:cNvPr id="17" name="TextBox 16"/>
          <p:cNvSpPr txBox="1"/>
          <p:nvPr/>
        </p:nvSpPr>
        <p:spPr>
          <a:xfrm>
            <a:off x="1357290" y="4214818"/>
            <a:ext cx="500066" cy="369332"/>
          </a:xfrm>
          <a:prstGeom prst="rect">
            <a:avLst/>
          </a:prstGeom>
          <a:noFill/>
        </p:spPr>
        <p:txBody>
          <a:bodyPr wrap="square" rtlCol="0">
            <a:spAutoFit/>
          </a:bodyPr>
          <a:lstStyle/>
          <a:p>
            <a:r>
              <a:rPr lang="ru-RU" i="1" dirty="0" smtClean="0">
                <a:solidFill>
                  <a:srgbClr val="FF0000"/>
                </a:solidFill>
                <a:latin typeface="Times New Roman" pitchFamily="18" charset="0"/>
                <a:cs typeface="Times New Roman" pitchFamily="18" charset="0"/>
              </a:rPr>
              <a:t>ОВ</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nodeType="clickEffect">
                                  <p:stCondLst>
                                    <p:cond delay="0"/>
                                  </p:stCondLst>
                                  <p:childTnLst>
                                    <p:set>
                                      <p:cBhvr>
                                        <p:cTn id="19" dur="1" fill="hold">
                                          <p:stCondLst>
                                            <p:cond delay="0"/>
                                          </p:stCondLst>
                                        </p:cTn>
                                        <p:tgtEl>
                                          <p:spTgt spid="20482"/>
                                        </p:tgtEl>
                                        <p:attrNameLst>
                                          <p:attrName>style.visibility</p:attrName>
                                        </p:attrNameLst>
                                      </p:cBhvr>
                                      <p:to>
                                        <p:strVal val="visible"/>
                                      </p:to>
                                    </p:set>
                                    <p:anim calcmode="lin" valueType="num">
                                      <p:cBhvr>
                                        <p:cTn id="20" dur="500" fill="hold"/>
                                        <p:tgtEl>
                                          <p:spTgt spid="20482"/>
                                        </p:tgtEl>
                                        <p:attrNameLst>
                                          <p:attrName>ppt_w</p:attrName>
                                        </p:attrNameLst>
                                      </p:cBhvr>
                                      <p:tavLst>
                                        <p:tav tm="0">
                                          <p:val>
                                            <p:fltVal val="0"/>
                                          </p:val>
                                        </p:tav>
                                        <p:tav tm="100000">
                                          <p:val>
                                            <p:strVal val="#ppt_w"/>
                                          </p:val>
                                        </p:tav>
                                      </p:tavLst>
                                    </p:anim>
                                    <p:anim calcmode="lin" valueType="num">
                                      <p:cBhvr>
                                        <p:cTn id="21" dur="500" fill="hold"/>
                                        <p:tgtEl>
                                          <p:spTgt spid="20482"/>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3" presetClass="entr" presetSubtype="16"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500" fill="hold"/>
                                        <p:tgtEl>
                                          <p:spTgt spid="6"/>
                                        </p:tgtEl>
                                        <p:attrNameLst>
                                          <p:attrName>ppt_w</p:attrName>
                                        </p:attrNameLst>
                                      </p:cBhvr>
                                      <p:tavLst>
                                        <p:tav tm="0">
                                          <p:val>
                                            <p:fltVal val="0"/>
                                          </p:val>
                                        </p:tav>
                                        <p:tav tm="100000">
                                          <p:val>
                                            <p:strVal val="#ppt_w"/>
                                          </p:val>
                                        </p:tav>
                                      </p:tavLst>
                                    </p:anim>
                                    <p:anim calcmode="lin" valueType="num">
                                      <p:cBhvr>
                                        <p:cTn id="37"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11"/>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2"/>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9"/>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14"/>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13"/>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animBg="1"/>
      <p:bldP spid="7" grpId="0"/>
      <p:bldP spid="9" grpId="0"/>
      <p:bldP spid="10" grpId="0"/>
      <p:bldP spid="11" grpId="0"/>
      <p:bldP spid="12" grpId="0"/>
      <p:bldP spid="13" grpId="0"/>
      <p:bldP spid="14" grpId="0"/>
      <p:bldP spid="15"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285720" y="1500174"/>
            <a:ext cx="8643998" cy="1508105"/>
          </a:xfrm>
          <a:prstGeom prst="rect">
            <a:avLst/>
          </a:prstGeom>
          <a:noFill/>
        </p:spPr>
        <p:txBody>
          <a:bodyPr wrap="square" rtlCol="0">
            <a:spAutoFit/>
          </a:bodyPr>
          <a:lstStyle/>
          <a:p>
            <a:r>
              <a:rPr lang="ru-RU" sz="3600" b="1" dirty="0" smtClean="0">
                <a:solidFill>
                  <a:srgbClr val="FF0000"/>
                </a:solidFill>
                <a:latin typeface="Times New Roman" pitchFamily="18" charset="0"/>
                <a:cs typeface="Times New Roman" pitchFamily="18" charset="0"/>
              </a:rPr>
              <a:t>Тип урока: </a:t>
            </a:r>
            <a:r>
              <a:rPr lang="ru-RU" sz="2800" dirty="0" smtClean="0">
                <a:latin typeface="Times New Roman" pitchFamily="18" charset="0"/>
                <a:cs typeface="Times New Roman" pitchFamily="18" charset="0"/>
              </a:rPr>
              <a:t>изучение нового материала с использованием информационно-коммуникационных технологий.</a:t>
            </a:r>
            <a:endParaRPr lang="ru-RU" sz="3600" dirty="0">
              <a:latin typeface="Times New Roman" pitchFamily="18" charset="0"/>
              <a:cs typeface="Times New Roman" pitchFamily="18" charset="0"/>
            </a:endParaRPr>
          </a:p>
        </p:txBody>
      </p:sp>
      <p:sp>
        <p:nvSpPr>
          <p:cNvPr id="4" name="TextBox 3"/>
          <p:cNvSpPr txBox="1"/>
          <p:nvPr/>
        </p:nvSpPr>
        <p:spPr>
          <a:xfrm>
            <a:off x="285720" y="3071810"/>
            <a:ext cx="6104107" cy="646331"/>
          </a:xfrm>
          <a:prstGeom prst="rect">
            <a:avLst/>
          </a:prstGeom>
          <a:noFill/>
        </p:spPr>
        <p:txBody>
          <a:bodyPr wrap="none" rtlCol="0">
            <a:spAutoFit/>
          </a:bodyPr>
          <a:lstStyle/>
          <a:p>
            <a:r>
              <a:rPr lang="ru-RU" sz="3600" b="1" dirty="0" smtClean="0">
                <a:solidFill>
                  <a:srgbClr val="FF0000"/>
                </a:solidFill>
                <a:latin typeface="Times New Roman" pitchFamily="18" charset="0"/>
                <a:cs typeface="Times New Roman" pitchFamily="18" charset="0"/>
              </a:rPr>
              <a:t>Форма урока: </a:t>
            </a:r>
            <a:r>
              <a:rPr lang="ru-RU" sz="2800" dirty="0" smtClean="0">
                <a:latin typeface="Times New Roman" pitchFamily="18" charset="0"/>
                <a:cs typeface="Times New Roman" pitchFamily="18" charset="0"/>
              </a:rPr>
              <a:t>комбинированный.</a:t>
            </a:r>
            <a:endParaRPr lang="ru-RU" sz="2800" dirty="0">
              <a:latin typeface="Times New Roman" pitchFamily="18" charset="0"/>
              <a:cs typeface="Times New Roman" pitchFamily="18" charset="0"/>
            </a:endParaRPr>
          </a:p>
        </p:txBody>
      </p:sp>
      <p:sp>
        <p:nvSpPr>
          <p:cNvPr id="6" name="TextBox 5"/>
          <p:cNvSpPr txBox="1"/>
          <p:nvPr/>
        </p:nvSpPr>
        <p:spPr>
          <a:xfrm>
            <a:off x="285720" y="3643314"/>
            <a:ext cx="8623587" cy="646331"/>
          </a:xfrm>
          <a:prstGeom prst="rect">
            <a:avLst/>
          </a:prstGeom>
          <a:noFill/>
        </p:spPr>
        <p:txBody>
          <a:bodyPr wrap="square" rtlCol="0">
            <a:spAutoFit/>
          </a:bodyPr>
          <a:lstStyle/>
          <a:p>
            <a:r>
              <a:rPr lang="ru-RU" sz="3600" b="1" dirty="0" smtClean="0">
                <a:solidFill>
                  <a:srgbClr val="FF0000"/>
                </a:solidFill>
                <a:latin typeface="Times New Roman" pitchFamily="18" charset="0"/>
                <a:cs typeface="Times New Roman" pitchFamily="18" charset="0"/>
              </a:rPr>
              <a:t>Место данного урока в теме:</a:t>
            </a:r>
            <a:r>
              <a:rPr lang="ru-RU" sz="3600" b="1" dirty="0" smtClean="0">
                <a:solidFill>
                  <a:srgbClr val="FF6600"/>
                </a:solidFill>
                <a:latin typeface="Times New Roman" pitchFamily="18" charset="0"/>
                <a:cs typeface="Times New Roman" pitchFamily="18" charset="0"/>
              </a:rPr>
              <a:t> </a:t>
            </a:r>
            <a:r>
              <a:rPr lang="ru-RU" sz="2800" dirty="0" smtClean="0">
                <a:latin typeface="Times New Roman" pitchFamily="18" charset="0"/>
                <a:cs typeface="Times New Roman" pitchFamily="18" charset="0"/>
              </a:rPr>
              <a:t>первый урок.</a:t>
            </a:r>
            <a:endParaRPr lang="ru-RU" sz="2800" dirty="0"/>
          </a:p>
        </p:txBody>
      </p:sp>
      <p:sp>
        <p:nvSpPr>
          <p:cNvPr id="7" name="TextBox 6"/>
          <p:cNvSpPr txBox="1"/>
          <p:nvPr/>
        </p:nvSpPr>
        <p:spPr>
          <a:xfrm>
            <a:off x="285720" y="4286257"/>
            <a:ext cx="8429684" cy="1500197"/>
          </a:xfrm>
          <a:prstGeom prst="rect">
            <a:avLst/>
          </a:prstGeom>
          <a:noFill/>
        </p:spPr>
        <p:txBody>
          <a:bodyPr wrap="square" rtlCol="0">
            <a:spAutoFit/>
          </a:bodyPr>
          <a:lstStyle/>
          <a:p>
            <a:r>
              <a:rPr lang="ru-RU" sz="3600" b="1" dirty="0" smtClean="0">
                <a:solidFill>
                  <a:srgbClr val="FF0000"/>
                </a:solidFill>
                <a:latin typeface="Times New Roman" pitchFamily="18" charset="0"/>
                <a:cs typeface="Times New Roman" pitchFamily="18" charset="0"/>
              </a:rPr>
              <a:t>Оборудование: </a:t>
            </a:r>
            <a:r>
              <a:rPr lang="ru-RU" sz="2800" dirty="0" smtClean="0">
                <a:latin typeface="Times New Roman" pitchFamily="18" charset="0"/>
                <a:cs typeface="Times New Roman" pitchFamily="18" charset="0"/>
              </a:rPr>
              <a:t>компьютер, </a:t>
            </a:r>
            <a:r>
              <a:rPr lang="ru-RU" sz="2800" dirty="0" err="1" smtClean="0">
                <a:latin typeface="Times New Roman" pitchFamily="18" charset="0"/>
                <a:cs typeface="Times New Roman" pitchFamily="18" charset="0"/>
              </a:rPr>
              <a:t>мультимедийный</a:t>
            </a:r>
            <a:r>
              <a:rPr lang="ru-RU" sz="2800" dirty="0" smtClean="0">
                <a:latin typeface="Times New Roman" pitchFamily="18" charset="0"/>
                <a:cs typeface="Times New Roman" pitchFamily="18" charset="0"/>
              </a:rPr>
              <a:t> </a:t>
            </a:r>
          </a:p>
          <a:p>
            <a:r>
              <a:rPr lang="ru-RU" sz="2800" dirty="0" smtClean="0">
                <a:latin typeface="Times New Roman" pitchFamily="18" charset="0"/>
                <a:cs typeface="Times New Roman" pitchFamily="18" charset="0"/>
              </a:rPr>
              <a:t>проектор, экран, презентация, учебник «Геометрии   7-9 </a:t>
            </a:r>
            <a:r>
              <a:rPr lang="ru-RU" sz="2800" dirty="0" err="1" smtClean="0">
                <a:latin typeface="Times New Roman" pitchFamily="18" charset="0"/>
                <a:cs typeface="Times New Roman" pitchFamily="18" charset="0"/>
              </a:rPr>
              <a:t>кл</a:t>
            </a:r>
            <a:r>
              <a:rPr lang="ru-RU" sz="2800" dirty="0" smtClean="0">
                <a:latin typeface="Times New Roman" pitchFamily="18" charset="0"/>
                <a:cs typeface="Times New Roman" pitchFamily="18" charset="0"/>
              </a:rPr>
              <a:t>.» авт. </a:t>
            </a:r>
            <a:r>
              <a:rPr lang="ru-RU" sz="2800" dirty="0" err="1" smtClean="0">
                <a:latin typeface="Times New Roman" pitchFamily="18" charset="0"/>
                <a:cs typeface="Times New Roman" pitchFamily="18" charset="0"/>
              </a:rPr>
              <a:t>Атанасян</a:t>
            </a:r>
            <a:r>
              <a:rPr lang="ru-RU" sz="2800" dirty="0" smtClean="0">
                <a:latin typeface="Times New Roman" pitchFamily="18" charset="0"/>
                <a:cs typeface="Times New Roman" pitchFamily="18" charset="0"/>
              </a:rPr>
              <a:t> Л.С и др.</a:t>
            </a:r>
            <a:endParaRPr lang="ru-RU" sz="3600" dirty="0">
              <a:latin typeface="Times New Roman" pitchFamily="18" charset="0"/>
              <a:cs typeface="Times New Roman" pitchFamily="18" charset="0"/>
            </a:endParaRPr>
          </a:p>
        </p:txBody>
      </p:sp>
      <p:sp>
        <p:nvSpPr>
          <p:cNvPr id="9" name="TextBox 8"/>
          <p:cNvSpPr txBox="1"/>
          <p:nvPr/>
        </p:nvSpPr>
        <p:spPr>
          <a:xfrm>
            <a:off x="214282" y="357167"/>
            <a:ext cx="8643998" cy="1077218"/>
          </a:xfrm>
          <a:prstGeom prst="rect">
            <a:avLst/>
          </a:prstGeom>
          <a:noFill/>
        </p:spPr>
        <p:txBody>
          <a:bodyPr wrap="square" rtlCol="0">
            <a:spAutoFit/>
          </a:bodyPr>
          <a:lstStyle/>
          <a:p>
            <a:r>
              <a:rPr lang="ru-RU" sz="3600" b="1" dirty="0" smtClean="0">
                <a:solidFill>
                  <a:srgbClr val="FF0000"/>
                </a:solidFill>
                <a:latin typeface="Times New Roman" pitchFamily="18" charset="0"/>
                <a:cs typeface="Times New Roman" pitchFamily="18" charset="0"/>
              </a:rPr>
              <a:t>Тема урока: </a:t>
            </a:r>
            <a:r>
              <a:rPr lang="ru-RU" sz="2800" dirty="0" smtClean="0">
                <a:latin typeface="Times New Roman" pitchFamily="18" charset="0"/>
                <a:cs typeface="Times New Roman" pitchFamily="18" charset="0"/>
              </a:rPr>
              <a:t>Первый признак равенства треугольников.</a:t>
            </a:r>
            <a:endParaRPr lang="ru-RU" sz="2800" dirty="0">
              <a:latin typeface="Times New Roman" pitchFamily="18" charset="0"/>
              <a:cs typeface="Times New Roman" pitchFamily="18" charset="0"/>
            </a:endParaRPr>
          </a:p>
        </p:txBody>
      </p:sp>
      <p:sp>
        <p:nvSpPr>
          <p:cNvPr id="8" name="Номер слайда 7"/>
          <p:cNvSpPr>
            <a:spLocks noGrp="1"/>
          </p:cNvSpPr>
          <p:nvPr>
            <p:ph type="sldNum" sz="quarter" idx="12"/>
          </p:nvPr>
        </p:nvSpPr>
        <p:spPr/>
        <p:txBody>
          <a:bodyPr/>
          <a:lstStyle/>
          <a:p>
            <a:fld id="{B9F18602-21E8-4FD5-9092-197550385265}" type="slidenum">
              <a:rPr lang="ru-RU" smtClean="0"/>
              <a:pPr/>
              <a:t>2</a:t>
            </a:fld>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Прямоугольник 2"/>
          <p:cNvSpPr/>
          <p:nvPr/>
        </p:nvSpPr>
        <p:spPr>
          <a:xfrm>
            <a:off x="1428728" y="428604"/>
            <a:ext cx="4522969" cy="584775"/>
          </a:xfrm>
          <a:prstGeom prst="rect">
            <a:avLst/>
          </a:prstGeom>
        </p:spPr>
        <p:txBody>
          <a:bodyPr wrap="none">
            <a:spAutoFit/>
          </a:bodyPr>
          <a:lstStyle/>
          <a:p>
            <a:pPr marL="571500" lvl="0" indent="-571500">
              <a:buFont typeface="+mj-lt"/>
              <a:buAutoNum type="romanUcPeriod" startAt="6"/>
            </a:pPr>
            <a:r>
              <a:rPr lang="ru-RU" sz="3200" b="1" dirty="0" smtClean="0">
                <a:solidFill>
                  <a:srgbClr val="FF0000"/>
                </a:solidFill>
                <a:latin typeface="Times New Roman" pitchFamily="18" charset="0"/>
                <a:cs typeface="Times New Roman" pitchFamily="18" charset="0"/>
              </a:rPr>
              <a:t> Домашнее задание. </a:t>
            </a:r>
            <a:endParaRPr lang="ru-RU" sz="3200" b="1" dirty="0">
              <a:solidFill>
                <a:srgbClr val="FF0000"/>
              </a:solidFill>
            </a:endParaRPr>
          </a:p>
        </p:txBody>
      </p:sp>
      <p:sp>
        <p:nvSpPr>
          <p:cNvPr id="6" name="Прямоугольник 5"/>
          <p:cNvSpPr/>
          <p:nvPr/>
        </p:nvSpPr>
        <p:spPr>
          <a:xfrm>
            <a:off x="1571604" y="1928802"/>
            <a:ext cx="5312929" cy="584775"/>
          </a:xfrm>
          <a:prstGeom prst="rect">
            <a:avLst/>
          </a:prstGeom>
        </p:spPr>
        <p:txBody>
          <a:bodyPr wrap="none">
            <a:spAutoFit/>
          </a:bodyPr>
          <a:lstStyle/>
          <a:p>
            <a:pPr marL="400050" indent="-400050" algn="ctr">
              <a:buFont typeface="+mj-lt"/>
              <a:buAutoNum type="romanUcPeriod" startAt="6"/>
            </a:pPr>
            <a:r>
              <a:rPr lang="ru-RU" sz="3200" b="1" dirty="0" smtClean="0">
                <a:solidFill>
                  <a:srgbClr val="FF0000"/>
                </a:solidFill>
                <a:latin typeface="Times New Roman" pitchFamily="18" charset="0"/>
                <a:cs typeface="Times New Roman" pitchFamily="18" charset="0"/>
              </a:rPr>
              <a:t> Итог урока, рефлексия. </a:t>
            </a:r>
            <a:endParaRPr lang="ru-RU" sz="3200" b="1" dirty="0">
              <a:solidFill>
                <a:srgbClr val="FF0000"/>
              </a:solidFill>
              <a:latin typeface="Times New Roman" pitchFamily="18" charset="0"/>
              <a:cs typeface="Times New Roman" pitchFamily="18" charset="0"/>
            </a:endParaRPr>
          </a:p>
        </p:txBody>
      </p:sp>
      <p:sp>
        <p:nvSpPr>
          <p:cNvPr id="7" name="Прямоугольник 6"/>
          <p:cNvSpPr/>
          <p:nvPr/>
        </p:nvSpPr>
        <p:spPr>
          <a:xfrm>
            <a:off x="571472" y="1071546"/>
            <a:ext cx="6297045" cy="523220"/>
          </a:xfrm>
          <a:prstGeom prst="rect">
            <a:avLst/>
          </a:prstGeom>
        </p:spPr>
        <p:txBody>
          <a:bodyPr wrap="none">
            <a:spAutoFit/>
          </a:bodyPr>
          <a:lstStyle/>
          <a:p>
            <a:r>
              <a:rPr lang="ru-RU" sz="2800" dirty="0" smtClean="0">
                <a:latin typeface="Times New Roman" pitchFamily="18" charset="0"/>
                <a:cs typeface="Times New Roman" pitchFamily="18" charset="0"/>
              </a:rPr>
              <a:t>Обсудить </a:t>
            </a:r>
            <a:r>
              <a:rPr lang="ru-RU" sz="2800" dirty="0">
                <a:latin typeface="Times New Roman" pitchFamily="18" charset="0"/>
                <a:cs typeface="Times New Roman" pitchFamily="18" charset="0"/>
              </a:rPr>
              <a:t>и записать домашнее задание.</a:t>
            </a:r>
          </a:p>
        </p:txBody>
      </p:sp>
      <p:sp>
        <p:nvSpPr>
          <p:cNvPr id="8" name="Прямоугольник 7"/>
          <p:cNvSpPr/>
          <p:nvPr/>
        </p:nvSpPr>
        <p:spPr>
          <a:xfrm>
            <a:off x="285720" y="3500438"/>
            <a:ext cx="8072494" cy="1261884"/>
          </a:xfrm>
          <a:prstGeom prst="rect">
            <a:avLst/>
          </a:prstGeom>
        </p:spPr>
        <p:txBody>
          <a:bodyPr wrap="square">
            <a:spAutoFit/>
          </a:bodyPr>
          <a:lstStyle/>
          <a:p>
            <a:r>
              <a:rPr lang="ru-RU" sz="2800" b="1" i="1" dirty="0" smtClean="0">
                <a:solidFill>
                  <a:srgbClr val="FF0000"/>
                </a:solidFill>
                <a:latin typeface="Times New Roman" pitchFamily="18" charset="0"/>
                <a:cs typeface="Times New Roman" pitchFamily="18" charset="0"/>
              </a:rPr>
              <a:t>Цель этапа:  </a:t>
            </a:r>
          </a:p>
          <a:p>
            <a:pPr marL="457200" indent="-457200">
              <a:buFont typeface="+mj-lt"/>
              <a:buAutoNum type="arabicParenR"/>
            </a:pPr>
            <a:r>
              <a:rPr lang="ru-RU" sz="2400" dirty="0" smtClean="0">
                <a:latin typeface="Times New Roman" pitchFamily="18" charset="0"/>
                <a:cs typeface="Times New Roman" pitchFamily="18" charset="0"/>
              </a:rPr>
              <a:t>зафиксировать </a:t>
            </a:r>
            <a:r>
              <a:rPr lang="ru-RU" sz="2400" dirty="0">
                <a:latin typeface="Times New Roman" pitchFamily="18" charset="0"/>
                <a:cs typeface="Times New Roman" pitchFamily="18" charset="0"/>
              </a:rPr>
              <a:t>новое содержание, изученное на уроке;</a:t>
            </a:r>
          </a:p>
          <a:p>
            <a:r>
              <a:rPr lang="ru-RU" sz="2400" dirty="0">
                <a:latin typeface="Times New Roman" pitchFamily="18" charset="0"/>
                <a:cs typeface="Times New Roman" pitchFamily="18" charset="0"/>
              </a:rPr>
              <a:t>2) </a:t>
            </a:r>
            <a:r>
              <a:rPr lang="ru-RU" sz="2400" dirty="0" smtClean="0">
                <a:latin typeface="Times New Roman" pitchFamily="18" charset="0"/>
                <a:cs typeface="Times New Roman" pitchFamily="18" charset="0"/>
              </a:rPr>
              <a:t>  оценить </a:t>
            </a:r>
            <a:r>
              <a:rPr lang="ru-RU" sz="2400" dirty="0">
                <a:latin typeface="Times New Roman" pitchFamily="18" charset="0"/>
                <a:cs typeface="Times New Roman" pitchFamily="18" charset="0"/>
              </a:rPr>
              <a:t>собственную деятельность на </a:t>
            </a:r>
            <a:r>
              <a:rPr lang="ru-RU" sz="2400" dirty="0" smtClean="0">
                <a:latin typeface="Times New Roman" pitchFamily="18" charset="0"/>
                <a:cs typeface="Times New Roman" pitchFamily="18" charset="0"/>
              </a:rPr>
              <a:t>уроке.</a:t>
            </a:r>
            <a:endParaRPr lang="ru-RU" sz="2400" dirty="0">
              <a:latin typeface="Times New Roman" pitchFamily="18" charset="0"/>
              <a:cs typeface="Times New Roman" pitchFamily="18" charset="0"/>
            </a:endParaRPr>
          </a:p>
        </p:txBody>
      </p:sp>
      <p:sp>
        <p:nvSpPr>
          <p:cNvPr id="9" name="TextBox 8"/>
          <p:cNvSpPr txBox="1"/>
          <p:nvPr/>
        </p:nvSpPr>
        <p:spPr>
          <a:xfrm>
            <a:off x="857224" y="2714620"/>
            <a:ext cx="4739952" cy="523220"/>
          </a:xfrm>
          <a:prstGeom prst="rect">
            <a:avLst/>
          </a:prstGeom>
          <a:noFill/>
        </p:spPr>
        <p:txBody>
          <a:bodyPr wrap="none" rtlCol="0">
            <a:spAutoFit/>
          </a:bodyPr>
          <a:lstStyle/>
          <a:p>
            <a:r>
              <a:rPr lang="ru-RU" sz="2800" dirty="0" smtClean="0">
                <a:latin typeface="Times New Roman" pitchFamily="18" charset="0"/>
                <a:cs typeface="Times New Roman" pitchFamily="18" charset="0"/>
              </a:rPr>
              <a:t>Ответить на вопросы учителя</a:t>
            </a:r>
            <a:endParaRPr lang="ru-RU" sz="2800" dirty="0">
              <a:latin typeface="Times New Roman" pitchFamily="18" charset="0"/>
              <a:cs typeface="Times New Roman" pitchFamily="18" charset="0"/>
            </a:endParaRPr>
          </a:p>
        </p:txBody>
      </p:sp>
      <p:sp>
        <p:nvSpPr>
          <p:cNvPr id="10" name="Номер слайда 9"/>
          <p:cNvSpPr>
            <a:spLocks noGrp="1"/>
          </p:cNvSpPr>
          <p:nvPr>
            <p:ph type="sldNum" sz="quarter" idx="12"/>
          </p:nvPr>
        </p:nvSpPr>
        <p:spPr/>
        <p:txBody>
          <a:bodyPr/>
          <a:lstStyle/>
          <a:p>
            <a:fld id="{B9F18602-21E8-4FD5-9092-197550385265}" type="slidenum">
              <a:rPr lang="ru-RU" smtClean="0"/>
              <a:pPr/>
              <a:t>20</a:t>
            </a:fld>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Номер слайда 2"/>
          <p:cNvSpPr>
            <a:spLocks noGrp="1"/>
          </p:cNvSpPr>
          <p:nvPr>
            <p:ph type="sldNum" sz="quarter" idx="12"/>
          </p:nvPr>
        </p:nvSpPr>
        <p:spPr/>
        <p:txBody>
          <a:bodyPr/>
          <a:lstStyle/>
          <a:p>
            <a:fld id="{2FACEB74-6335-4EC0-85C5-5C1E0E0E70ED}" type="slidenum">
              <a:rPr lang="ru-RU" smtClean="0"/>
              <a:pPr/>
              <a:t>21</a:t>
            </a:fld>
            <a:endParaRPr lang="ru-RU" dirty="0"/>
          </a:p>
        </p:txBody>
      </p:sp>
      <p:sp>
        <p:nvSpPr>
          <p:cNvPr id="2" name="Заголовок 1"/>
          <p:cNvSpPr>
            <a:spLocks noGrp="1"/>
          </p:cNvSpPr>
          <p:nvPr>
            <p:ph type="title"/>
          </p:nvPr>
        </p:nvSpPr>
        <p:spPr>
          <a:xfrm>
            <a:off x="500034" y="142852"/>
            <a:ext cx="8229600" cy="1069848"/>
          </a:xfrm>
        </p:spPr>
        <p:txBody>
          <a:bodyPr>
            <a:normAutofit/>
          </a:bodyPr>
          <a:lstStyle/>
          <a:p>
            <a:pPr algn="l"/>
            <a:r>
              <a:rPr lang="ru-RU" sz="4000" b="1" dirty="0" smtClean="0">
                <a:solidFill>
                  <a:srgbClr val="FF0000"/>
                </a:solidFill>
                <a:effectLst/>
                <a:latin typeface="Times New Roman" pitchFamily="18" charset="0"/>
                <a:cs typeface="Times New Roman" pitchFamily="18" charset="0"/>
              </a:rPr>
              <a:t>Домашнее задание: </a:t>
            </a:r>
            <a:r>
              <a:rPr lang="ru-RU" sz="3600" b="1" dirty="0" smtClean="0">
                <a:solidFill>
                  <a:srgbClr val="FF0000"/>
                </a:solidFill>
                <a:effectLst/>
                <a:latin typeface="Times New Roman" pitchFamily="18" charset="0"/>
                <a:cs typeface="Times New Roman" pitchFamily="18" charset="0"/>
              </a:rPr>
              <a:t>п15, №94, № 96.</a:t>
            </a:r>
            <a:endParaRPr lang="ru-RU" sz="3600" b="1" dirty="0">
              <a:solidFill>
                <a:srgbClr val="FF0000"/>
              </a:solidFill>
              <a:effectLst/>
              <a:latin typeface="Times New Roman" pitchFamily="18" charset="0"/>
              <a:cs typeface="Times New Roman" pitchFamily="18" charset="0"/>
            </a:endParaRPr>
          </a:p>
        </p:txBody>
      </p:sp>
      <p:sp>
        <p:nvSpPr>
          <p:cNvPr id="6" name="Прямоугольник 5"/>
          <p:cNvSpPr/>
          <p:nvPr/>
        </p:nvSpPr>
        <p:spPr>
          <a:xfrm>
            <a:off x="3143240" y="1071546"/>
            <a:ext cx="2959400" cy="707886"/>
          </a:xfrm>
          <a:prstGeom prst="rect">
            <a:avLst/>
          </a:prstGeom>
        </p:spPr>
        <p:txBody>
          <a:bodyPr wrap="none">
            <a:spAutoFit/>
          </a:bodyPr>
          <a:lstStyle/>
          <a:p>
            <a:pPr algn="ctr"/>
            <a:r>
              <a:rPr lang="ru-RU" sz="4000" b="1" dirty="0" smtClean="0">
                <a:solidFill>
                  <a:srgbClr val="FF0000"/>
                </a:solidFill>
                <a:latin typeface="Times New Roman" pitchFamily="18" charset="0"/>
                <a:cs typeface="Times New Roman" pitchFamily="18" charset="0"/>
              </a:rPr>
              <a:t>Итог урока:</a:t>
            </a:r>
            <a:endParaRPr lang="ru-RU" sz="4000" dirty="0">
              <a:solidFill>
                <a:srgbClr val="FF0000"/>
              </a:solidFill>
            </a:endParaRPr>
          </a:p>
        </p:txBody>
      </p:sp>
      <p:sp>
        <p:nvSpPr>
          <p:cNvPr id="7" name="TextBox 6"/>
          <p:cNvSpPr txBox="1"/>
          <p:nvPr/>
        </p:nvSpPr>
        <p:spPr>
          <a:xfrm>
            <a:off x="214282" y="2071678"/>
            <a:ext cx="8358246" cy="3539430"/>
          </a:xfrm>
          <a:prstGeom prst="rect">
            <a:avLst/>
          </a:prstGeom>
          <a:noFill/>
        </p:spPr>
        <p:txBody>
          <a:bodyPr wrap="square" rtlCol="0">
            <a:spAutoFit/>
          </a:bodyPr>
          <a:lstStyle/>
          <a:p>
            <a:pPr marL="342900" indent="-342900">
              <a:buFont typeface="+mj-lt"/>
              <a:buAutoNum type="arabicPeriod"/>
            </a:pPr>
            <a:r>
              <a:rPr lang="ru-RU" sz="2800" dirty="0" smtClean="0">
                <a:solidFill>
                  <a:schemeClr val="bg1"/>
                </a:solidFill>
                <a:latin typeface="Times New Roman" pitchFamily="18" charset="0"/>
                <a:cs typeface="Times New Roman" pitchFamily="18" charset="0"/>
              </a:rPr>
              <a:t>С какими новыми понятиями мы познакомились с вами на уроке?</a:t>
            </a:r>
          </a:p>
          <a:p>
            <a:pPr marL="342900" indent="-342900">
              <a:buFont typeface="+mj-lt"/>
              <a:buAutoNum type="arabicPeriod"/>
            </a:pPr>
            <a:r>
              <a:rPr lang="ru-RU" sz="2800" dirty="0" smtClean="0">
                <a:solidFill>
                  <a:schemeClr val="bg1"/>
                </a:solidFill>
                <a:latin typeface="Times New Roman" pitchFamily="18" charset="0"/>
                <a:cs typeface="Times New Roman" pitchFamily="18" charset="0"/>
              </a:rPr>
              <a:t>Что такое теорема и доказательство теоремы?</a:t>
            </a:r>
          </a:p>
          <a:p>
            <a:pPr marL="342900" indent="-342900">
              <a:buFont typeface="+mj-lt"/>
              <a:buAutoNum type="arabicPeriod"/>
            </a:pPr>
            <a:r>
              <a:rPr lang="ru-RU" sz="2800" dirty="0" smtClean="0">
                <a:solidFill>
                  <a:schemeClr val="bg1"/>
                </a:solidFill>
                <a:latin typeface="Times New Roman" pitchFamily="18" charset="0"/>
                <a:cs typeface="Times New Roman" pitchFamily="18" charset="0"/>
              </a:rPr>
              <a:t>Из чего состоит теорема?</a:t>
            </a:r>
          </a:p>
          <a:p>
            <a:pPr marL="342900" indent="-342900">
              <a:buFont typeface="+mj-lt"/>
              <a:buAutoNum type="arabicPeriod"/>
            </a:pPr>
            <a:r>
              <a:rPr lang="ru-RU" sz="2800" dirty="0" smtClean="0">
                <a:solidFill>
                  <a:schemeClr val="bg1"/>
                </a:solidFill>
                <a:latin typeface="Times New Roman" pitchFamily="18" charset="0"/>
                <a:cs typeface="Times New Roman" pitchFamily="18" charset="0"/>
              </a:rPr>
              <a:t>Что такое условие, заключение теоремы?</a:t>
            </a:r>
          </a:p>
          <a:p>
            <a:pPr marL="342900" indent="-342900">
              <a:buFont typeface="+mj-lt"/>
              <a:buAutoNum type="arabicPeriod"/>
            </a:pPr>
            <a:r>
              <a:rPr lang="ru-RU" sz="2800" dirty="0" smtClean="0">
                <a:solidFill>
                  <a:schemeClr val="bg1"/>
                </a:solidFill>
                <a:latin typeface="Times New Roman" pitchFamily="18" charset="0"/>
                <a:cs typeface="Times New Roman" pitchFamily="18" charset="0"/>
              </a:rPr>
              <a:t>Какие условия должны выполняться, чтобы треугольники были равны по первому признаку?</a:t>
            </a:r>
          </a:p>
          <a:p>
            <a:pPr marL="342900" indent="-342900">
              <a:buFont typeface="+mj-lt"/>
              <a:buAutoNum type="arabicPeriod"/>
            </a:pPr>
            <a:r>
              <a:rPr lang="ru-RU" sz="2800" dirty="0" smtClean="0">
                <a:solidFill>
                  <a:schemeClr val="bg1"/>
                </a:solidFill>
                <a:latin typeface="Times New Roman" pitchFamily="18" charset="0"/>
                <a:cs typeface="Times New Roman" pitchFamily="18" charset="0"/>
              </a:rPr>
              <a:t>Оцените свои знания по теме на данный момент.</a:t>
            </a:r>
            <a:endParaRPr lang="ru-RU" sz="2800"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ppt_x"/>
                                          </p:val>
                                        </p:tav>
                                        <p:tav tm="100000">
                                          <p:val>
                                            <p:strVal val="#ppt_x"/>
                                          </p:val>
                                        </p:tav>
                                      </p:tavLst>
                                    </p:anim>
                                    <p:anim calcmode="lin" valueType="num">
                                      <p:cBhvr additive="base">
                                        <p:cTn id="14"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ppt_x"/>
                                          </p:val>
                                        </p:tav>
                                        <p:tav tm="100000">
                                          <p:val>
                                            <p:strVal val="#ppt_x"/>
                                          </p:val>
                                        </p:tav>
                                      </p:tavLst>
                                    </p:anim>
                                    <p:anim calcmode="lin" valueType="num">
                                      <p:cBhvr additive="base">
                                        <p:cTn id="20"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214554"/>
            <a:ext cx="8229600" cy="1069848"/>
          </a:xfrm>
        </p:spPr>
        <p:txBody>
          <a:bodyPr>
            <a:normAutofit fontScale="90000"/>
          </a:bodyPr>
          <a:lstStyle/>
          <a:p>
            <a:pPr algn="ctr"/>
            <a:r>
              <a:rPr lang="ru-RU" sz="4800" b="1" dirty="0" smtClean="0">
                <a:solidFill>
                  <a:srgbClr val="FF0000"/>
                </a:solidFill>
                <a:latin typeface="Times New Roman" pitchFamily="18" charset="0"/>
                <a:cs typeface="Times New Roman" pitchFamily="18" charset="0"/>
              </a:rPr>
              <a:t>СПАСИБО ЗА ВНИМАНИЕ!</a:t>
            </a:r>
            <a:endParaRPr lang="ru-RU" sz="4800" b="1" dirty="0">
              <a:solidFill>
                <a:srgbClr val="FF0000"/>
              </a:solidFill>
              <a:latin typeface="Times New Roman" pitchFamily="18" charset="0"/>
              <a:cs typeface="Times New Roman" pitchFamily="18" charset="0"/>
            </a:endParaRPr>
          </a:p>
        </p:txBody>
      </p:sp>
      <p:sp>
        <p:nvSpPr>
          <p:cNvPr id="3" name="Номер слайда 2"/>
          <p:cNvSpPr>
            <a:spLocks noGrp="1"/>
          </p:cNvSpPr>
          <p:nvPr>
            <p:ph type="sldNum" sz="quarter" idx="12"/>
          </p:nvPr>
        </p:nvSpPr>
        <p:spPr/>
        <p:txBody>
          <a:bodyPr/>
          <a:lstStyle/>
          <a:p>
            <a:fld id="{2FACEB74-6335-4EC0-85C5-5C1E0E0E70ED}" type="slidenum">
              <a:rPr lang="ru-RU" smtClean="0"/>
              <a:pPr/>
              <a:t>22</a:t>
            </a:fld>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50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2"/>
                                        </p:tgtEl>
                                        <p:attrNameLst>
                                          <p:attrName>fillcolor</p:attrName>
                                        </p:attrNameLst>
                                      </p:cBhvr>
                                      <p:tavLst>
                                        <p:tav tm="0">
                                          <p:val>
                                            <p:clrVal>
                                              <a:schemeClr val="accent2"/>
                                            </p:clrVal>
                                          </p:val>
                                        </p:tav>
                                        <p:tav tm="50000">
                                          <p:val>
                                            <p:clrVal>
                                              <a:schemeClr val="hlink"/>
                                            </p:clrVal>
                                          </p:val>
                                        </p:tav>
                                      </p:tavLst>
                                    </p:anim>
                                    <p:set>
                                      <p:cBhvr>
                                        <p:cTn id="9" dur="50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Прямоугольник 15"/>
          <p:cNvSpPr/>
          <p:nvPr/>
        </p:nvSpPr>
        <p:spPr>
          <a:xfrm>
            <a:off x="5214942" y="2000240"/>
            <a:ext cx="3714776" cy="654603"/>
          </a:xfrm>
          <a:prstGeom prst="rect">
            <a:avLst/>
          </a:prstGeom>
        </p:spPr>
        <p:txBody>
          <a:bodyPr wrap="square">
            <a:spAutoFit/>
          </a:bodyPr>
          <a:lstStyle/>
          <a:p>
            <a:pPr>
              <a:lnSpc>
                <a:spcPct val="87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400" b="1" dirty="0" smtClean="0">
              <a:latin typeface="Times New Roman" pitchFamily="18" charset="0"/>
              <a:cs typeface="Times New Roman" pitchFamily="18" charset="0"/>
            </a:endParaRPr>
          </a:p>
          <a:p>
            <a:pPr>
              <a:lnSpc>
                <a:spcPct val="87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dirty="0" smtClean="0">
                <a:latin typeface="Times New Roman" pitchFamily="18" charset="0"/>
                <a:cs typeface="Times New Roman" pitchFamily="18" charset="0"/>
              </a:rPr>
              <a:t>  </a:t>
            </a:r>
            <a:endParaRPr lang="en-GB" b="1" dirty="0">
              <a:latin typeface="Times New Roman" pitchFamily="18" charset="0"/>
              <a:cs typeface="Times New Roman" pitchFamily="18" charset="0"/>
            </a:endParaRPr>
          </a:p>
        </p:txBody>
      </p:sp>
      <p:sp>
        <p:nvSpPr>
          <p:cNvPr id="20" name="Прямоугольник 19"/>
          <p:cNvSpPr/>
          <p:nvPr/>
        </p:nvSpPr>
        <p:spPr>
          <a:xfrm>
            <a:off x="2643174" y="0"/>
            <a:ext cx="3643338" cy="646331"/>
          </a:xfrm>
          <a:prstGeom prst="rect">
            <a:avLst/>
          </a:prstGeom>
        </p:spPr>
        <p:txBody>
          <a:bodyPr wrap="square">
            <a:spAutoFit/>
          </a:bodyPr>
          <a:lstStyle/>
          <a:p>
            <a:pPr algn="ctr"/>
            <a:r>
              <a:rPr lang="ru-RU" sz="3600" b="1" dirty="0" smtClean="0">
                <a:solidFill>
                  <a:srgbClr val="FF0000"/>
                </a:solidFill>
                <a:latin typeface="Times New Roman" pitchFamily="18" charset="0"/>
                <a:cs typeface="Times New Roman" pitchFamily="18" charset="0"/>
              </a:rPr>
              <a:t>Цели урока:</a:t>
            </a:r>
            <a:endParaRPr lang="ru-RU" sz="3600" b="1" dirty="0">
              <a:solidFill>
                <a:srgbClr val="FF0000"/>
              </a:solidFill>
              <a:latin typeface="Times New Roman" pitchFamily="18" charset="0"/>
              <a:cs typeface="Times New Roman" pitchFamily="18" charset="0"/>
            </a:endParaRPr>
          </a:p>
        </p:txBody>
      </p:sp>
      <p:sp>
        <p:nvSpPr>
          <p:cNvPr id="5" name="Номер слайда 4"/>
          <p:cNvSpPr>
            <a:spLocks noGrp="1"/>
          </p:cNvSpPr>
          <p:nvPr>
            <p:ph type="sldNum" sz="quarter" idx="12"/>
          </p:nvPr>
        </p:nvSpPr>
        <p:spPr/>
        <p:txBody>
          <a:bodyPr/>
          <a:lstStyle/>
          <a:p>
            <a:fld id="{2FACEB74-6335-4EC0-85C5-5C1E0E0E70ED}" type="slidenum">
              <a:rPr lang="ru-RU" smtClean="0"/>
              <a:pPr/>
              <a:t>3</a:t>
            </a:fld>
            <a:endParaRPr lang="ru-RU" dirty="0"/>
          </a:p>
        </p:txBody>
      </p:sp>
      <p:sp>
        <p:nvSpPr>
          <p:cNvPr id="6" name="TextBox 5"/>
          <p:cNvSpPr txBox="1"/>
          <p:nvPr/>
        </p:nvSpPr>
        <p:spPr>
          <a:xfrm>
            <a:off x="214282" y="500042"/>
            <a:ext cx="8572592" cy="1631216"/>
          </a:xfrm>
          <a:prstGeom prst="rect">
            <a:avLst/>
          </a:prstGeom>
          <a:noFill/>
        </p:spPr>
        <p:txBody>
          <a:bodyPr wrap="square" rtlCol="0">
            <a:spAutoFit/>
          </a:bodyPr>
          <a:lstStyle/>
          <a:p>
            <a:r>
              <a:rPr lang="ru-RU" sz="2800" b="1" dirty="0">
                <a:solidFill>
                  <a:srgbClr val="FF0000"/>
                </a:solidFill>
                <a:latin typeface="Times New Roman" pitchFamily="18" charset="0"/>
                <a:cs typeface="Times New Roman" pitchFamily="18" charset="0"/>
              </a:rPr>
              <a:t>о</a:t>
            </a:r>
            <a:r>
              <a:rPr lang="ru-RU" sz="2800" b="1" dirty="0" smtClean="0">
                <a:solidFill>
                  <a:srgbClr val="FF0000"/>
                </a:solidFill>
                <a:latin typeface="Times New Roman" pitchFamily="18" charset="0"/>
                <a:cs typeface="Times New Roman" pitchFamily="18" charset="0"/>
              </a:rPr>
              <a:t>бразовательные: </a:t>
            </a:r>
          </a:p>
          <a:p>
            <a:pPr>
              <a:buFont typeface="Wingdings" pitchFamily="2" charset="2"/>
              <a:buChar char="Ø"/>
            </a:pPr>
            <a:r>
              <a:rPr lang="ru-RU" sz="2400" dirty="0" smtClean="0">
                <a:latin typeface="Times New Roman" pitchFamily="18" charset="0"/>
                <a:cs typeface="Times New Roman" pitchFamily="18" charset="0"/>
              </a:rPr>
              <a:t>введение понятий «теорема», «доказательство теоремы»,                        </a:t>
            </a:r>
          </a:p>
          <a:p>
            <a:pPr>
              <a:buFont typeface="Wingdings" pitchFamily="2" charset="2"/>
              <a:buChar char="Ø"/>
            </a:pPr>
            <a:r>
              <a:rPr lang="ru-RU" sz="2400" dirty="0">
                <a:latin typeface="Times New Roman" pitchFamily="18" charset="0"/>
                <a:cs typeface="Times New Roman" pitchFamily="18" charset="0"/>
              </a:rPr>
              <a:t>д</a:t>
            </a:r>
            <a:r>
              <a:rPr lang="ru-RU" sz="2400" dirty="0" smtClean="0">
                <a:latin typeface="Times New Roman" pitchFamily="18" charset="0"/>
                <a:cs typeface="Times New Roman" pitchFamily="18" charset="0"/>
              </a:rPr>
              <a:t>оказательство первого признака равенства треугольников,</a:t>
            </a:r>
          </a:p>
          <a:p>
            <a:pPr>
              <a:buFont typeface="Wingdings" pitchFamily="2" charset="2"/>
              <a:buChar char="Ø"/>
            </a:pPr>
            <a:r>
              <a:rPr lang="ru-RU" sz="2400" dirty="0" smtClean="0">
                <a:latin typeface="Times New Roman" pitchFamily="18" charset="0"/>
                <a:cs typeface="Times New Roman" pitchFamily="18" charset="0"/>
              </a:rPr>
              <a:t>применение признака при решении задач;</a:t>
            </a:r>
            <a:endParaRPr lang="ru-RU" sz="2400" dirty="0">
              <a:latin typeface="Times New Roman" pitchFamily="18" charset="0"/>
              <a:cs typeface="Times New Roman" pitchFamily="18" charset="0"/>
            </a:endParaRPr>
          </a:p>
        </p:txBody>
      </p:sp>
      <p:sp>
        <p:nvSpPr>
          <p:cNvPr id="7" name="TextBox 6"/>
          <p:cNvSpPr txBox="1"/>
          <p:nvPr/>
        </p:nvSpPr>
        <p:spPr>
          <a:xfrm>
            <a:off x="214282" y="2000240"/>
            <a:ext cx="8572560" cy="2431435"/>
          </a:xfrm>
          <a:prstGeom prst="rect">
            <a:avLst/>
          </a:prstGeom>
          <a:noFill/>
        </p:spPr>
        <p:txBody>
          <a:bodyPr wrap="square" rtlCol="0">
            <a:spAutoFit/>
          </a:bodyPr>
          <a:lstStyle/>
          <a:p>
            <a:r>
              <a:rPr lang="ru-RU" sz="2800" b="1" dirty="0" smtClean="0">
                <a:solidFill>
                  <a:srgbClr val="FF0000"/>
                </a:solidFill>
                <a:latin typeface="Times New Roman" pitchFamily="18" charset="0"/>
                <a:cs typeface="Times New Roman" pitchFamily="18" charset="0"/>
              </a:rPr>
              <a:t>развивающие:</a:t>
            </a:r>
            <a:endParaRPr lang="ru-RU" sz="2800" dirty="0" smtClean="0">
              <a:solidFill>
                <a:srgbClr val="FF0000"/>
              </a:solidFill>
              <a:latin typeface="Times New Roman" pitchFamily="18" charset="0"/>
              <a:cs typeface="Times New Roman" pitchFamily="18" charset="0"/>
            </a:endParaRPr>
          </a:p>
          <a:p>
            <a:pPr>
              <a:buFont typeface="Wingdings" pitchFamily="2" charset="2"/>
              <a:buChar char="Ø"/>
            </a:pPr>
            <a:r>
              <a:rPr lang="ru-RU" sz="28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развитие умений анализировать, сопоставлять, логически мыслить,</a:t>
            </a:r>
          </a:p>
          <a:p>
            <a:pPr>
              <a:buFont typeface="Wingdings" pitchFamily="2" charset="2"/>
              <a:buChar char="Ø"/>
            </a:pPr>
            <a:r>
              <a:rPr lang="ru-RU" sz="2400" dirty="0">
                <a:latin typeface="Times New Roman" pitchFamily="18" charset="0"/>
                <a:cs typeface="Times New Roman" pitchFamily="18" charset="0"/>
              </a:rPr>
              <a:t>р</a:t>
            </a:r>
            <a:r>
              <a:rPr lang="ru-RU" sz="2400" dirty="0" smtClean="0">
                <a:latin typeface="Times New Roman" pitchFamily="18" charset="0"/>
                <a:cs typeface="Times New Roman" pitchFamily="18" charset="0"/>
              </a:rPr>
              <a:t>азвитие умений обобщать, делать самостоятельные выводы, математически грамотно выражать свою мысль,</a:t>
            </a:r>
          </a:p>
          <a:p>
            <a:pPr>
              <a:buFont typeface="Wingdings" pitchFamily="2" charset="2"/>
              <a:buChar char="Ø"/>
            </a:pPr>
            <a:r>
              <a:rPr lang="ru-RU" sz="2400" dirty="0">
                <a:latin typeface="Times New Roman" pitchFamily="18" charset="0"/>
                <a:cs typeface="Times New Roman" pitchFamily="18" charset="0"/>
              </a:rPr>
              <a:t>р</a:t>
            </a:r>
            <a:r>
              <a:rPr lang="ru-RU" sz="2400" dirty="0" smtClean="0">
                <a:latin typeface="Times New Roman" pitchFamily="18" charset="0"/>
                <a:cs typeface="Times New Roman" pitchFamily="18" charset="0"/>
              </a:rPr>
              <a:t>азвитие внимания, памяти;</a:t>
            </a:r>
            <a:endParaRPr lang="ru-RU" sz="2800" dirty="0" smtClean="0">
              <a:latin typeface="Times New Roman" pitchFamily="18" charset="0"/>
              <a:cs typeface="Times New Roman" pitchFamily="18" charset="0"/>
            </a:endParaRPr>
          </a:p>
        </p:txBody>
      </p:sp>
      <p:sp>
        <p:nvSpPr>
          <p:cNvPr id="8" name="TextBox 7"/>
          <p:cNvSpPr txBox="1"/>
          <p:nvPr/>
        </p:nvSpPr>
        <p:spPr>
          <a:xfrm>
            <a:off x="214282" y="4286256"/>
            <a:ext cx="8786874" cy="2369880"/>
          </a:xfrm>
          <a:prstGeom prst="rect">
            <a:avLst/>
          </a:prstGeom>
          <a:noFill/>
        </p:spPr>
        <p:txBody>
          <a:bodyPr wrap="square" rtlCol="0">
            <a:spAutoFit/>
          </a:bodyPr>
          <a:lstStyle/>
          <a:p>
            <a:r>
              <a:rPr lang="ru-RU" sz="2800" b="1" dirty="0">
                <a:solidFill>
                  <a:srgbClr val="FF0000"/>
                </a:solidFill>
                <a:latin typeface="Times New Roman" pitchFamily="18" charset="0"/>
                <a:cs typeface="Times New Roman" pitchFamily="18" charset="0"/>
              </a:rPr>
              <a:t>в</a:t>
            </a:r>
            <a:r>
              <a:rPr lang="ru-RU" sz="2800" b="1" dirty="0" smtClean="0">
                <a:solidFill>
                  <a:srgbClr val="FF0000"/>
                </a:solidFill>
                <a:latin typeface="Times New Roman" pitchFamily="18" charset="0"/>
                <a:cs typeface="Times New Roman" pitchFamily="18" charset="0"/>
              </a:rPr>
              <a:t>оспитательные: </a:t>
            </a:r>
            <a:endParaRPr lang="ru-RU" sz="2400" dirty="0" smtClean="0">
              <a:solidFill>
                <a:srgbClr val="FF0000"/>
              </a:solidFill>
              <a:latin typeface="Times New Roman" pitchFamily="18" charset="0"/>
              <a:cs typeface="Times New Roman" pitchFamily="18" charset="0"/>
            </a:endParaRPr>
          </a:p>
          <a:p>
            <a:pPr>
              <a:buFont typeface="Wingdings" pitchFamily="2" charset="2"/>
              <a:buChar char="Ø"/>
            </a:pPr>
            <a:r>
              <a:rPr lang="ru-RU" sz="2400" dirty="0">
                <a:latin typeface="Times New Roman" pitchFamily="18" charset="0"/>
                <a:cs typeface="Times New Roman" pitchFamily="18" charset="0"/>
              </a:rPr>
              <a:t>с</a:t>
            </a:r>
            <a:r>
              <a:rPr lang="ru-RU" sz="2400" dirty="0" smtClean="0">
                <a:latin typeface="Times New Roman" pitchFamily="18" charset="0"/>
                <a:cs typeface="Times New Roman" pitchFamily="18" charset="0"/>
              </a:rPr>
              <a:t>пособствовать выработке у учащихся желания и потребности в изучении новых фактов,</a:t>
            </a:r>
          </a:p>
          <a:p>
            <a:pPr>
              <a:buFont typeface="Wingdings" pitchFamily="2" charset="2"/>
              <a:buChar char="Ø"/>
            </a:pPr>
            <a:r>
              <a:rPr lang="ru-RU" sz="2400" dirty="0">
                <a:latin typeface="Times New Roman" pitchFamily="18" charset="0"/>
                <a:cs typeface="Times New Roman" pitchFamily="18" charset="0"/>
              </a:rPr>
              <a:t>в</a:t>
            </a:r>
            <a:r>
              <a:rPr lang="ru-RU" sz="2400" dirty="0" smtClean="0">
                <a:latin typeface="Times New Roman" pitchFamily="18" charset="0"/>
                <a:cs typeface="Times New Roman" pitchFamily="18" charset="0"/>
              </a:rPr>
              <a:t>оспитание умения преодолевать учебные трудности,</a:t>
            </a:r>
          </a:p>
          <a:p>
            <a:pPr algn="just">
              <a:buFont typeface="Wingdings" pitchFamily="2" charset="2"/>
              <a:buChar char="Ø"/>
            </a:pPr>
            <a:r>
              <a:rPr lang="ru-RU" sz="2400" dirty="0">
                <a:latin typeface="Times New Roman" pitchFamily="18" charset="0"/>
                <a:cs typeface="Times New Roman" pitchFamily="18" charset="0"/>
              </a:rPr>
              <a:t>з</a:t>
            </a:r>
            <a:r>
              <a:rPr lang="ru-RU" sz="2400" dirty="0" smtClean="0">
                <a:latin typeface="Times New Roman" pitchFamily="18" charset="0"/>
                <a:cs typeface="Times New Roman" pitchFamily="18" charset="0"/>
              </a:rPr>
              <a:t>накомство с историей изучения свойств треугольников как с   частью истории  общечеловеческой культуры.</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Прямоугольник 15"/>
          <p:cNvSpPr/>
          <p:nvPr/>
        </p:nvSpPr>
        <p:spPr>
          <a:xfrm>
            <a:off x="5214942" y="2000240"/>
            <a:ext cx="3714776" cy="654603"/>
          </a:xfrm>
          <a:prstGeom prst="rect">
            <a:avLst/>
          </a:prstGeom>
        </p:spPr>
        <p:txBody>
          <a:bodyPr wrap="square">
            <a:spAutoFit/>
          </a:bodyPr>
          <a:lstStyle/>
          <a:p>
            <a:pPr>
              <a:lnSpc>
                <a:spcPct val="87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endParaRPr lang="ru-RU" sz="2400" b="1" dirty="0" smtClean="0">
              <a:latin typeface="Times New Roman" pitchFamily="18" charset="0"/>
              <a:cs typeface="Times New Roman" pitchFamily="18" charset="0"/>
            </a:endParaRPr>
          </a:p>
          <a:p>
            <a:pPr>
              <a:lnSpc>
                <a:spcPct val="87000"/>
              </a:lnSpc>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b="1" dirty="0" smtClean="0">
                <a:latin typeface="Times New Roman" pitchFamily="18" charset="0"/>
                <a:cs typeface="Times New Roman" pitchFamily="18" charset="0"/>
              </a:rPr>
              <a:t>  </a:t>
            </a:r>
            <a:endParaRPr lang="en-GB" b="1" dirty="0">
              <a:latin typeface="Times New Roman" pitchFamily="18" charset="0"/>
              <a:cs typeface="Times New Roman" pitchFamily="18" charset="0"/>
            </a:endParaRPr>
          </a:p>
        </p:txBody>
      </p:sp>
      <p:sp>
        <p:nvSpPr>
          <p:cNvPr id="20" name="Прямоугольник 19"/>
          <p:cNvSpPr/>
          <p:nvPr/>
        </p:nvSpPr>
        <p:spPr>
          <a:xfrm>
            <a:off x="3357554" y="571481"/>
            <a:ext cx="3000396" cy="646331"/>
          </a:xfrm>
          <a:prstGeom prst="rect">
            <a:avLst/>
          </a:prstGeom>
        </p:spPr>
        <p:txBody>
          <a:bodyPr wrap="square">
            <a:spAutoFit/>
          </a:bodyPr>
          <a:lstStyle/>
          <a:p>
            <a:pPr algn="ctr"/>
            <a:r>
              <a:rPr lang="ru-RU" sz="3600" b="1" dirty="0" smtClean="0">
                <a:solidFill>
                  <a:srgbClr val="FF0000"/>
                </a:solidFill>
                <a:latin typeface="Times New Roman" pitchFamily="18" charset="0"/>
                <a:cs typeface="Times New Roman" pitchFamily="18" charset="0"/>
              </a:rPr>
              <a:t>План урока.</a:t>
            </a:r>
          </a:p>
        </p:txBody>
      </p:sp>
      <p:sp>
        <p:nvSpPr>
          <p:cNvPr id="24" name="Прямоугольник 23"/>
          <p:cNvSpPr/>
          <p:nvPr/>
        </p:nvSpPr>
        <p:spPr>
          <a:xfrm>
            <a:off x="357158" y="1500174"/>
            <a:ext cx="6286544" cy="523220"/>
          </a:xfrm>
          <a:prstGeom prst="rect">
            <a:avLst/>
          </a:prstGeom>
        </p:spPr>
        <p:txBody>
          <a:bodyPr wrap="square">
            <a:spAutoFit/>
          </a:bodyPr>
          <a:lstStyle/>
          <a:p>
            <a:pPr marL="571500" indent="-571500">
              <a:buFont typeface="+mj-lt"/>
              <a:buAutoNum type="romanUcPeriod"/>
            </a:pPr>
            <a:r>
              <a:rPr lang="ru-RU" sz="2800" dirty="0">
                <a:latin typeface="Times New Roman" pitchFamily="18" charset="0"/>
                <a:cs typeface="Times New Roman" pitchFamily="18" charset="0"/>
              </a:rPr>
              <a:t>Организационный </a:t>
            </a:r>
            <a:r>
              <a:rPr lang="ru-RU" sz="2800" dirty="0" smtClean="0">
                <a:latin typeface="Times New Roman" pitchFamily="18" charset="0"/>
                <a:cs typeface="Times New Roman" pitchFamily="18" charset="0"/>
              </a:rPr>
              <a:t>момент.</a:t>
            </a:r>
            <a:r>
              <a:rPr lang="ru-RU" sz="2800" dirty="0" smtClean="0"/>
              <a:t> (3</a:t>
            </a:r>
            <a:r>
              <a:rPr lang="ru-RU" sz="2800" dirty="0" smtClean="0">
                <a:latin typeface="Times New Roman" pitchFamily="18" charset="0"/>
                <a:cs typeface="Times New Roman" pitchFamily="18" charset="0"/>
              </a:rPr>
              <a:t> мин.</a:t>
            </a:r>
            <a:r>
              <a:rPr lang="ru-RU" sz="2800" dirty="0" smtClean="0"/>
              <a:t>)</a:t>
            </a:r>
            <a:endParaRPr lang="ru-RU" sz="2800" dirty="0">
              <a:solidFill>
                <a:srgbClr val="0000FF"/>
              </a:solidFill>
              <a:latin typeface="Times New Roman" pitchFamily="18" charset="0"/>
              <a:cs typeface="Times New Roman" pitchFamily="18" charset="0"/>
            </a:endParaRPr>
          </a:p>
        </p:txBody>
      </p:sp>
      <p:sp>
        <p:nvSpPr>
          <p:cNvPr id="5" name="Номер слайда 4"/>
          <p:cNvSpPr>
            <a:spLocks noGrp="1"/>
          </p:cNvSpPr>
          <p:nvPr>
            <p:ph type="sldNum" sz="quarter" idx="12"/>
          </p:nvPr>
        </p:nvSpPr>
        <p:spPr/>
        <p:txBody>
          <a:bodyPr/>
          <a:lstStyle/>
          <a:p>
            <a:fld id="{2FACEB74-6335-4EC0-85C5-5C1E0E0E70ED}" type="slidenum">
              <a:rPr lang="ru-RU" smtClean="0"/>
              <a:pPr/>
              <a:t>4</a:t>
            </a:fld>
            <a:endParaRPr lang="ru-RU" dirty="0"/>
          </a:p>
        </p:txBody>
      </p:sp>
      <p:sp>
        <p:nvSpPr>
          <p:cNvPr id="6" name="TextBox 5"/>
          <p:cNvSpPr txBox="1"/>
          <p:nvPr/>
        </p:nvSpPr>
        <p:spPr>
          <a:xfrm>
            <a:off x="285720" y="2071678"/>
            <a:ext cx="8457187" cy="523220"/>
          </a:xfrm>
          <a:prstGeom prst="rect">
            <a:avLst/>
          </a:prstGeom>
          <a:noFill/>
        </p:spPr>
        <p:txBody>
          <a:bodyPr wrap="none" rtlCol="0">
            <a:spAutoFit/>
          </a:bodyPr>
          <a:lstStyle/>
          <a:p>
            <a:pPr marL="571500" indent="-571500">
              <a:buFont typeface="+mj-lt"/>
              <a:buAutoNum type="romanUcPeriod" startAt="2"/>
            </a:pPr>
            <a:r>
              <a:rPr lang="ru-RU" sz="2800" dirty="0" smtClean="0">
                <a:latin typeface="Times New Roman" pitchFamily="18" charset="0"/>
                <a:cs typeface="Times New Roman" pitchFamily="18" charset="0"/>
              </a:rPr>
              <a:t>Актуализация опорных знаний учащихся. (5 мин.)</a:t>
            </a:r>
          </a:p>
        </p:txBody>
      </p:sp>
      <p:sp>
        <p:nvSpPr>
          <p:cNvPr id="9" name="TextBox 8"/>
          <p:cNvSpPr txBox="1"/>
          <p:nvPr/>
        </p:nvSpPr>
        <p:spPr>
          <a:xfrm>
            <a:off x="285720" y="4000504"/>
            <a:ext cx="8072494" cy="523220"/>
          </a:xfrm>
          <a:prstGeom prst="rect">
            <a:avLst/>
          </a:prstGeom>
          <a:noFill/>
        </p:spPr>
        <p:txBody>
          <a:bodyPr wrap="square" rtlCol="0">
            <a:spAutoFit/>
          </a:bodyPr>
          <a:lstStyle/>
          <a:p>
            <a:pPr marL="571500" lvl="0" indent="-571500">
              <a:buFont typeface="+mj-lt"/>
              <a:buAutoNum type="romanUcPeriod" startAt="5"/>
            </a:pPr>
            <a:r>
              <a:rPr lang="ru-RU" sz="2800" dirty="0" smtClean="0">
                <a:latin typeface="Times New Roman" pitchFamily="18" charset="0"/>
                <a:cs typeface="Times New Roman" pitchFamily="18" charset="0"/>
              </a:rPr>
              <a:t>Закрепление </a:t>
            </a:r>
            <a:r>
              <a:rPr lang="ru-RU" sz="2800" dirty="0">
                <a:latin typeface="Times New Roman" pitchFamily="18" charset="0"/>
                <a:cs typeface="Times New Roman" pitchFamily="18" charset="0"/>
              </a:rPr>
              <a:t>изученного </a:t>
            </a:r>
            <a:r>
              <a:rPr lang="ru-RU" sz="2800" dirty="0" smtClean="0">
                <a:latin typeface="Times New Roman" pitchFamily="18" charset="0"/>
                <a:cs typeface="Times New Roman" pitchFamily="18" charset="0"/>
              </a:rPr>
              <a:t>материала. (10 мин.) </a:t>
            </a:r>
            <a:endParaRPr lang="ru-RU" sz="2800" dirty="0">
              <a:latin typeface="Times New Roman" pitchFamily="18" charset="0"/>
              <a:cs typeface="Times New Roman" pitchFamily="18" charset="0"/>
            </a:endParaRPr>
          </a:p>
        </p:txBody>
      </p:sp>
      <p:sp>
        <p:nvSpPr>
          <p:cNvPr id="11" name="TextBox 10"/>
          <p:cNvSpPr txBox="1"/>
          <p:nvPr/>
        </p:nvSpPr>
        <p:spPr>
          <a:xfrm>
            <a:off x="214282" y="4643446"/>
            <a:ext cx="6000792" cy="523220"/>
          </a:xfrm>
          <a:prstGeom prst="rect">
            <a:avLst/>
          </a:prstGeom>
          <a:noFill/>
        </p:spPr>
        <p:txBody>
          <a:bodyPr wrap="square" rtlCol="0">
            <a:spAutoFit/>
          </a:bodyPr>
          <a:lstStyle/>
          <a:p>
            <a:pPr marL="571500" lvl="0" indent="-571500">
              <a:buFont typeface="+mj-lt"/>
              <a:buAutoNum type="romanUcPeriod" startAt="6"/>
            </a:pPr>
            <a:r>
              <a:rPr lang="ru-RU" sz="2800" dirty="0" smtClean="0">
                <a:latin typeface="Times New Roman" pitchFamily="18" charset="0"/>
                <a:cs typeface="Times New Roman" pitchFamily="18" charset="0"/>
              </a:rPr>
              <a:t> Домашнее задание. (2 мин.)</a:t>
            </a:r>
            <a:endParaRPr lang="ru-RU" dirty="0"/>
          </a:p>
        </p:txBody>
      </p:sp>
      <p:sp>
        <p:nvSpPr>
          <p:cNvPr id="12" name="TextBox 11"/>
          <p:cNvSpPr txBox="1"/>
          <p:nvPr/>
        </p:nvSpPr>
        <p:spPr>
          <a:xfrm>
            <a:off x="214282" y="5357826"/>
            <a:ext cx="5286412" cy="523220"/>
          </a:xfrm>
          <a:prstGeom prst="rect">
            <a:avLst/>
          </a:prstGeom>
          <a:noFill/>
        </p:spPr>
        <p:txBody>
          <a:bodyPr wrap="square" rtlCol="0">
            <a:spAutoFit/>
          </a:bodyPr>
          <a:lstStyle/>
          <a:p>
            <a:pPr marL="571500" lvl="0" indent="-571500">
              <a:buFont typeface="+mj-lt"/>
              <a:buAutoNum type="romanUcPeriod" startAt="7"/>
            </a:pPr>
            <a:r>
              <a:rPr lang="ru-RU" sz="2800" dirty="0" smtClean="0">
                <a:latin typeface="Times New Roman" pitchFamily="18" charset="0"/>
                <a:cs typeface="Times New Roman" pitchFamily="18" charset="0"/>
              </a:rPr>
              <a:t>  Итог урока.</a:t>
            </a:r>
            <a:r>
              <a:rPr lang="ru-RU" sz="2800" dirty="0" smtClean="0"/>
              <a:t> </a:t>
            </a:r>
            <a:r>
              <a:rPr lang="ru-RU" sz="2800" dirty="0" smtClean="0">
                <a:latin typeface="Times New Roman" pitchFamily="18" charset="0"/>
                <a:cs typeface="Times New Roman" pitchFamily="18" charset="0"/>
              </a:rPr>
              <a:t>(4 мин.</a:t>
            </a:r>
            <a:r>
              <a:rPr lang="ru-RU" sz="2800" dirty="0" smtClean="0"/>
              <a:t>)</a:t>
            </a:r>
            <a:endParaRPr lang="ru-RU" sz="2800" dirty="0">
              <a:latin typeface="Times New Roman" pitchFamily="18" charset="0"/>
              <a:cs typeface="Times New Roman" pitchFamily="18" charset="0"/>
            </a:endParaRPr>
          </a:p>
        </p:txBody>
      </p:sp>
      <p:sp>
        <p:nvSpPr>
          <p:cNvPr id="15" name="TextBox 14"/>
          <p:cNvSpPr txBox="1"/>
          <p:nvPr/>
        </p:nvSpPr>
        <p:spPr>
          <a:xfrm>
            <a:off x="214282" y="3286124"/>
            <a:ext cx="4572000" cy="523220"/>
          </a:xfrm>
          <a:prstGeom prst="rect">
            <a:avLst/>
          </a:prstGeom>
          <a:noFill/>
        </p:spPr>
        <p:txBody>
          <a:bodyPr wrap="square" rtlCol="0">
            <a:spAutoFit/>
          </a:bodyPr>
          <a:lstStyle/>
          <a:p>
            <a:pPr marL="571500" indent="-571500">
              <a:buFont typeface="+mj-lt"/>
              <a:buAutoNum type="romanUcPeriod" startAt="4"/>
            </a:pPr>
            <a:r>
              <a:rPr lang="ru-RU" sz="2800" dirty="0" smtClean="0">
                <a:latin typeface="Times New Roman" pitchFamily="18" charset="0"/>
                <a:cs typeface="Times New Roman" pitchFamily="18" charset="0"/>
              </a:rPr>
              <a:t> Физ. минутка. (1мин.)</a:t>
            </a:r>
            <a:endParaRPr lang="ru-RU" sz="2800" dirty="0">
              <a:latin typeface="Times New Roman" pitchFamily="18" charset="0"/>
              <a:cs typeface="Times New Roman" pitchFamily="18" charset="0"/>
            </a:endParaRPr>
          </a:p>
        </p:txBody>
      </p:sp>
      <p:sp>
        <p:nvSpPr>
          <p:cNvPr id="19" name="TextBox 18"/>
          <p:cNvSpPr txBox="1"/>
          <p:nvPr/>
        </p:nvSpPr>
        <p:spPr>
          <a:xfrm>
            <a:off x="214282" y="2643182"/>
            <a:ext cx="6657335" cy="523220"/>
          </a:xfrm>
          <a:prstGeom prst="rect">
            <a:avLst/>
          </a:prstGeom>
          <a:noFill/>
        </p:spPr>
        <p:txBody>
          <a:bodyPr wrap="none" rtlCol="0">
            <a:spAutoFit/>
          </a:bodyPr>
          <a:lstStyle/>
          <a:p>
            <a:pPr marL="571500" indent="-571500">
              <a:buFont typeface="+mj-lt"/>
              <a:buAutoNum type="romanUcPeriod" startAt="3"/>
            </a:pPr>
            <a:r>
              <a:rPr lang="ru-RU" sz="2800" dirty="0" smtClean="0">
                <a:latin typeface="Times New Roman" pitchFamily="18" charset="0"/>
                <a:cs typeface="Times New Roman" pitchFamily="18" charset="0"/>
              </a:rPr>
              <a:t> Изучение нового материала. (15 мин.)</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2857488" y="214290"/>
            <a:ext cx="2394438" cy="646331"/>
          </a:xfrm>
          <a:prstGeom prst="rect">
            <a:avLst/>
          </a:prstGeom>
          <a:noFill/>
        </p:spPr>
        <p:txBody>
          <a:bodyPr wrap="none" rtlCol="0">
            <a:spAutoFit/>
          </a:bodyPr>
          <a:lstStyle/>
          <a:p>
            <a:r>
              <a:rPr lang="ru-RU" sz="3600" b="1" dirty="0" smtClean="0">
                <a:solidFill>
                  <a:srgbClr val="FF0000"/>
                </a:solidFill>
                <a:latin typeface="Times New Roman" pitchFamily="18" charset="0"/>
                <a:cs typeface="Times New Roman" pitchFamily="18" charset="0"/>
              </a:rPr>
              <a:t>Ход урока.</a:t>
            </a:r>
            <a:endParaRPr lang="ru-RU" sz="3600" b="1" dirty="0">
              <a:solidFill>
                <a:srgbClr val="FF0000"/>
              </a:solidFill>
              <a:latin typeface="Times New Roman" pitchFamily="18" charset="0"/>
              <a:cs typeface="Times New Roman" pitchFamily="18" charset="0"/>
            </a:endParaRPr>
          </a:p>
        </p:txBody>
      </p:sp>
      <p:sp>
        <p:nvSpPr>
          <p:cNvPr id="3" name="Прямоугольник 2"/>
          <p:cNvSpPr/>
          <p:nvPr/>
        </p:nvSpPr>
        <p:spPr>
          <a:xfrm>
            <a:off x="714348" y="928670"/>
            <a:ext cx="5552930" cy="584775"/>
          </a:xfrm>
          <a:prstGeom prst="rect">
            <a:avLst/>
          </a:prstGeom>
        </p:spPr>
        <p:txBody>
          <a:bodyPr wrap="none">
            <a:spAutoFit/>
          </a:bodyPr>
          <a:lstStyle/>
          <a:p>
            <a:pPr marL="571500" indent="-571500">
              <a:buFont typeface="+mj-lt"/>
              <a:buAutoNum type="romanUcPeriod"/>
            </a:pPr>
            <a:r>
              <a:rPr lang="ru-RU" sz="3200" dirty="0" smtClean="0">
                <a:solidFill>
                  <a:srgbClr val="FF0000"/>
                </a:solidFill>
                <a:latin typeface="Times New Roman" pitchFamily="18" charset="0"/>
                <a:cs typeface="Times New Roman" pitchFamily="18" charset="0"/>
              </a:rPr>
              <a:t>Организационный момент. </a:t>
            </a:r>
            <a:endParaRPr lang="ru-RU" sz="3200" dirty="0">
              <a:solidFill>
                <a:srgbClr val="FF0000"/>
              </a:solidFill>
              <a:latin typeface="Times New Roman" pitchFamily="18" charset="0"/>
              <a:cs typeface="Times New Roman" pitchFamily="18" charset="0"/>
            </a:endParaRPr>
          </a:p>
        </p:txBody>
      </p:sp>
      <p:sp>
        <p:nvSpPr>
          <p:cNvPr id="5" name="Прямоугольник 4"/>
          <p:cNvSpPr/>
          <p:nvPr/>
        </p:nvSpPr>
        <p:spPr>
          <a:xfrm>
            <a:off x="857224" y="3071810"/>
            <a:ext cx="8072494" cy="2428892"/>
          </a:xfrm>
          <a:prstGeom prst="rect">
            <a:avLst/>
          </a:prstGeom>
        </p:spPr>
        <p:txBody>
          <a:bodyPr wrap="square">
            <a:spAutoFit/>
          </a:bodyPr>
          <a:lstStyle/>
          <a:p>
            <a:r>
              <a:rPr lang="ru-RU" sz="2800" b="1" i="1" dirty="0">
                <a:solidFill>
                  <a:srgbClr val="FF0000"/>
                </a:solidFill>
                <a:latin typeface="Times New Roman" pitchFamily="18" charset="0"/>
                <a:cs typeface="Times New Roman" pitchFamily="18" charset="0"/>
              </a:rPr>
              <a:t>Цель этапа:</a:t>
            </a:r>
          </a:p>
          <a:p>
            <a:pPr marL="457200" indent="-457200">
              <a:buFont typeface="+mj-lt"/>
              <a:buAutoNum type="arabicParenR"/>
            </a:pPr>
            <a:r>
              <a:rPr lang="ru-RU" sz="2400" dirty="0" smtClean="0">
                <a:latin typeface="Times New Roman" pitchFamily="18" charset="0"/>
                <a:cs typeface="Times New Roman" pitchFamily="18" charset="0"/>
              </a:rPr>
              <a:t>создание эмоционально-психологического настроя на работу;</a:t>
            </a:r>
            <a:endParaRPr lang="ru-RU" sz="2400" dirty="0">
              <a:latin typeface="Times New Roman" pitchFamily="18" charset="0"/>
              <a:cs typeface="Times New Roman" pitchFamily="18" charset="0"/>
            </a:endParaRPr>
          </a:p>
          <a:p>
            <a:r>
              <a:rPr lang="ru-RU" sz="2400" dirty="0">
                <a:latin typeface="Times New Roman" pitchFamily="18" charset="0"/>
                <a:cs typeface="Times New Roman" pitchFamily="18" charset="0"/>
              </a:rPr>
              <a:t>2) </a:t>
            </a:r>
            <a:r>
              <a:rPr lang="ru-RU" sz="2400" dirty="0" smtClean="0">
                <a:latin typeface="Times New Roman" pitchFamily="18" charset="0"/>
                <a:cs typeface="Times New Roman" pitchFamily="18" charset="0"/>
              </a:rPr>
              <a:t> определить </a:t>
            </a:r>
            <a:r>
              <a:rPr lang="ru-RU" sz="2400" dirty="0">
                <a:latin typeface="Times New Roman" pitchFamily="18" charset="0"/>
                <a:cs typeface="Times New Roman" pitchFamily="18" charset="0"/>
              </a:rPr>
              <a:t>содержательные рамки </a:t>
            </a:r>
            <a:r>
              <a:rPr lang="ru-RU" sz="2400" dirty="0" smtClean="0">
                <a:latin typeface="Times New Roman" pitchFamily="18" charset="0"/>
                <a:cs typeface="Times New Roman" pitchFamily="18" charset="0"/>
              </a:rPr>
              <a:t>урока;</a:t>
            </a:r>
          </a:p>
          <a:p>
            <a:r>
              <a:rPr lang="ru-RU" sz="2400" dirty="0" smtClean="0">
                <a:latin typeface="Times New Roman" pitchFamily="18" charset="0"/>
                <a:cs typeface="Times New Roman" pitchFamily="18" charset="0"/>
              </a:rPr>
              <a:t>3)  познакомить с историей изучения свойств треугольников                       как с частью истории общечеловеческой культуры.</a:t>
            </a:r>
            <a:endParaRPr lang="ru-RU" sz="2400" dirty="0">
              <a:latin typeface="Times New Roman" pitchFamily="18" charset="0"/>
              <a:cs typeface="Times New Roman" pitchFamily="18" charset="0"/>
            </a:endParaRPr>
          </a:p>
        </p:txBody>
      </p:sp>
      <p:sp>
        <p:nvSpPr>
          <p:cNvPr id="6" name="Прямоугольник 5"/>
          <p:cNvSpPr/>
          <p:nvPr/>
        </p:nvSpPr>
        <p:spPr>
          <a:xfrm>
            <a:off x="928662" y="1571612"/>
            <a:ext cx="7072362" cy="1384995"/>
          </a:xfrm>
          <a:prstGeom prst="rect">
            <a:avLst/>
          </a:prstGeom>
        </p:spPr>
        <p:txBody>
          <a:bodyPr wrap="square">
            <a:spAutoFit/>
          </a:bodyPr>
          <a:lstStyle/>
          <a:p>
            <a:pPr marL="457200" lvl="0" indent="-457200">
              <a:buAutoNum type="arabicPeriod"/>
            </a:pPr>
            <a:r>
              <a:rPr lang="ru-RU" sz="2800" dirty="0" smtClean="0">
                <a:latin typeface="Times New Roman" pitchFamily="18" charset="0"/>
                <a:cs typeface="Times New Roman" pitchFamily="18" charset="0"/>
              </a:rPr>
              <a:t>Вступительное слово учителя.</a:t>
            </a:r>
          </a:p>
          <a:p>
            <a:pPr marL="457200" lvl="0" indent="-457200">
              <a:buAutoNum type="arabicPeriod"/>
            </a:pPr>
            <a:r>
              <a:rPr lang="ru-RU" sz="2800" dirty="0" smtClean="0">
                <a:latin typeface="Times New Roman" pitchFamily="18" charset="0"/>
                <a:cs typeface="Times New Roman" pitchFamily="18" charset="0"/>
              </a:rPr>
              <a:t>Историческая справка, подготовленная учащимися.</a:t>
            </a:r>
            <a:endParaRPr lang="ru-RU" sz="2800" dirty="0">
              <a:latin typeface="Times New Roman" pitchFamily="18" charset="0"/>
              <a:cs typeface="Times New Roman" pitchFamily="18" charset="0"/>
            </a:endParaRPr>
          </a:p>
        </p:txBody>
      </p:sp>
      <p:sp>
        <p:nvSpPr>
          <p:cNvPr id="7" name="Номер слайда 6"/>
          <p:cNvSpPr>
            <a:spLocks noGrp="1"/>
          </p:cNvSpPr>
          <p:nvPr>
            <p:ph type="sldNum" sz="quarter" idx="12"/>
          </p:nvPr>
        </p:nvSpPr>
        <p:spPr/>
        <p:txBody>
          <a:bodyPr/>
          <a:lstStyle/>
          <a:p>
            <a:fld id="{B9F18602-21E8-4FD5-9092-197550385265}" type="slidenum">
              <a:rPr lang="ru-RU" smtClean="0"/>
              <a:pPr/>
              <a:t>5</a:t>
            </a:fld>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2FACEB74-6335-4EC0-85C5-5C1E0E0E70ED}" type="slidenum">
              <a:rPr lang="ru-RU" smtClean="0"/>
              <a:pPr/>
              <a:t>6</a:t>
            </a:fld>
            <a:endParaRPr lang="ru-RU" dirty="0"/>
          </a:p>
        </p:txBody>
      </p:sp>
      <p:sp>
        <p:nvSpPr>
          <p:cNvPr id="3" name="Прямоугольник 2"/>
          <p:cNvSpPr/>
          <p:nvPr/>
        </p:nvSpPr>
        <p:spPr>
          <a:xfrm>
            <a:off x="2285984" y="642918"/>
            <a:ext cx="4786346" cy="646331"/>
          </a:xfrm>
          <a:prstGeom prst="rect">
            <a:avLst/>
          </a:prstGeom>
        </p:spPr>
        <p:txBody>
          <a:bodyPr wrap="square">
            <a:spAutoFit/>
          </a:bodyPr>
          <a:lstStyle/>
          <a:p>
            <a:pPr algn="ctr"/>
            <a:r>
              <a:rPr lang="ru-RU" sz="3600" b="1" dirty="0" smtClean="0">
                <a:solidFill>
                  <a:srgbClr val="FF0000"/>
                </a:solidFill>
                <a:latin typeface="Times New Roman" pitchFamily="18" charset="0"/>
                <a:cs typeface="Times New Roman" pitchFamily="18" charset="0"/>
              </a:rPr>
              <a:t>Линия времени.</a:t>
            </a:r>
            <a:endParaRPr lang="ru-RU" sz="3600" b="1" dirty="0">
              <a:solidFill>
                <a:srgbClr val="FF0000"/>
              </a:solidFill>
              <a:latin typeface="Times New Roman" pitchFamily="18" charset="0"/>
              <a:cs typeface="Times New Roman" pitchFamily="18" charset="0"/>
            </a:endParaRPr>
          </a:p>
        </p:txBody>
      </p:sp>
      <p:pic>
        <p:nvPicPr>
          <p:cNvPr id="15" name="Picture 4"/>
          <p:cNvPicPr>
            <a:picLocks noChangeAspect="1" noChangeArrowheads="1"/>
          </p:cNvPicPr>
          <p:nvPr/>
        </p:nvPicPr>
        <p:blipFill>
          <a:blip r:embed="rId3" cstate="print"/>
          <a:srcRect l="10013" t="1755" b="4807"/>
          <a:stretch>
            <a:fillRect/>
          </a:stretch>
        </p:blipFill>
        <p:spPr bwMode="auto">
          <a:xfrm>
            <a:off x="0" y="1500174"/>
            <a:ext cx="2254250" cy="3889375"/>
          </a:xfrm>
          <a:prstGeom prst="rect">
            <a:avLst/>
          </a:prstGeom>
          <a:noFill/>
        </p:spPr>
      </p:pic>
      <p:pic>
        <p:nvPicPr>
          <p:cNvPr id="16" name="Picture 10"/>
          <p:cNvPicPr>
            <a:picLocks noChangeAspect="1" noChangeArrowheads="1"/>
          </p:cNvPicPr>
          <p:nvPr/>
        </p:nvPicPr>
        <p:blipFill>
          <a:blip r:embed="rId4" cstate="print"/>
          <a:srcRect/>
          <a:stretch>
            <a:fillRect/>
          </a:stretch>
        </p:blipFill>
        <p:spPr bwMode="auto">
          <a:xfrm>
            <a:off x="0" y="2928934"/>
            <a:ext cx="1223963" cy="1727200"/>
          </a:xfrm>
          <a:prstGeom prst="rect">
            <a:avLst/>
          </a:prstGeom>
          <a:noFill/>
          <a:ln w="9525">
            <a:noFill/>
            <a:miter lim="800000"/>
            <a:headEnd/>
            <a:tailEnd/>
          </a:ln>
          <a:effectLst/>
        </p:spPr>
      </p:pic>
      <p:sp>
        <p:nvSpPr>
          <p:cNvPr id="17" name="Прямоугольник 16"/>
          <p:cNvSpPr/>
          <p:nvPr/>
        </p:nvSpPr>
        <p:spPr>
          <a:xfrm>
            <a:off x="214282" y="5357826"/>
            <a:ext cx="1960793" cy="369332"/>
          </a:xfrm>
          <a:prstGeom prst="rect">
            <a:avLst/>
          </a:prstGeom>
        </p:spPr>
        <p:txBody>
          <a:bodyPr wrap="none">
            <a:spAutoFit/>
          </a:bodyPr>
          <a:lstStyle/>
          <a:p>
            <a:r>
              <a:rPr lang="ru-RU" dirty="0" smtClean="0"/>
              <a:t>4000 лет назад</a:t>
            </a:r>
            <a:endParaRPr lang="ru-RU" dirty="0"/>
          </a:p>
        </p:txBody>
      </p:sp>
      <p:pic>
        <p:nvPicPr>
          <p:cNvPr id="18" name="Picture 5"/>
          <p:cNvPicPr>
            <a:picLocks noChangeAspect="1" noChangeArrowheads="1"/>
          </p:cNvPicPr>
          <p:nvPr/>
        </p:nvPicPr>
        <p:blipFill>
          <a:blip r:embed="rId5" cstate="print"/>
          <a:srcRect r="10559" b="1764"/>
          <a:stretch>
            <a:fillRect/>
          </a:stretch>
        </p:blipFill>
        <p:spPr bwMode="auto">
          <a:xfrm>
            <a:off x="2285984" y="1500174"/>
            <a:ext cx="2232025" cy="3889375"/>
          </a:xfrm>
          <a:prstGeom prst="rect">
            <a:avLst/>
          </a:prstGeom>
          <a:noFill/>
        </p:spPr>
      </p:pic>
      <p:pic>
        <p:nvPicPr>
          <p:cNvPr id="19" name="Picture 9"/>
          <p:cNvPicPr>
            <a:picLocks noChangeAspect="1" noChangeArrowheads="1"/>
          </p:cNvPicPr>
          <p:nvPr/>
        </p:nvPicPr>
        <p:blipFill>
          <a:blip r:embed="rId6" cstate="print"/>
          <a:srcRect/>
          <a:stretch>
            <a:fillRect/>
          </a:stretch>
        </p:blipFill>
        <p:spPr bwMode="auto">
          <a:xfrm>
            <a:off x="2357422" y="2571744"/>
            <a:ext cx="1684337" cy="1873250"/>
          </a:xfrm>
          <a:prstGeom prst="rect">
            <a:avLst/>
          </a:prstGeom>
          <a:noFill/>
          <a:ln w="9525">
            <a:noFill/>
            <a:miter lim="800000"/>
            <a:headEnd/>
            <a:tailEnd/>
          </a:ln>
          <a:effectLst/>
        </p:spPr>
      </p:pic>
      <p:sp>
        <p:nvSpPr>
          <p:cNvPr id="20" name="Прямоугольник 19"/>
          <p:cNvSpPr/>
          <p:nvPr/>
        </p:nvSpPr>
        <p:spPr>
          <a:xfrm>
            <a:off x="2428860" y="5429264"/>
            <a:ext cx="2015295" cy="369332"/>
          </a:xfrm>
          <a:prstGeom prst="rect">
            <a:avLst/>
          </a:prstGeom>
        </p:spPr>
        <p:txBody>
          <a:bodyPr wrap="none">
            <a:spAutoFit/>
          </a:bodyPr>
          <a:lstStyle/>
          <a:p>
            <a:r>
              <a:rPr lang="ru-RU" dirty="0" smtClean="0"/>
              <a:t>Древняя Греция</a:t>
            </a:r>
            <a:endParaRPr lang="ru-RU" dirty="0"/>
          </a:p>
        </p:txBody>
      </p:sp>
      <p:pic>
        <p:nvPicPr>
          <p:cNvPr id="21" name="Picture 6"/>
          <p:cNvPicPr>
            <a:picLocks noChangeAspect="1" noChangeArrowheads="1"/>
          </p:cNvPicPr>
          <p:nvPr/>
        </p:nvPicPr>
        <p:blipFill>
          <a:blip r:embed="rId7" cstate="print"/>
          <a:srcRect l="11299" t="3494" b="2458"/>
          <a:stretch>
            <a:fillRect/>
          </a:stretch>
        </p:blipFill>
        <p:spPr bwMode="auto">
          <a:xfrm>
            <a:off x="4500562" y="1500174"/>
            <a:ext cx="2255837" cy="3887787"/>
          </a:xfrm>
          <a:prstGeom prst="rect">
            <a:avLst/>
          </a:prstGeom>
          <a:noFill/>
        </p:spPr>
      </p:pic>
      <p:pic>
        <p:nvPicPr>
          <p:cNvPr id="22" name="Picture 8"/>
          <p:cNvPicPr>
            <a:picLocks noChangeAspect="1" noChangeArrowheads="1"/>
          </p:cNvPicPr>
          <p:nvPr/>
        </p:nvPicPr>
        <p:blipFill>
          <a:blip r:embed="rId8" cstate="print"/>
          <a:srcRect/>
          <a:stretch>
            <a:fillRect/>
          </a:stretch>
        </p:blipFill>
        <p:spPr bwMode="auto">
          <a:xfrm>
            <a:off x="4500562" y="3714752"/>
            <a:ext cx="1423988" cy="1584325"/>
          </a:xfrm>
          <a:prstGeom prst="rect">
            <a:avLst/>
          </a:prstGeom>
          <a:noFill/>
          <a:ln w="9525">
            <a:noFill/>
            <a:miter lim="800000"/>
            <a:headEnd/>
            <a:tailEnd/>
          </a:ln>
          <a:effectLst/>
        </p:spPr>
      </p:pic>
      <p:sp>
        <p:nvSpPr>
          <p:cNvPr id="23" name="Прямоугольник 22"/>
          <p:cNvSpPr/>
          <p:nvPr/>
        </p:nvSpPr>
        <p:spPr>
          <a:xfrm>
            <a:off x="5072066" y="5429264"/>
            <a:ext cx="1438214" cy="369332"/>
          </a:xfrm>
          <a:prstGeom prst="rect">
            <a:avLst/>
          </a:prstGeom>
        </p:spPr>
        <p:txBody>
          <a:bodyPr wrap="none">
            <a:spAutoFit/>
          </a:bodyPr>
          <a:lstStyle/>
          <a:p>
            <a:r>
              <a:rPr lang="ru-RU" dirty="0" smtClean="0"/>
              <a:t>Х</a:t>
            </a:r>
            <a:r>
              <a:rPr lang="en-US" dirty="0" smtClean="0"/>
              <a:t>V-XVI </a:t>
            </a:r>
            <a:r>
              <a:rPr lang="ru-RU" dirty="0" smtClean="0"/>
              <a:t>вв. </a:t>
            </a:r>
            <a:endParaRPr lang="ru-RU" dirty="0"/>
          </a:p>
        </p:txBody>
      </p:sp>
      <p:pic>
        <p:nvPicPr>
          <p:cNvPr id="24" name="Picture 7"/>
          <p:cNvPicPr>
            <a:picLocks noChangeAspect="1" noChangeArrowheads="1"/>
          </p:cNvPicPr>
          <p:nvPr/>
        </p:nvPicPr>
        <p:blipFill>
          <a:blip r:embed="rId9" cstate="print"/>
          <a:srcRect r="18590"/>
          <a:stretch>
            <a:fillRect/>
          </a:stretch>
        </p:blipFill>
        <p:spPr bwMode="auto">
          <a:xfrm>
            <a:off x="6715140" y="1500174"/>
            <a:ext cx="2232025" cy="3887787"/>
          </a:xfrm>
          <a:prstGeom prst="rect">
            <a:avLst/>
          </a:prstGeom>
          <a:noFill/>
        </p:spPr>
      </p:pic>
      <p:sp>
        <p:nvSpPr>
          <p:cNvPr id="25" name="Прямоугольник 24"/>
          <p:cNvSpPr/>
          <p:nvPr/>
        </p:nvSpPr>
        <p:spPr>
          <a:xfrm>
            <a:off x="7429520" y="5357826"/>
            <a:ext cx="742511" cy="369332"/>
          </a:xfrm>
          <a:prstGeom prst="rect">
            <a:avLst/>
          </a:prstGeom>
        </p:spPr>
        <p:txBody>
          <a:bodyPr wrap="none">
            <a:spAutoFit/>
          </a:bodyPr>
          <a:lstStyle/>
          <a:p>
            <a:pPr>
              <a:spcBef>
                <a:spcPct val="50000"/>
              </a:spcBef>
            </a:pPr>
            <a:r>
              <a:rPr lang="ru-RU" dirty="0" smtClean="0"/>
              <a:t>ХХ  в</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ppt_x"/>
                                          </p:val>
                                        </p:tav>
                                        <p:tav tm="100000">
                                          <p:val>
                                            <p:strVal val="#ppt_x"/>
                                          </p:val>
                                        </p:tav>
                                      </p:tavLst>
                                    </p:anim>
                                    <p:anim calcmode="lin" valueType="num">
                                      <p:cBhvr additive="base">
                                        <p:cTn id="1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par>
                                <p:cTn id="24" presetID="1" presetClass="entr" presetSubtype="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childTnLst>
                                </p:cTn>
                              </p:par>
                              <p:par>
                                <p:cTn id="26" presetID="2" presetClass="entr" presetSubtype="4"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par>
                          <p:cTn id="30" fill="hold">
                            <p:stCondLst>
                              <p:cond delay="500"/>
                            </p:stCondLst>
                            <p:childTnLst>
                              <p:par>
                                <p:cTn id="31" presetID="2" presetClass="entr" presetSubtype="4"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1" presetClass="entr" presetSubtype="0"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childTnLst>
                                </p:cTn>
                              </p:par>
                              <p:par>
                                <p:cTn id="44" presetID="2" presetClass="entr" presetSubtype="4" fill="hold" nodeType="with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ppt_x"/>
                                          </p:val>
                                        </p:tav>
                                        <p:tav tm="100000">
                                          <p:val>
                                            <p:strVal val="#ppt_x"/>
                                          </p:val>
                                        </p:tav>
                                      </p:tavLst>
                                    </p:anim>
                                    <p:anim calcmode="lin" valueType="num">
                                      <p:cBhvr additive="base">
                                        <p:cTn id="47" dur="500" fill="hold"/>
                                        <p:tgtEl>
                                          <p:spTgt spid="22"/>
                                        </p:tgtEl>
                                        <p:attrNameLst>
                                          <p:attrName>ppt_y</p:attrName>
                                        </p:attrNameLst>
                                      </p:cBhvr>
                                      <p:tavLst>
                                        <p:tav tm="0">
                                          <p:val>
                                            <p:strVal val="1+#ppt_h/2"/>
                                          </p:val>
                                        </p:tav>
                                        <p:tav tm="100000">
                                          <p:val>
                                            <p:strVal val="#ppt_y"/>
                                          </p:val>
                                        </p:tav>
                                      </p:tavLst>
                                    </p:anim>
                                  </p:childTnLst>
                                </p:cTn>
                              </p:par>
                            </p:childTnLst>
                          </p:cTn>
                        </p:par>
                        <p:par>
                          <p:cTn id="48" fill="hold">
                            <p:stCondLst>
                              <p:cond delay="1000"/>
                            </p:stCondLst>
                            <p:childTnLst>
                              <p:par>
                                <p:cTn id="49" presetID="2" presetClass="entr" presetSubtype="4"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500" fill="hold"/>
                                        <p:tgtEl>
                                          <p:spTgt spid="24"/>
                                        </p:tgtEl>
                                        <p:attrNameLst>
                                          <p:attrName>ppt_x</p:attrName>
                                        </p:attrNameLst>
                                      </p:cBhvr>
                                      <p:tavLst>
                                        <p:tav tm="0">
                                          <p:val>
                                            <p:strVal val="#ppt_x"/>
                                          </p:val>
                                        </p:tav>
                                        <p:tav tm="100000">
                                          <p:val>
                                            <p:strVal val="#ppt_x"/>
                                          </p:val>
                                        </p:tav>
                                      </p:tavLst>
                                    </p:anim>
                                    <p:anim calcmode="lin" valueType="num">
                                      <p:cBhvr additive="base">
                                        <p:cTn id="58" dur="500" fill="hold"/>
                                        <p:tgtEl>
                                          <p:spTgt spid="24"/>
                                        </p:tgtEl>
                                        <p:attrNameLst>
                                          <p:attrName>ppt_y</p:attrName>
                                        </p:attrNameLst>
                                      </p:cBhvr>
                                      <p:tavLst>
                                        <p:tav tm="0">
                                          <p:val>
                                            <p:strVal val="1+#ppt_h/2"/>
                                          </p:val>
                                        </p:tav>
                                        <p:tav tm="100000">
                                          <p:val>
                                            <p:strVal val="#ppt_y"/>
                                          </p:val>
                                        </p:tav>
                                      </p:tavLst>
                                    </p:anim>
                                  </p:childTnLst>
                                </p:cTn>
                              </p:par>
                            </p:childTnLst>
                          </p:cTn>
                        </p:par>
                        <p:par>
                          <p:cTn id="59" fill="hold">
                            <p:stCondLst>
                              <p:cond delay="500"/>
                            </p:stCondLst>
                            <p:childTnLst>
                              <p:par>
                                <p:cTn id="60" presetID="2" presetClass="entr" presetSubtype="4"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500" fill="hold"/>
                                        <p:tgtEl>
                                          <p:spTgt spid="25"/>
                                        </p:tgtEl>
                                        <p:attrNameLst>
                                          <p:attrName>ppt_x</p:attrName>
                                        </p:attrNameLst>
                                      </p:cBhvr>
                                      <p:tavLst>
                                        <p:tav tm="0">
                                          <p:val>
                                            <p:strVal val="#ppt_x"/>
                                          </p:val>
                                        </p:tav>
                                        <p:tav tm="100000">
                                          <p:val>
                                            <p:strVal val="#ppt_x"/>
                                          </p:val>
                                        </p:tav>
                                      </p:tavLst>
                                    </p:anim>
                                    <p:anim calcmode="lin" valueType="num">
                                      <p:cBhvr additive="base">
                                        <p:cTn id="6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23"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Прямоугольник 4"/>
          <p:cNvSpPr/>
          <p:nvPr/>
        </p:nvSpPr>
        <p:spPr>
          <a:xfrm>
            <a:off x="142844" y="428605"/>
            <a:ext cx="8715436" cy="584775"/>
          </a:xfrm>
          <a:prstGeom prst="rect">
            <a:avLst/>
          </a:prstGeom>
        </p:spPr>
        <p:txBody>
          <a:bodyPr wrap="square">
            <a:spAutoFit/>
          </a:bodyPr>
          <a:lstStyle/>
          <a:p>
            <a:pPr marL="571500" indent="-571500">
              <a:buFont typeface="+mj-lt"/>
              <a:buAutoNum type="romanUcPeriod" startAt="2"/>
            </a:pPr>
            <a:r>
              <a:rPr lang="ru-RU" sz="3200" b="1" dirty="0" smtClean="0">
                <a:solidFill>
                  <a:srgbClr val="FF0000"/>
                </a:solidFill>
                <a:latin typeface="Times New Roman" pitchFamily="18" charset="0"/>
                <a:cs typeface="Times New Roman" pitchFamily="18" charset="0"/>
              </a:rPr>
              <a:t>Актуализация опорных знаний учащихся. </a:t>
            </a:r>
            <a:endParaRPr lang="ru-RU" sz="2400" b="1" dirty="0" smtClean="0">
              <a:solidFill>
                <a:srgbClr val="FF0000"/>
              </a:solidFill>
              <a:latin typeface="Times New Roman" pitchFamily="18" charset="0"/>
              <a:cs typeface="Times New Roman" pitchFamily="18" charset="0"/>
            </a:endParaRPr>
          </a:p>
        </p:txBody>
      </p:sp>
      <p:sp>
        <p:nvSpPr>
          <p:cNvPr id="6" name="Прямоугольник 5"/>
          <p:cNvSpPr/>
          <p:nvPr/>
        </p:nvSpPr>
        <p:spPr>
          <a:xfrm>
            <a:off x="1000100" y="1785926"/>
            <a:ext cx="7500990" cy="2369880"/>
          </a:xfrm>
          <a:prstGeom prst="rect">
            <a:avLst/>
          </a:prstGeom>
        </p:spPr>
        <p:txBody>
          <a:bodyPr wrap="square">
            <a:spAutoFit/>
          </a:bodyPr>
          <a:lstStyle/>
          <a:p>
            <a:r>
              <a:rPr lang="ru-RU" sz="2800" b="1" i="1" dirty="0" smtClean="0">
                <a:solidFill>
                  <a:srgbClr val="FF0000"/>
                </a:solidFill>
                <a:latin typeface="Times New Roman" pitchFamily="18" charset="0"/>
                <a:cs typeface="Times New Roman" pitchFamily="18" charset="0"/>
              </a:rPr>
              <a:t>Цель этапа:</a:t>
            </a:r>
          </a:p>
          <a:p>
            <a:pPr marL="457200" indent="-457200">
              <a:buAutoNum type="arabicParenR"/>
            </a:pPr>
            <a:r>
              <a:rPr lang="ru-RU" sz="2400" dirty="0">
                <a:latin typeface="Times New Roman" pitchFamily="18" charset="0"/>
                <a:cs typeface="Times New Roman" pitchFamily="18" charset="0"/>
              </a:rPr>
              <a:t>у</a:t>
            </a:r>
            <a:r>
              <a:rPr lang="ru-RU" sz="2400" dirty="0" smtClean="0">
                <a:latin typeface="Times New Roman" pitchFamily="18" charset="0"/>
                <a:cs typeface="Times New Roman" pitchFamily="18" charset="0"/>
              </a:rPr>
              <a:t>точнение основных понятий, коррекция знаний по изученной ранее теме «Треугольник»;</a:t>
            </a:r>
          </a:p>
          <a:p>
            <a:pPr marL="457200" indent="-457200">
              <a:buAutoNum type="arabicParenR"/>
            </a:pPr>
            <a:r>
              <a:rPr lang="ru-RU" sz="2400" dirty="0" smtClean="0">
                <a:latin typeface="Times New Roman" pitchFamily="18" charset="0"/>
                <a:cs typeface="Times New Roman" pitchFamily="18" charset="0"/>
              </a:rPr>
              <a:t>развитие внимание, памяти;</a:t>
            </a:r>
          </a:p>
          <a:p>
            <a:pPr marL="457200" indent="-457200">
              <a:buAutoNum type="arabicParenR"/>
            </a:pPr>
            <a:r>
              <a:rPr lang="ru-RU" sz="2400" dirty="0" smtClean="0">
                <a:latin typeface="Times New Roman" pitchFamily="18" charset="0"/>
                <a:cs typeface="Times New Roman" pitchFamily="18" charset="0"/>
              </a:rPr>
              <a:t>развитие умений математически грамотно выражать свою мысль.</a:t>
            </a:r>
            <a:endParaRPr lang="ru-RU" sz="2400" dirty="0">
              <a:latin typeface="Times New Roman" pitchFamily="18" charset="0"/>
              <a:cs typeface="Times New Roman" pitchFamily="18" charset="0"/>
            </a:endParaRPr>
          </a:p>
        </p:txBody>
      </p:sp>
      <p:sp>
        <p:nvSpPr>
          <p:cNvPr id="8" name="Прямоугольник 7"/>
          <p:cNvSpPr/>
          <p:nvPr/>
        </p:nvSpPr>
        <p:spPr>
          <a:xfrm>
            <a:off x="1357290" y="1000108"/>
            <a:ext cx="5103641" cy="523220"/>
          </a:xfrm>
          <a:prstGeom prst="rect">
            <a:avLst/>
          </a:prstGeom>
        </p:spPr>
        <p:txBody>
          <a:bodyPr wrap="none">
            <a:spAutoFit/>
          </a:bodyPr>
          <a:lstStyle/>
          <a:p>
            <a:r>
              <a:rPr lang="ru-RU" sz="2800" dirty="0" smtClean="0">
                <a:latin typeface="Times New Roman" pitchFamily="18" charset="0"/>
                <a:cs typeface="Times New Roman" pitchFamily="18" charset="0"/>
              </a:rPr>
              <a:t>Теоретический опрос.  (устный)</a:t>
            </a:r>
            <a:endParaRPr lang="ru-RU" sz="2800" dirty="0"/>
          </a:p>
        </p:txBody>
      </p:sp>
      <p:sp>
        <p:nvSpPr>
          <p:cNvPr id="7" name="Номер слайда 6"/>
          <p:cNvSpPr>
            <a:spLocks noGrp="1"/>
          </p:cNvSpPr>
          <p:nvPr>
            <p:ph type="sldNum" sz="quarter" idx="12"/>
          </p:nvPr>
        </p:nvSpPr>
        <p:spPr/>
        <p:txBody>
          <a:bodyPr/>
          <a:lstStyle/>
          <a:p>
            <a:fld id="{B9F18602-21E8-4FD5-9092-197550385265}" type="slidenum">
              <a:rPr lang="ru-RU" smtClean="0"/>
              <a:pPr/>
              <a:t>7</a:t>
            </a:fld>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fld id="{2FACEB74-6335-4EC0-85C5-5C1E0E0E70ED}" type="slidenum">
              <a:rPr lang="ru-RU" smtClean="0"/>
              <a:pPr/>
              <a:t>8</a:t>
            </a:fld>
            <a:endParaRPr lang="ru-RU"/>
          </a:p>
        </p:txBody>
      </p:sp>
      <p:sp>
        <p:nvSpPr>
          <p:cNvPr id="4" name="Прямоугольник 3"/>
          <p:cNvSpPr/>
          <p:nvPr/>
        </p:nvSpPr>
        <p:spPr>
          <a:xfrm>
            <a:off x="1857356" y="142852"/>
            <a:ext cx="5209631" cy="707886"/>
          </a:xfrm>
          <a:prstGeom prst="rect">
            <a:avLst/>
          </a:prstGeom>
        </p:spPr>
        <p:txBody>
          <a:bodyPr wrap="none">
            <a:spAutoFit/>
          </a:bodyPr>
          <a:lstStyle/>
          <a:p>
            <a:pPr algn="ctr"/>
            <a:r>
              <a:rPr lang="ru-RU" dirty="0" smtClean="0"/>
              <a:t> </a:t>
            </a:r>
            <a:r>
              <a:rPr lang="ru-RU" sz="4000" dirty="0" smtClean="0">
                <a:solidFill>
                  <a:srgbClr val="FF0000"/>
                </a:solidFill>
                <a:latin typeface="Times New Roman" pitchFamily="18" charset="0"/>
                <a:cs typeface="Times New Roman" pitchFamily="18" charset="0"/>
              </a:rPr>
              <a:t>Теоретический опрос. </a:t>
            </a:r>
            <a:endParaRPr lang="ru-RU" sz="4000" dirty="0">
              <a:solidFill>
                <a:srgbClr val="FF0000"/>
              </a:solidFill>
              <a:latin typeface="Times New Roman" pitchFamily="18" charset="0"/>
              <a:cs typeface="Times New Roman" pitchFamily="18" charset="0"/>
            </a:endParaRPr>
          </a:p>
        </p:txBody>
      </p:sp>
      <p:sp>
        <p:nvSpPr>
          <p:cNvPr id="48130" name="Rectangle 2"/>
          <p:cNvSpPr>
            <a:spLocks noChangeArrowheads="1"/>
          </p:cNvSpPr>
          <p:nvPr/>
        </p:nvSpPr>
        <p:spPr bwMode="auto">
          <a:xfrm>
            <a:off x="2500298" y="1000108"/>
            <a:ext cx="578647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Какая фигура называется треугольником?</a:t>
            </a:r>
            <a:endParaRPr kumimoji="0" lang="ru-RU" sz="2400" b="0" i="0" u="none" strike="noStrike" cap="none" normalizeH="0" baseline="0" dirty="0" smtClean="0">
              <a:ln>
                <a:noFill/>
              </a:ln>
              <a:solidFill>
                <a:schemeClr val="tx1"/>
              </a:solidFill>
              <a:effectLst/>
              <a:latin typeface="Arial" pitchFamily="34" charset="0"/>
            </a:endParaRPr>
          </a:p>
        </p:txBody>
      </p:sp>
      <p:sp>
        <p:nvSpPr>
          <p:cNvPr id="48131" name="Rectangle 3"/>
          <p:cNvSpPr>
            <a:spLocks noChangeArrowheads="1"/>
          </p:cNvSpPr>
          <p:nvPr/>
        </p:nvSpPr>
        <p:spPr bwMode="auto">
          <a:xfrm>
            <a:off x="2500298" y="1428736"/>
            <a:ext cx="642942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Какие треугольники называются равными?</a:t>
            </a:r>
            <a:endParaRPr kumimoji="0" lang="ru-RU" sz="2400" b="0" i="0" u="none" strike="noStrike" cap="none" normalizeH="0" baseline="0" dirty="0" smtClean="0">
              <a:ln>
                <a:noFill/>
              </a:ln>
              <a:solidFill>
                <a:schemeClr val="tx1"/>
              </a:solidFill>
              <a:effectLst/>
              <a:latin typeface="Arial" pitchFamily="34" charset="0"/>
            </a:endParaRPr>
          </a:p>
        </p:txBody>
      </p:sp>
      <p:sp>
        <p:nvSpPr>
          <p:cNvPr id="48132" name="Rectangle 4"/>
          <p:cNvSpPr>
            <a:spLocks noChangeArrowheads="1"/>
          </p:cNvSpPr>
          <p:nvPr/>
        </p:nvSpPr>
        <p:spPr bwMode="auto">
          <a:xfrm>
            <a:off x="2500298" y="1857364"/>
            <a:ext cx="6786642" cy="8572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Назовите углы ∆ DEK, прилежащие к стороне EK, DE, DK.</a:t>
            </a:r>
            <a:endParaRPr kumimoji="0" lang="ru-RU" sz="2400" b="0" i="0" u="none" strike="noStrike" cap="none" normalizeH="0" baseline="0" dirty="0" smtClean="0">
              <a:ln>
                <a:noFill/>
              </a:ln>
              <a:solidFill>
                <a:schemeClr val="tx1"/>
              </a:solidFill>
              <a:effectLst/>
              <a:latin typeface="Arial" pitchFamily="34" charset="0"/>
            </a:endParaRPr>
          </a:p>
        </p:txBody>
      </p:sp>
      <p:sp>
        <p:nvSpPr>
          <p:cNvPr id="8" name="Равнобедренный треугольник 7"/>
          <p:cNvSpPr/>
          <p:nvPr/>
        </p:nvSpPr>
        <p:spPr>
          <a:xfrm>
            <a:off x="285720" y="928670"/>
            <a:ext cx="2000264" cy="1928826"/>
          </a:xfrm>
          <a:prstGeom prst="triangl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ru-RU"/>
          </a:p>
        </p:txBody>
      </p:sp>
      <p:sp>
        <p:nvSpPr>
          <p:cNvPr id="9" name="Прямоугольник 8"/>
          <p:cNvSpPr/>
          <p:nvPr/>
        </p:nvSpPr>
        <p:spPr>
          <a:xfrm>
            <a:off x="0" y="2643182"/>
            <a:ext cx="351378" cy="369332"/>
          </a:xfrm>
          <a:prstGeom prst="rect">
            <a:avLst/>
          </a:prstGeom>
        </p:spPr>
        <p:txBody>
          <a:bodyPr wrap="none">
            <a:spAutoFit/>
          </a:bodyPr>
          <a:lstStyle/>
          <a:p>
            <a:r>
              <a:rPr lang="ru-RU" dirty="0" smtClean="0">
                <a:latin typeface="Times New Roman" pitchFamily="18" charset="0"/>
                <a:ea typeface="Calibri" pitchFamily="34" charset="0"/>
                <a:cs typeface="Times New Roman" pitchFamily="18" charset="0"/>
              </a:rPr>
              <a:t>D</a:t>
            </a:r>
            <a:endParaRPr lang="ru-RU" dirty="0"/>
          </a:p>
        </p:txBody>
      </p:sp>
      <p:sp>
        <p:nvSpPr>
          <p:cNvPr id="10" name="Прямоугольник 9"/>
          <p:cNvSpPr/>
          <p:nvPr/>
        </p:nvSpPr>
        <p:spPr>
          <a:xfrm>
            <a:off x="1142976" y="642918"/>
            <a:ext cx="325730" cy="369332"/>
          </a:xfrm>
          <a:prstGeom prst="rect">
            <a:avLst/>
          </a:prstGeom>
        </p:spPr>
        <p:txBody>
          <a:bodyPr wrap="none">
            <a:spAutoFit/>
          </a:bodyPr>
          <a:lstStyle/>
          <a:p>
            <a:r>
              <a:rPr lang="ru-RU" dirty="0" smtClean="0">
                <a:latin typeface="Times New Roman" pitchFamily="18" charset="0"/>
                <a:ea typeface="Calibri" pitchFamily="34" charset="0"/>
                <a:cs typeface="Times New Roman" pitchFamily="18" charset="0"/>
              </a:rPr>
              <a:t>E</a:t>
            </a:r>
            <a:endParaRPr lang="ru-RU" dirty="0"/>
          </a:p>
        </p:txBody>
      </p:sp>
      <p:sp>
        <p:nvSpPr>
          <p:cNvPr id="11" name="Прямоугольник 10"/>
          <p:cNvSpPr/>
          <p:nvPr/>
        </p:nvSpPr>
        <p:spPr>
          <a:xfrm>
            <a:off x="2214546" y="2714620"/>
            <a:ext cx="351378" cy="369332"/>
          </a:xfrm>
          <a:prstGeom prst="rect">
            <a:avLst/>
          </a:prstGeom>
        </p:spPr>
        <p:txBody>
          <a:bodyPr wrap="none">
            <a:spAutoFit/>
          </a:bodyPr>
          <a:lstStyle/>
          <a:p>
            <a:r>
              <a:rPr lang="ru-RU" dirty="0" smtClean="0">
                <a:latin typeface="Times New Roman" pitchFamily="18" charset="0"/>
                <a:ea typeface="Calibri" pitchFamily="34" charset="0"/>
                <a:cs typeface="Times New Roman" pitchFamily="18" charset="0"/>
              </a:rPr>
              <a:t>K</a:t>
            </a:r>
            <a:endParaRPr lang="ru-RU" dirty="0"/>
          </a:p>
        </p:txBody>
      </p:sp>
      <p:sp>
        <p:nvSpPr>
          <p:cNvPr id="48133" name="Rectangle 5"/>
          <p:cNvSpPr>
            <a:spLocks noChangeArrowheads="1"/>
          </p:cNvSpPr>
          <p:nvPr/>
        </p:nvSpPr>
        <p:spPr bwMode="auto">
          <a:xfrm>
            <a:off x="2571704" y="2714620"/>
            <a:ext cx="657229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Назовите угол ∆ DEK, заключенный между     сторонами DE и DK, EK и DE</a:t>
            </a:r>
            <a:r>
              <a:rPr kumimoji="0" lang="ru-RU"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endParaRPr>
          </a:p>
        </p:txBody>
      </p:sp>
      <p:sp>
        <p:nvSpPr>
          <p:cNvPr id="48134" name="Rectangle 6"/>
          <p:cNvSpPr>
            <a:spLocks noChangeArrowheads="1"/>
          </p:cNvSpPr>
          <p:nvPr/>
        </p:nvSpPr>
        <p:spPr bwMode="auto">
          <a:xfrm>
            <a:off x="2643174" y="3571876"/>
            <a:ext cx="628654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Между какими сторонами ∆ DEK заключен угол К?</a:t>
            </a:r>
            <a:endParaRPr kumimoji="0" lang="ru-RU" sz="2400" b="0" i="0" u="none" strike="noStrike" cap="none" normalizeH="0" baseline="0" dirty="0" smtClean="0">
              <a:ln>
                <a:noFill/>
              </a:ln>
              <a:solidFill>
                <a:schemeClr val="tx1"/>
              </a:solidFill>
              <a:effectLst/>
              <a:latin typeface="Arial" pitchFamily="34" charset="0"/>
            </a:endParaRPr>
          </a:p>
        </p:txBody>
      </p:sp>
      <p:sp>
        <p:nvSpPr>
          <p:cNvPr id="48135" name="Rectangle 7"/>
          <p:cNvSpPr>
            <a:spLocks noChangeArrowheads="1"/>
          </p:cNvSpPr>
          <p:nvPr/>
        </p:nvSpPr>
        <p:spPr bwMode="auto">
          <a:xfrm>
            <a:off x="2643110" y="4429132"/>
            <a:ext cx="650089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DEK = ∆ </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PSM</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Назовите равные стороны и равные углы в этих треугольниках.</a:t>
            </a:r>
            <a:endParaRPr kumimoji="0" lang="ru-RU" sz="2400" b="0" i="0" u="none" strike="noStrike" cap="none" normalizeH="0" baseline="0" dirty="0" smtClean="0">
              <a:ln>
                <a:noFill/>
              </a:ln>
              <a:solidFill>
                <a:schemeClr val="tx1"/>
              </a:solidFill>
              <a:effectLst/>
              <a:latin typeface="Arial" pitchFamily="34" charset="0"/>
            </a:endParaRPr>
          </a:p>
        </p:txBody>
      </p:sp>
      <p:sp>
        <p:nvSpPr>
          <p:cNvPr id="15" name="Равнобедренный треугольник 14"/>
          <p:cNvSpPr/>
          <p:nvPr/>
        </p:nvSpPr>
        <p:spPr>
          <a:xfrm>
            <a:off x="214282" y="3500438"/>
            <a:ext cx="2000264" cy="1857388"/>
          </a:xfrm>
          <a:prstGeom prst="triangl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
        <p:nvSpPr>
          <p:cNvPr id="16" name="Прямоугольник 15"/>
          <p:cNvSpPr/>
          <p:nvPr/>
        </p:nvSpPr>
        <p:spPr>
          <a:xfrm>
            <a:off x="0" y="5072074"/>
            <a:ext cx="312906" cy="369332"/>
          </a:xfrm>
          <a:prstGeom prst="rect">
            <a:avLst/>
          </a:prstGeom>
        </p:spPr>
        <p:txBody>
          <a:bodyPr wrap="none">
            <a:spAutoFit/>
          </a:bodyPr>
          <a:lstStyle/>
          <a:p>
            <a:r>
              <a:rPr lang="en-US" dirty="0" smtClean="0">
                <a:latin typeface="Times New Roman" pitchFamily="18" charset="0"/>
                <a:ea typeface="Calibri" pitchFamily="34" charset="0"/>
                <a:cs typeface="Times New Roman" pitchFamily="18" charset="0"/>
              </a:rPr>
              <a:t>P</a:t>
            </a:r>
            <a:endParaRPr lang="ru-RU" dirty="0"/>
          </a:p>
        </p:txBody>
      </p:sp>
      <p:sp>
        <p:nvSpPr>
          <p:cNvPr id="17" name="Прямоугольник 16"/>
          <p:cNvSpPr/>
          <p:nvPr/>
        </p:nvSpPr>
        <p:spPr>
          <a:xfrm>
            <a:off x="1071538" y="3214686"/>
            <a:ext cx="312906" cy="369332"/>
          </a:xfrm>
          <a:prstGeom prst="rect">
            <a:avLst/>
          </a:prstGeom>
        </p:spPr>
        <p:txBody>
          <a:bodyPr wrap="none">
            <a:spAutoFit/>
          </a:bodyPr>
          <a:lstStyle/>
          <a:p>
            <a:r>
              <a:rPr lang="en-US" dirty="0" smtClean="0">
                <a:latin typeface="Times New Roman" pitchFamily="18" charset="0"/>
                <a:ea typeface="Calibri" pitchFamily="34" charset="0"/>
                <a:cs typeface="Times New Roman" pitchFamily="18" charset="0"/>
              </a:rPr>
              <a:t>S</a:t>
            </a:r>
            <a:endParaRPr lang="ru-RU" dirty="0"/>
          </a:p>
        </p:txBody>
      </p:sp>
      <p:sp>
        <p:nvSpPr>
          <p:cNvPr id="18" name="Прямоугольник 17"/>
          <p:cNvSpPr/>
          <p:nvPr/>
        </p:nvSpPr>
        <p:spPr>
          <a:xfrm>
            <a:off x="2143108" y="5072074"/>
            <a:ext cx="389850" cy="369332"/>
          </a:xfrm>
          <a:prstGeom prst="rect">
            <a:avLst/>
          </a:prstGeom>
        </p:spPr>
        <p:txBody>
          <a:bodyPr wrap="none">
            <a:spAutoFit/>
          </a:bodyPr>
          <a:lstStyle/>
          <a:p>
            <a:r>
              <a:rPr lang="en-US" dirty="0" smtClean="0">
                <a:latin typeface="Times New Roman" pitchFamily="18" charset="0"/>
                <a:ea typeface="Calibri" pitchFamily="34" charset="0"/>
                <a:cs typeface="Times New Roman" pitchFamily="18" charset="0"/>
              </a:rPr>
              <a:t>M</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8130"/>
                                        </p:tgtEl>
                                        <p:attrNameLst>
                                          <p:attrName>style.visibility</p:attrName>
                                        </p:attrNameLst>
                                      </p:cBhvr>
                                      <p:to>
                                        <p:strVal val="visible"/>
                                      </p:to>
                                    </p:set>
                                    <p:anim calcmode="lin" valueType="num">
                                      <p:cBhvr additive="base">
                                        <p:cTn id="13" dur="1000" fill="hold"/>
                                        <p:tgtEl>
                                          <p:spTgt spid="48130"/>
                                        </p:tgtEl>
                                        <p:attrNameLst>
                                          <p:attrName>ppt_x</p:attrName>
                                        </p:attrNameLst>
                                      </p:cBhvr>
                                      <p:tavLst>
                                        <p:tav tm="0">
                                          <p:val>
                                            <p:strVal val="#ppt_x"/>
                                          </p:val>
                                        </p:tav>
                                        <p:tav tm="100000">
                                          <p:val>
                                            <p:strVal val="#ppt_x"/>
                                          </p:val>
                                        </p:tav>
                                      </p:tavLst>
                                    </p:anim>
                                    <p:anim calcmode="lin" valueType="num">
                                      <p:cBhvr additive="base">
                                        <p:cTn id="14" dur="1000" fill="hold"/>
                                        <p:tgtEl>
                                          <p:spTgt spid="4813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8131"/>
                                        </p:tgtEl>
                                        <p:attrNameLst>
                                          <p:attrName>style.visibility</p:attrName>
                                        </p:attrNameLst>
                                      </p:cBhvr>
                                      <p:to>
                                        <p:strVal val="visible"/>
                                      </p:to>
                                    </p:set>
                                    <p:anim calcmode="lin" valueType="num">
                                      <p:cBhvr additive="base">
                                        <p:cTn id="19" dur="1000" fill="hold"/>
                                        <p:tgtEl>
                                          <p:spTgt spid="48131"/>
                                        </p:tgtEl>
                                        <p:attrNameLst>
                                          <p:attrName>ppt_x</p:attrName>
                                        </p:attrNameLst>
                                      </p:cBhvr>
                                      <p:tavLst>
                                        <p:tav tm="0">
                                          <p:val>
                                            <p:strVal val="#ppt_x"/>
                                          </p:val>
                                        </p:tav>
                                        <p:tav tm="100000">
                                          <p:val>
                                            <p:strVal val="#ppt_x"/>
                                          </p:val>
                                        </p:tav>
                                      </p:tavLst>
                                    </p:anim>
                                    <p:anim calcmode="lin" valueType="num">
                                      <p:cBhvr additive="base">
                                        <p:cTn id="20" dur="1000" fill="hold"/>
                                        <p:tgtEl>
                                          <p:spTgt spid="4813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8132"/>
                                        </p:tgtEl>
                                        <p:attrNameLst>
                                          <p:attrName>style.visibility</p:attrName>
                                        </p:attrNameLst>
                                      </p:cBhvr>
                                      <p:to>
                                        <p:strVal val="visible"/>
                                      </p:to>
                                    </p:set>
                                    <p:anim calcmode="lin" valueType="num">
                                      <p:cBhvr additive="base">
                                        <p:cTn id="25" dur="1000" fill="hold"/>
                                        <p:tgtEl>
                                          <p:spTgt spid="48132"/>
                                        </p:tgtEl>
                                        <p:attrNameLst>
                                          <p:attrName>ppt_x</p:attrName>
                                        </p:attrNameLst>
                                      </p:cBhvr>
                                      <p:tavLst>
                                        <p:tav tm="0">
                                          <p:val>
                                            <p:strVal val="#ppt_x"/>
                                          </p:val>
                                        </p:tav>
                                        <p:tav tm="100000">
                                          <p:val>
                                            <p:strVal val="#ppt_x"/>
                                          </p:val>
                                        </p:tav>
                                      </p:tavLst>
                                    </p:anim>
                                    <p:anim calcmode="lin" valueType="num">
                                      <p:cBhvr additive="base">
                                        <p:cTn id="26" dur="1000" fill="hold"/>
                                        <p:tgtEl>
                                          <p:spTgt spid="4813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1000" fill="hold"/>
                                        <p:tgtEl>
                                          <p:spTgt spid="8"/>
                                        </p:tgtEl>
                                        <p:attrNameLst>
                                          <p:attrName>ppt_x</p:attrName>
                                        </p:attrNameLst>
                                      </p:cBhvr>
                                      <p:tavLst>
                                        <p:tav tm="0">
                                          <p:val>
                                            <p:strVal val="#ppt_x"/>
                                          </p:val>
                                        </p:tav>
                                        <p:tav tm="100000">
                                          <p:val>
                                            <p:strVal val="#ppt_x"/>
                                          </p:val>
                                        </p:tav>
                                      </p:tavLst>
                                    </p:anim>
                                    <p:anim calcmode="lin" valueType="num">
                                      <p:cBhvr additive="base">
                                        <p:cTn id="30" dur="1000" fill="hold"/>
                                        <p:tgtEl>
                                          <p:spTgt spid="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1000" fill="hold"/>
                                        <p:tgtEl>
                                          <p:spTgt spid="10"/>
                                        </p:tgtEl>
                                        <p:attrNameLst>
                                          <p:attrName>ppt_x</p:attrName>
                                        </p:attrNameLst>
                                      </p:cBhvr>
                                      <p:tavLst>
                                        <p:tav tm="0">
                                          <p:val>
                                            <p:strVal val="#ppt_x"/>
                                          </p:val>
                                        </p:tav>
                                        <p:tav tm="100000">
                                          <p:val>
                                            <p:strVal val="#ppt_x"/>
                                          </p:val>
                                        </p:tav>
                                      </p:tavLst>
                                    </p:anim>
                                    <p:anim calcmode="lin" valueType="num">
                                      <p:cBhvr additive="base">
                                        <p:cTn id="34" dur="1000" fill="hold"/>
                                        <p:tgtEl>
                                          <p:spTgt spid="1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1000" fill="hold"/>
                                        <p:tgtEl>
                                          <p:spTgt spid="9"/>
                                        </p:tgtEl>
                                        <p:attrNameLst>
                                          <p:attrName>ppt_x</p:attrName>
                                        </p:attrNameLst>
                                      </p:cBhvr>
                                      <p:tavLst>
                                        <p:tav tm="0">
                                          <p:val>
                                            <p:strVal val="#ppt_x"/>
                                          </p:val>
                                        </p:tav>
                                        <p:tav tm="100000">
                                          <p:val>
                                            <p:strVal val="#ppt_x"/>
                                          </p:val>
                                        </p:tav>
                                      </p:tavLst>
                                    </p:anim>
                                    <p:anim calcmode="lin" valueType="num">
                                      <p:cBhvr additive="base">
                                        <p:cTn id="38" dur="10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1000" fill="hold"/>
                                        <p:tgtEl>
                                          <p:spTgt spid="11"/>
                                        </p:tgtEl>
                                        <p:attrNameLst>
                                          <p:attrName>ppt_x</p:attrName>
                                        </p:attrNameLst>
                                      </p:cBhvr>
                                      <p:tavLst>
                                        <p:tav tm="0">
                                          <p:val>
                                            <p:strVal val="#ppt_x"/>
                                          </p:val>
                                        </p:tav>
                                        <p:tav tm="100000">
                                          <p:val>
                                            <p:strVal val="#ppt_x"/>
                                          </p:val>
                                        </p:tav>
                                      </p:tavLst>
                                    </p:anim>
                                    <p:anim calcmode="lin" valueType="num">
                                      <p:cBhvr additive="base">
                                        <p:cTn id="42"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48133"/>
                                        </p:tgtEl>
                                        <p:attrNameLst>
                                          <p:attrName>style.visibility</p:attrName>
                                        </p:attrNameLst>
                                      </p:cBhvr>
                                      <p:to>
                                        <p:strVal val="visible"/>
                                      </p:to>
                                    </p:set>
                                    <p:anim calcmode="lin" valueType="num">
                                      <p:cBhvr additive="base">
                                        <p:cTn id="47" dur="1000" fill="hold"/>
                                        <p:tgtEl>
                                          <p:spTgt spid="48133"/>
                                        </p:tgtEl>
                                        <p:attrNameLst>
                                          <p:attrName>ppt_x</p:attrName>
                                        </p:attrNameLst>
                                      </p:cBhvr>
                                      <p:tavLst>
                                        <p:tav tm="0">
                                          <p:val>
                                            <p:strVal val="#ppt_x"/>
                                          </p:val>
                                        </p:tav>
                                        <p:tav tm="100000">
                                          <p:val>
                                            <p:strVal val="#ppt_x"/>
                                          </p:val>
                                        </p:tav>
                                      </p:tavLst>
                                    </p:anim>
                                    <p:anim calcmode="lin" valueType="num">
                                      <p:cBhvr additive="base">
                                        <p:cTn id="48" dur="1000" fill="hold"/>
                                        <p:tgtEl>
                                          <p:spTgt spid="48133"/>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8134"/>
                                        </p:tgtEl>
                                        <p:attrNameLst>
                                          <p:attrName>style.visibility</p:attrName>
                                        </p:attrNameLst>
                                      </p:cBhvr>
                                      <p:to>
                                        <p:strVal val="visible"/>
                                      </p:to>
                                    </p:set>
                                    <p:anim calcmode="lin" valueType="num">
                                      <p:cBhvr additive="base">
                                        <p:cTn id="53" dur="1000" fill="hold"/>
                                        <p:tgtEl>
                                          <p:spTgt spid="48134"/>
                                        </p:tgtEl>
                                        <p:attrNameLst>
                                          <p:attrName>ppt_x</p:attrName>
                                        </p:attrNameLst>
                                      </p:cBhvr>
                                      <p:tavLst>
                                        <p:tav tm="0">
                                          <p:val>
                                            <p:strVal val="#ppt_x"/>
                                          </p:val>
                                        </p:tav>
                                        <p:tav tm="100000">
                                          <p:val>
                                            <p:strVal val="#ppt_x"/>
                                          </p:val>
                                        </p:tav>
                                      </p:tavLst>
                                    </p:anim>
                                    <p:anim calcmode="lin" valueType="num">
                                      <p:cBhvr additive="base">
                                        <p:cTn id="54" dur="1000" fill="hold"/>
                                        <p:tgtEl>
                                          <p:spTgt spid="48134"/>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48135"/>
                                        </p:tgtEl>
                                        <p:attrNameLst>
                                          <p:attrName>style.visibility</p:attrName>
                                        </p:attrNameLst>
                                      </p:cBhvr>
                                      <p:to>
                                        <p:strVal val="visible"/>
                                      </p:to>
                                    </p:set>
                                    <p:anim calcmode="lin" valueType="num">
                                      <p:cBhvr additive="base">
                                        <p:cTn id="59" dur="1000" fill="hold"/>
                                        <p:tgtEl>
                                          <p:spTgt spid="48135"/>
                                        </p:tgtEl>
                                        <p:attrNameLst>
                                          <p:attrName>ppt_x</p:attrName>
                                        </p:attrNameLst>
                                      </p:cBhvr>
                                      <p:tavLst>
                                        <p:tav tm="0">
                                          <p:val>
                                            <p:strVal val="#ppt_x"/>
                                          </p:val>
                                        </p:tav>
                                        <p:tav tm="100000">
                                          <p:val>
                                            <p:strVal val="#ppt_x"/>
                                          </p:val>
                                        </p:tav>
                                      </p:tavLst>
                                    </p:anim>
                                    <p:anim calcmode="lin" valueType="num">
                                      <p:cBhvr additive="base">
                                        <p:cTn id="60" dur="1000" fill="hold"/>
                                        <p:tgtEl>
                                          <p:spTgt spid="4813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1000" fill="hold"/>
                                        <p:tgtEl>
                                          <p:spTgt spid="15"/>
                                        </p:tgtEl>
                                        <p:attrNameLst>
                                          <p:attrName>ppt_x</p:attrName>
                                        </p:attrNameLst>
                                      </p:cBhvr>
                                      <p:tavLst>
                                        <p:tav tm="0">
                                          <p:val>
                                            <p:strVal val="#ppt_x"/>
                                          </p:val>
                                        </p:tav>
                                        <p:tav tm="100000">
                                          <p:val>
                                            <p:strVal val="#ppt_x"/>
                                          </p:val>
                                        </p:tav>
                                      </p:tavLst>
                                    </p:anim>
                                    <p:anim calcmode="lin" valueType="num">
                                      <p:cBhvr additive="base">
                                        <p:cTn id="64" dur="1000" fill="hold"/>
                                        <p:tgtEl>
                                          <p:spTgt spid="15"/>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1000" fill="hold"/>
                                        <p:tgtEl>
                                          <p:spTgt spid="17"/>
                                        </p:tgtEl>
                                        <p:attrNameLst>
                                          <p:attrName>ppt_x</p:attrName>
                                        </p:attrNameLst>
                                      </p:cBhvr>
                                      <p:tavLst>
                                        <p:tav tm="0">
                                          <p:val>
                                            <p:strVal val="#ppt_x"/>
                                          </p:val>
                                        </p:tav>
                                        <p:tav tm="100000">
                                          <p:val>
                                            <p:strVal val="#ppt_x"/>
                                          </p:val>
                                        </p:tav>
                                      </p:tavLst>
                                    </p:anim>
                                    <p:anim calcmode="lin" valueType="num">
                                      <p:cBhvr additive="base">
                                        <p:cTn id="68" dur="1000" fill="hold"/>
                                        <p:tgtEl>
                                          <p:spTgt spid="1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1000" fill="hold"/>
                                        <p:tgtEl>
                                          <p:spTgt spid="16"/>
                                        </p:tgtEl>
                                        <p:attrNameLst>
                                          <p:attrName>ppt_x</p:attrName>
                                        </p:attrNameLst>
                                      </p:cBhvr>
                                      <p:tavLst>
                                        <p:tav tm="0">
                                          <p:val>
                                            <p:strVal val="#ppt_x"/>
                                          </p:val>
                                        </p:tav>
                                        <p:tav tm="100000">
                                          <p:val>
                                            <p:strVal val="#ppt_x"/>
                                          </p:val>
                                        </p:tav>
                                      </p:tavLst>
                                    </p:anim>
                                    <p:anim calcmode="lin" valueType="num">
                                      <p:cBhvr additive="base">
                                        <p:cTn id="72" dur="1000" fill="hold"/>
                                        <p:tgtEl>
                                          <p:spTgt spid="1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8"/>
                                        </p:tgtEl>
                                        <p:attrNameLst>
                                          <p:attrName>style.visibility</p:attrName>
                                        </p:attrNameLst>
                                      </p:cBhvr>
                                      <p:to>
                                        <p:strVal val="visible"/>
                                      </p:to>
                                    </p:set>
                                    <p:anim calcmode="lin" valueType="num">
                                      <p:cBhvr additive="base">
                                        <p:cTn id="75" dur="1000" fill="hold"/>
                                        <p:tgtEl>
                                          <p:spTgt spid="18"/>
                                        </p:tgtEl>
                                        <p:attrNameLst>
                                          <p:attrName>ppt_x</p:attrName>
                                        </p:attrNameLst>
                                      </p:cBhvr>
                                      <p:tavLst>
                                        <p:tav tm="0">
                                          <p:val>
                                            <p:strVal val="#ppt_x"/>
                                          </p:val>
                                        </p:tav>
                                        <p:tav tm="100000">
                                          <p:val>
                                            <p:strVal val="#ppt_x"/>
                                          </p:val>
                                        </p:tav>
                                      </p:tavLst>
                                    </p:anim>
                                    <p:anim calcmode="lin" valueType="num">
                                      <p:cBhvr additive="base">
                                        <p:cTn id="76"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8130" grpId="0"/>
      <p:bldP spid="48131" grpId="0"/>
      <p:bldP spid="48132" grpId="0"/>
      <p:bldP spid="8" grpId="0" animBg="1"/>
      <p:bldP spid="9" grpId="0"/>
      <p:bldP spid="10" grpId="0"/>
      <p:bldP spid="11" grpId="0"/>
      <p:bldP spid="48133" grpId="0"/>
      <p:bldP spid="48134" grpId="0"/>
      <p:bldP spid="48135" grpId="0"/>
      <p:bldP spid="15" grpId="0" animBg="1"/>
      <p:bldP spid="16" grpId="0"/>
      <p:bldP spid="17"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Прямоугольник 2"/>
          <p:cNvSpPr/>
          <p:nvPr/>
        </p:nvSpPr>
        <p:spPr>
          <a:xfrm>
            <a:off x="642910" y="285728"/>
            <a:ext cx="7286676" cy="584775"/>
          </a:xfrm>
          <a:prstGeom prst="rect">
            <a:avLst/>
          </a:prstGeom>
        </p:spPr>
        <p:txBody>
          <a:bodyPr wrap="square">
            <a:spAutoFit/>
          </a:bodyPr>
          <a:lstStyle/>
          <a:p>
            <a:pPr marL="1028700" lvl="1" indent="-571500">
              <a:buFont typeface="+mj-lt"/>
              <a:buAutoNum type="romanUcPeriod" startAt="3"/>
            </a:pPr>
            <a:r>
              <a:rPr lang="ru-RU" sz="3200" b="1" dirty="0" smtClean="0">
                <a:solidFill>
                  <a:srgbClr val="FF0000"/>
                </a:solidFill>
                <a:latin typeface="Times New Roman" pitchFamily="18" charset="0"/>
                <a:cs typeface="Times New Roman" pitchFamily="18" charset="0"/>
              </a:rPr>
              <a:t> Изучение нового материала. </a:t>
            </a:r>
            <a:endParaRPr lang="ru-RU" sz="3200" b="1" dirty="0">
              <a:solidFill>
                <a:srgbClr val="FF0000"/>
              </a:solidFill>
              <a:latin typeface="Times New Roman" pitchFamily="18" charset="0"/>
              <a:cs typeface="Times New Roman" pitchFamily="18" charset="0"/>
            </a:endParaRPr>
          </a:p>
        </p:txBody>
      </p:sp>
      <p:sp>
        <p:nvSpPr>
          <p:cNvPr id="4" name="Прямоугольник 3"/>
          <p:cNvSpPr/>
          <p:nvPr/>
        </p:nvSpPr>
        <p:spPr>
          <a:xfrm>
            <a:off x="857224" y="3929066"/>
            <a:ext cx="8072494" cy="2215991"/>
          </a:xfrm>
          <a:prstGeom prst="rect">
            <a:avLst/>
          </a:prstGeom>
        </p:spPr>
        <p:txBody>
          <a:bodyPr wrap="square">
            <a:spAutoFit/>
          </a:bodyPr>
          <a:lstStyle/>
          <a:p>
            <a:r>
              <a:rPr lang="ru-RU" sz="2800" b="1" i="1" dirty="0" smtClean="0">
                <a:solidFill>
                  <a:srgbClr val="FF0000"/>
                </a:solidFill>
                <a:latin typeface="Times New Roman" pitchFamily="18" charset="0"/>
                <a:cs typeface="Times New Roman" pitchFamily="18" charset="0"/>
              </a:rPr>
              <a:t>Цель этапа: </a:t>
            </a:r>
          </a:p>
          <a:p>
            <a:pPr marL="342900" indent="-342900">
              <a:buFont typeface="+mj-lt"/>
              <a:buAutoNum type="arabicParenR"/>
            </a:pPr>
            <a:r>
              <a:rPr lang="ru-RU" sz="2200" dirty="0" smtClean="0">
                <a:latin typeface="Times New Roman" pitchFamily="18" charset="0"/>
                <a:cs typeface="Times New Roman" pitchFamily="18" charset="0"/>
              </a:rPr>
              <a:t> введение понятий «теорема», «доказательство теоремы»;   </a:t>
            </a:r>
          </a:p>
          <a:p>
            <a:pPr marL="342900" indent="-342900">
              <a:buFont typeface="+mj-lt"/>
              <a:buAutoNum type="arabicParenR"/>
            </a:pPr>
            <a:r>
              <a:rPr lang="ru-RU" sz="2200" dirty="0" smtClean="0">
                <a:latin typeface="Times New Roman" pitchFamily="18" charset="0"/>
                <a:cs typeface="Times New Roman" pitchFamily="18" charset="0"/>
              </a:rPr>
              <a:t> доказательство первого признака равенства треугольников;  </a:t>
            </a:r>
          </a:p>
          <a:p>
            <a:pPr marL="342900" indent="-342900">
              <a:buFont typeface="+mj-lt"/>
              <a:buAutoNum type="arabicParenR"/>
            </a:pPr>
            <a:r>
              <a:rPr lang="ru-RU" sz="2200" dirty="0" smtClean="0">
                <a:latin typeface="Times New Roman" pitchFamily="18" charset="0"/>
                <a:cs typeface="Times New Roman" pitchFamily="18" charset="0"/>
              </a:rPr>
              <a:t> способствовать выработке у учащихся желания и потребности в изучении новых фактов.</a:t>
            </a:r>
          </a:p>
          <a:p>
            <a:pPr marL="342900" indent="-342900">
              <a:buFont typeface="+mj-lt"/>
              <a:buAutoNum type="arabicParenR"/>
            </a:pPr>
            <a:r>
              <a:rPr lang="ru-RU" sz="2200" dirty="0" smtClean="0">
                <a:latin typeface="Times New Roman" pitchFamily="18" charset="0"/>
                <a:cs typeface="Times New Roman" pitchFamily="18" charset="0"/>
              </a:rPr>
              <a:t>развитие внимания, памяти.</a:t>
            </a:r>
          </a:p>
        </p:txBody>
      </p:sp>
      <p:sp>
        <p:nvSpPr>
          <p:cNvPr id="6" name="TextBox 5"/>
          <p:cNvSpPr txBox="1"/>
          <p:nvPr/>
        </p:nvSpPr>
        <p:spPr>
          <a:xfrm>
            <a:off x="214282" y="857232"/>
            <a:ext cx="8715436" cy="3108543"/>
          </a:xfrm>
          <a:prstGeom prst="rect">
            <a:avLst/>
          </a:prstGeom>
          <a:noFill/>
        </p:spPr>
        <p:txBody>
          <a:bodyPr wrap="square" rtlCol="0">
            <a:spAutoFit/>
          </a:bodyPr>
          <a:lstStyle/>
          <a:p>
            <a:pPr marL="514350" indent="-514350">
              <a:buFont typeface="+mj-lt"/>
              <a:buAutoNum type="arabicPeriod"/>
            </a:pPr>
            <a:r>
              <a:rPr lang="ru-RU" sz="2800" dirty="0" smtClean="0">
                <a:latin typeface="Times New Roman" pitchFamily="18" charset="0"/>
                <a:cs typeface="Times New Roman" pitchFamily="18" charset="0"/>
              </a:rPr>
              <a:t>Выяснить какие условия должны выполняться, чтобы треугольники были равны.</a:t>
            </a:r>
          </a:p>
          <a:p>
            <a:pPr marL="514350" indent="-514350">
              <a:buFont typeface="+mj-lt"/>
              <a:buAutoNum type="arabicPeriod"/>
            </a:pPr>
            <a:r>
              <a:rPr lang="ru-RU" sz="2800" dirty="0" smtClean="0">
                <a:latin typeface="Times New Roman" pitchFamily="18" charset="0"/>
                <a:cs typeface="Times New Roman" pitchFamily="18" charset="0"/>
              </a:rPr>
              <a:t>Дать определение понятиям.</a:t>
            </a:r>
          </a:p>
          <a:p>
            <a:pPr marL="514350" indent="-514350">
              <a:buFont typeface="+mj-lt"/>
              <a:buAutoNum type="arabicPeriod"/>
            </a:pPr>
            <a:r>
              <a:rPr lang="ru-RU" sz="2800" dirty="0" smtClean="0">
                <a:latin typeface="Times New Roman" pitchFamily="18" charset="0"/>
                <a:cs typeface="Times New Roman" pitchFamily="18" charset="0"/>
              </a:rPr>
              <a:t>Сформулировать первый признак равенства треугольников, выделить условие и заключение теоремы. </a:t>
            </a:r>
          </a:p>
          <a:p>
            <a:pPr marL="514350" indent="-514350">
              <a:buFont typeface="+mj-lt"/>
              <a:buAutoNum type="arabicPeriod"/>
            </a:pPr>
            <a:r>
              <a:rPr lang="ru-RU" sz="2800" dirty="0" smtClean="0">
                <a:latin typeface="Times New Roman" pitchFamily="18" charset="0"/>
                <a:cs typeface="Times New Roman" pitchFamily="18" charset="0"/>
              </a:rPr>
              <a:t>Доказать первый признак равенства треугольников.</a:t>
            </a:r>
          </a:p>
        </p:txBody>
      </p:sp>
      <p:sp>
        <p:nvSpPr>
          <p:cNvPr id="5" name="Номер слайда 4"/>
          <p:cNvSpPr>
            <a:spLocks noGrp="1"/>
          </p:cNvSpPr>
          <p:nvPr>
            <p:ph type="sldNum" sz="quarter" idx="12"/>
          </p:nvPr>
        </p:nvSpPr>
        <p:spPr/>
        <p:txBody>
          <a:bodyPr/>
          <a:lstStyle/>
          <a:p>
            <a:fld id="{B9F18602-21E8-4FD5-9092-197550385265}" type="slidenum">
              <a:rPr lang="ru-RU" smtClean="0"/>
              <a:pPr/>
              <a:t>9</a:t>
            </a:fld>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shkola">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1005</TotalTime>
  <Words>1132</Words>
  <Application>Microsoft Office PowerPoint</Application>
  <PresentationFormat>Экран (4:3)</PresentationFormat>
  <Paragraphs>188</Paragraphs>
  <Slides>22</Slides>
  <Notes>3</Notes>
  <HiddenSlides>0</HiddenSlides>
  <MMClips>0</MMClips>
  <ScaleCrop>false</ScaleCrop>
  <HeadingPairs>
    <vt:vector size="6" baseType="variant">
      <vt:variant>
        <vt:lpstr>Тема</vt:lpstr>
      </vt:variant>
      <vt:variant>
        <vt:i4>2</vt:i4>
      </vt:variant>
      <vt:variant>
        <vt:lpstr>Внедренные серверы OLE</vt:lpstr>
      </vt:variant>
      <vt:variant>
        <vt:i4>2</vt:i4>
      </vt:variant>
      <vt:variant>
        <vt:lpstr>Заголовки слайдов</vt:lpstr>
      </vt:variant>
      <vt:variant>
        <vt:i4>22</vt:i4>
      </vt:variant>
    </vt:vector>
  </HeadingPairs>
  <TitlesOfParts>
    <vt:vector size="26" baseType="lpstr">
      <vt:lpstr>Открытая</vt:lpstr>
      <vt:lpstr>shkola</vt:lpstr>
      <vt:lpstr>Формула</vt:lpstr>
      <vt:lpstr>Точечный рисунок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 </vt:lpstr>
      <vt:lpstr>Доказательство.</vt:lpstr>
      <vt:lpstr>Слайд 14</vt:lpstr>
      <vt:lpstr>Слайд 15</vt:lpstr>
      <vt:lpstr>Применение  первого признака равенства треугольников при решении задач.</vt:lpstr>
      <vt:lpstr>Какое условие должно еще выполняться, чтобы треугольники были равны? </vt:lpstr>
      <vt:lpstr>Задача №1.</vt:lpstr>
      <vt:lpstr> Задача  № 2.</vt:lpstr>
      <vt:lpstr>Слайд 20</vt:lpstr>
      <vt:lpstr>Домашнее задание: п15, №94, № 96.</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Мультимедийная разработка урока геометрии в 7 классе</dc:title>
  <dc:subject>Первый признак равенства треугольников</dc:subject>
  <dc:creator>Василенко Е.Н</dc:creator>
  <cp:lastModifiedBy>Роза Рашидовна</cp:lastModifiedBy>
  <cp:revision>90</cp:revision>
  <dcterms:created xsi:type="dcterms:W3CDTF">2011-10-31T12:21:32Z</dcterms:created>
  <dcterms:modified xsi:type="dcterms:W3CDTF">2017-12-18T16:27:47Z</dcterms:modified>
</cp:coreProperties>
</file>