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14"/>
  </p:notesMasterIdLst>
  <p:sldIdLst>
    <p:sldId id="256" r:id="rId2"/>
    <p:sldId id="264" r:id="rId3"/>
    <p:sldId id="270" r:id="rId4"/>
    <p:sldId id="257" r:id="rId5"/>
    <p:sldId id="258" r:id="rId6"/>
    <p:sldId id="265" r:id="rId7"/>
    <p:sldId id="272" r:id="rId8"/>
    <p:sldId id="271" r:id="rId9"/>
    <p:sldId id="274" r:id="rId10"/>
    <p:sldId id="275" r:id="rId11"/>
    <p:sldId id="259" r:id="rId12"/>
    <p:sldId id="26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33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306" y="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010854A-BF55-4F92-A3C0-FCAA3D6F92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42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D1939B-B0FB-423A-A09A-99A56668D546}" type="slidenum">
              <a:rPr lang="ru-RU"/>
              <a:pPr/>
              <a:t>1</a:t>
            </a:fld>
            <a:endParaRPr lang="ru-RU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7E94FB-24B7-44EF-B183-1D4AD7289965}" type="slidenum">
              <a:rPr lang="ru-RU"/>
              <a:pPr/>
              <a:t>2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29DDFF-AD70-4CE3-9424-88A508153795}" type="slidenum">
              <a:rPr lang="ru-RU"/>
              <a:pPr/>
              <a:t>4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98BBCD-0B59-443A-9D26-2443A3951BA4}" type="slidenum">
              <a:rPr lang="ru-RU"/>
              <a:pPr/>
              <a:t>5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FC2EE0-69C5-4117-9C53-226CEA7B49A0}" type="slidenum">
              <a:rPr lang="ru-RU"/>
              <a:pPr/>
              <a:t>11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11B9A5-6BFC-4FF5-B264-B1DE2196AD6A}" type="slidenum">
              <a:rPr lang="ru-RU"/>
              <a:pPr/>
              <a:t>12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21A70E-2070-4BD9-8864-8AF93B4A8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98BFF9-A216-4E2D-8BC9-5BABC9763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D1B1A3-2CA7-4AF7-AFA1-CE0FF887B3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38932A-46E6-4474-8CEF-544BD9A59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C78D3AB-B4B9-47B9-B471-B1C477BB8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894632-2BA1-4222-864A-40F5DE9749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7E7761-BC0F-41C7-94DB-71601F2B1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D7CDC3-71A4-4898-85DC-351DC8EB25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0556B3-AEFB-4D4C-B8F3-7F1D6921C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1B87E0-35FB-4A8B-8205-36F492A869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7EEFC6-DAD9-4C59-8C3F-5895B15E60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CA30FC-61AB-48CB-8574-7B155B86FE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640" y="2924944"/>
            <a:ext cx="6400800" cy="22733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Подготовка детей к обучению в школе</a:t>
            </a:r>
            <a:endParaRPr lang="ru-RU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-396875" y="3429000"/>
            <a:ext cx="8208963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Monotype Corsiva"/>
            </a:endParaRPr>
          </a:p>
        </p:txBody>
      </p:sp>
      <p:pic>
        <p:nvPicPr>
          <p:cNvPr id="2053" name="Picture 5" descr="дос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9120"/>
            <a:ext cx="2663552" cy="2924147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воспитатель\Desktop\1 кл\IMG_5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4860032" cy="3645024"/>
          </a:xfrm>
          <a:prstGeom prst="ellipse">
            <a:avLst/>
          </a:prstGeom>
          <a:noFill/>
        </p:spPr>
      </p:pic>
      <p:pic>
        <p:nvPicPr>
          <p:cNvPr id="29699" name="Picture 3" descr="C:\Users\воспитатель\Desktop\1 кл\IMG_5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600908"/>
            <a:ext cx="4176464" cy="31323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4653136"/>
            <a:ext cx="35283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Занятия проходят во внеурочное время с согласия родителей </a:t>
            </a:r>
            <a:endParaRPr lang="ru-RU" sz="2400" dirty="0" smtClean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7918450" cy="16002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Родителям 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z="2800" dirty="0" smtClean="0"/>
          </a:p>
          <a:p>
            <a:pPr algn="r"/>
            <a:endParaRPr lang="ru-RU" dirty="0" smtClean="0"/>
          </a:p>
          <a:p>
            <a:endParaRPr lang="ru-RU" sz="2800" dirty="0" smtClean="0"/>
          </a:p>
          <a:p>
            <a:r>
              <a:rPr lang="ru-RU" sz="2800" dirty="0" smtClean="0"/>
              <a:t>Больше рассказывайте о школе, сами проявляйте интерес, отвечайте на все интересующие ребенка вопросы – так Вы будете стимулировать его познавательное развитие.</a:t>
            </a:r>
          </a:p>
          <a:p>
            <a:r>
              <a:rPr lang="ru-RU" sz="2800" dirty="0" smtClean="0"/>
              <a:t>Занимайтесь с ребенком.</a:t>
            </a:r>
            <a:endParaRPr lang="ru-RU" sz="4000" dirty="0" smtClean="0"/>
          </a:p>
          <a:p>
            <a:endParaRPr lang="ru-RU" sz="4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564904"/>
            <a:ext cx="7842250" cy="1584177"/>
          </a:xfrm>
        </p:spPr>
        <p:txBody>
          <a:bodyPr/>
          <a:lstStyle/>
          <a:p>
            <a:pPr algn="ctr">
              <a:buNone/>
            </a:pPr>
            <a:r>
              <a:rPr lang="ru-RU" sz="4400" b="1" i="1" dirty="0" smtClean="0">
                <a:solidFill>
                  <a:srgbClr val="000066"/>
                </a:solidFill>
              </a:rPr>
              <a:t>СПАСИБО</a:t>
            </a:r>
            <a:r>
              <a:rPr lang="ru-RU" sz="4400" b="1" dirty="0" smtClean="0">
                <a:solidFill>
                  <a:srgbClr val="000066"/>
                </a:solidFill>
              </a:rPr>
              <a:t> </a:t>
            </a:r>
            <a:r>
              <a:rPr lang="ru-RU" sz="4400" b="1" i="1" dirty="0" smtClean="0">
                <a:solidFill>
                  <a:srgbClr val="000066"/>
                </a:solidFill>
              </a:rPr>
              <a:t>ЗА</a:t>
            </a:r>
            <a:r>
              <a:rPr lang="ru-RU" sz="4400" b="1" dirty="0" smtClean="0">
                <a:solidFill>
                  <a:srgbClr val="000066"/>
                </a:solidFill>
              </a:rPr>
              <a:t> </a:t>
            </a:r>
            <a:r>
              <a:rPr lang="ru-RU" sz="4400" b="1" i="1" dirty="0" smtClean="0">
                <a:solidFill>
                  <a:srgbClr val="000066"/>
                </a:solidFill>
              </a:rPr>
              <a:t>ВНИМАНИЕ</a:t>
            </a:r>
            <a:endParaRPr lang="ru-RU" sz="4400" b="1" i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916113"/>
            <a:ext cx="7989888" cy="4289425"/>
          </a:xfrm>
        </p:spPr>
        <p:txBody>
          <a:bodyPr/>
          <a:lstStyle/>
          <a:p>
            <a:pPr algn="ctr">
              <a:buFontTx/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</a:rPr>
              <a:t>Школа для ребенка – желанная цель, символ взрослости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</a:rPr>
              <a:t>«Я уже большой, я иду в школу!» 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0066"/>
                </a:solidFill>
              </a:rPr>
              <a:t>Но желание пойти в школу и желание учиться – разные вещи. 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17415" name="Picture 7" descr="будильник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874170" cy="122418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115616" y="1052736"/>
            <a:ext cx="6512768" cy="45099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1 сентября 2016 года на базе ГБОУ Школа №439 организована </a:t>
            </a:r>
            <a:r>
              <a:rPr kumimoji="0" lang="ru-RU" sz="3600" b="0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Психолого-педагогическая служба</a:t>
            </a:r>
            <a:r>
              <a:rPr lang="ru-RU" sz="3600" kern="0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(ППС) сопровождения </a:t>
            </a: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образовательного процесса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-171399"/>
            <a:ext cx="6870700" cy="1656184"/>
          </a:xfrm>
        </p:spPr>
        <p:txBody>
          <a:bodyPr/>
          <a:lstStyle/>
          <a:p>
            <a:r>
              <a:rPr lang="ru-RU" sz="4800" b="1" u="sng" dirty="0" smtClean="0">
                <a:solidFill>
                  <a:schemeClr val="tx2"/>
                </a:solidFill>
              </a:rPr>
              <a:t>Подготовка</a:t>
            </a:r>
            <a:r>
              <a:rPr lang="ru-RU" sz="8000" b="1" u="sng" dirty="0" smtClean="0">
                <a:solidFill>
                  <a:schemeClr val="tx2"/>
                </a:solidFill>
              </a:rPr>
              <a:t> </a:t>
            </a:r>
            <a:endParaRPr lang="ru-RU" sz="8000" b="1" u="sng" dirty="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628800"/>
            <a:ext cx="7696200" cy="4162400"/>
          </a:xfrm>
        </p:spPr>
        <p:txBody>
          <a:bodyPr>
            <a:normAutofit lnSpcReduction="10000"/>
          </a:bodyPr>
          <a:lstStyle/>
          <a:p>
            <a:pPr algn="ctr">
              <a:buFontTx/>
              <a:buChar char="-"/>
            </a:pPr>
            <a:r>
              <a:rPr lang="ru-RU" sz="2800" dirty="0" smtClean="0">
                <a:solidFill>
                  <a:srgbClr val="000066"/>
                </a:solidFill>
              </a:rPr>
              <a:t>Диагностика готовности ребенка к школьному обучению (октябрь, апрель)</a:t>
            </a:r>
          </a:p>
          <a:p>
            <a:pPr algn="ctr">
              <a:buFontTx/>
              <a:buChar char="-"/>
            </a:pPr>
            <a:endParaRPr lang="ru-RU" sz="2800" dirty="0" smtClean="0">
              <a:solidFill>
                <a:srgbClr val="000066"/>
              </a:solidFill>
            </a:endParaRPr>
          </a:p>
          <a:p>
            <a:pPr algn="ctr">
              <a:buFontTx/>
              <a:buChar char="-"/>
            </a:pPr>
            <a:r>
              <a:rPr lang="ru-RU" sz="2800" dirty="0" smtClean="0">
                <a:solidFill>
                  <a:srgbClr val="000066"/>
                </a:solidFill>
              </a:rPr>
              <a:t>Дважды в неделю в подготовительной группе педагоги-психологи проводят адаптационные к школе подгрупповые и групповые  занятия.</a:t>
            </a:r>
          </a:p>
          <a:p>
            <a:pPr algn="ctr">
              <a:buFontTx/>
              <a:buChar char="-"/>
            </a:pPr>
            <a:r>
              <a:rPr lang="ru-RU" sz="2800" dirty="0" smtClean="0">
                <a:solidFill>
                  <a:srgbClr val="000066"/>
                </a:solidFill>
              </a:rPr>
              <a:t>Дети посещают курсы подготовки к школе.</a:t>
            </a:r>
          </a:p>
          <a:p>
            <a:pPr algn="ctr">
              <a:buFontTx/>
              <a:buChar char="-"/>
            </a:pPr>
            <a:endParaRPr lang="ru-RU" sz="2800" dirty="0" smtClean="0">
              <a:solidFill>
                <a:srgbClr val="000066"/>
              </a:solidFill>
            </a:endParaRPr>
          </a:p>
          <a:p>
            <a:pPr algn="ctr">
              <a:buFontTx/>
              <a:buChar char="-"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FontTx/>
              <a:buNone/>
            </a:pP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спитатель\Desktop\1 кл\IMG_5014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5004048" y="1556792"/>
            <a:ext cx="355239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67545" y="908720"/>
            <a:ext cx="5256583" cy="3816424"/>
          </a:xfrm>
        </p:spPr>
        <p:txBody>
          <a:bodyPr>
            <a:normAutofit fontScale="92500"/>
          </a:bodyPr>
          <a:lstStyle/>
          <a:p>
            <a:endParaRPr lang="ru-RU" dirty="0">
              <a:solidFill>
                <a:srgbClr val="000066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0066"/>
                </a:solidFill>
              </a:rPr>
              <a:t>Сопровождение педагогами-психологами процесса адаптации продолжается на протяжении всего первого класса (наблюдения, игры, час психолога и логопеда в школе)</a:t>
            </a:r>
          </a:p>
          <a:p>
            <a:pPr>
              <a:buFontTx/>
              <a:buChar char="-"/>
            </a:pP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1908175" y="5373688"/>
            <a:ext cx="5832475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Monotype Corsiva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916832"/>
            <a:ext cx="8183880" cy="2801472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Психолого-педагогическая служба (педагоги-психологи, логопеды, социальный педагог) проводит мониторинг детей в течение года;</a:t>
            </a:r>
          </a:p>
          <a:p>
            <a:r>
              <a:rPr lang="ru-RU" sz="2800" dirty="0" smtClean="0"/>
              <a:t>С 1 сентября проводятся профилактические мероприятия, направленные на снижение      школьной тревожности и облегчение периода    адаптации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20688"/>
            <a:ext cx="8183880" cy="1051560"/>
          </a:xfrm>
          <a:prstGeom prst="rect">
            <a:avLst/>
          </a:prstGeom>
        </p:spPr>
        <p:txBody>
          <a:bodyPr vert="horz" anchor="b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Преемственность при переходе в начальную школу: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764704"/>
            <a:ext cx="7696200" cy="47216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Специалистами ППС активно </a:t>
            </a:r>
          </a:p>
          <a:p>
            <a:pPr algn="ctr">
              <a:buNone/>
            </a:pPr>
            <a:r>
              <a:rPr lang="ru-RU" dirty="0" smtClean="0"/>
              <a:t>внедряется комплексы развивающих  упражнений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воспитатель\Desktop\1 кл\IMG_5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01008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воспитатель\Desktop\1 кл\IMG_5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259228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спитатель\Desktop\1 кл\IMG_5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827917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28800"/>
            <a:ext cx="4464496" cy="3312368"/>
          </a:xfrm>
        </p:spPr>
        <p:txBody>
          <a:bodyPr>
            <a:normAutofit fontScale="92500"/>
          </a:bodyPr>
          <a:lstStyle/>
          <a:p>
            <a:r>
              <a:rPr lang="ru-RU" sz="2600" dirty="0" smtClean="0"/>
              <a:t>Развитие произвольного внимания и памяти, регуляции поведения;</a:t>
            </a:r>
          </a:p>
          <a:p>
            <a:r>
              <a:rPr lang="ru-RU" sz="2600" dirty="0" smtClean="0"/>
              <a:t>Способствовать формированию коммуникативных и эмоциональных компетенций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11560" y="620688"/>
            <a:ext cx="7704856" cy="1152128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Повышение учебной мотивации, учебных компетенций и навыков;</a:t>
            </a:r>
          </a:p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764704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4" name="Picture 2" descr="C:\Users\воспитатель\Desktop\1 кл\IMG_5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996952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C:\Users\воспитатель\Desktop\1 кл\IMG_50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44824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51920" y="476672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 октября в 1-х классах начались занятия по профилактике школьной </a:t>
            </a:r>
            <a:r>
              <a:rPr lang="ru-RU" dirty="0" err="1" smtClean="0"/>
              <a:t>дезадаптации</a:t>
            </a:r>
            <a:r>
              <a:rPr lang="ru-RU" dirty="0" smtClean="0"/>
              <a:t> </a:t>
            </a:r>
          </a:p>
          <a:p>
            <a:pPr algn="ctr"/>
            <a:r>
              <a:rPr lang="ru-RU" sz="2400" dirty="0" smtClean="0"/>
              <a:t>«Я учусь владеть собой»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436</TotalTime>
  <Words>249</Words>
  <Application>Microsoft Office PowerPoint</Application>
  <PresentationFormat>Экран (4:3)</PresentationFormat>
  <Paragraphs>41</Paragraphs>
  <Slides>12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Подготовка детей к обучению в школе</vt:lpstr>
      <vt:lpstr>Презентация PowerPoint</vt:lpstr>
      <vt:lpstr>Презентация PowerPoint</vt:lpstr>
      <vt:lpstr>Подготовка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Родителям  </vt:lpstr>
      <vt:lpstr>Презентация PowerPoint</vt:lpstr>
    </vt:vector>
  </TitlesOfParts>
  <Company>unattend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ЦО№1699</cp:lastModifiedBy>
  <cp:revision>65</cp:revision>
  <dcterms:created xsi:type="dcterms:W3CDTF">2008-11-01T02:19:56Z</dcterms:created>
  <dcterms:modified xsi:type="dcterms:W3CDTF">2016-10-17T13:42:26Z</dcterms:modified>
</cp:coreProperties>
</file>