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0" name="Group 9"/>
          <p:cNvGrpSpPr/>
          <p:nvPr/>
        </p:nvGrpSpPr>
        <p:grpSpPr>
          <a:xfrm>
            <a:off x="0" y="0"/>
            <a:ext cx="12188825" cy="6872226"/>
            <a:chOff x="0" y="0"/>
            <a:chExt cx="12188825" cy="6872226"/>
          </a:xfrm>
        </p:grpSpPr>
        <p:pic>
          <p:nvPicPr>
            <p:cNvPr id="9" name="Picture 8" descr="HD-PanelTitl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673"/>
            <a:stretch/>
          </p:blipFill>
          <p:spPr>
            <a:xfrm rot="5400000">
              <a:off x="5245268" y="530352"/>
              <a:ext cx="1673352" cy="612648"/>
            </a:xfrm>
            <a:prstGeom prst="rect">
              <a:avLst/>
            </a:prstGeom>
          </p:spPr>
        </p:pic>
        <p:pic>
          <p:nvPicPr>
            <p:cNvPr id="18" name="Picture 17"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r="48819"/>
            <a:stretch/>
          </p:blipFill>
          <p:spPr>
            <a:xfrm rot="5400000">
              <a:off x="5263556" y="5747514"/>
              <a:ext cx="1636776"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569EBC2C-A4E9-4FE6-80FE-D416898C6510}"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12155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D678D0F-470A-401C-B894-1A23CBC657DC}" type="datetimeFigureOut">
              <a:rPr lang="ru-RU" smtClean="0"/>
              <a:t>30.09.2015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9EBC2C-A4E9-4FE6-80FE-D416898C6510}" type="slidenum">
              <a:rPr lang="ru-RU" smtClean="0"/>
              <a:t>‹#›</a:t>
            </a:fld>
            <a:endParaRPr lang="ru-RU"/>
          </a:p>
        </p:txBody>
      </p:sp>
    </p:spTree>
    <p:extLst>
      <p:ext uri="{BB962C8B-B14F-4D97-AF65-F5344CB8AC3E}">
        <p14:creationId xmlns:p14="http://schemas.microsoft.com/office/powerpoint/2010/main" val="4047597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0388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4918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spTree>
    <p:extLst>
      <p:ext uri="{BB962C8B-B14F-4D97-AF65-F5344CB8AC3E}">
        <p14:creationId xmlns:p14="http://schemas.microsoft.com/office/powerpoint/2010/main" val="4218395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6"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2197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4"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33502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27695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5396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spTree>
    <p:extLst>
      <p:ext uri="{BB962C8B-B14F-4D97-AF65-F5344CB8AC3E}">
        <p14:creationId xmlns:p14="http://schemas.microsoft.com/office/powerpoint/2010/main" val="4017495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D678D0F-470A-401C-B894-1A23CBC657DC}" type="datetimeFigureOut">
              <a:rPr lang="ru-RU" smtClean="0"/>
              <a:t>30.09.2015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69EBC2C-A4E9-4FE6-80FE-D416898C6510}"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51538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D678D0F-470A-401C-B894-1A23CBC657DC}" type="datetimeFigureOut">
              <a:rPr lang="ru-RU" smtClean="0"/>
              <a:t>30.09.2015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9EBC2C-A4E9-4FE6-80FE-D416898C6510}" type="slidenum">
              <a:rPr lang="ru-RU" smtClean="0"/>
              <a:t>‹#›</a:t>
            </a:fld>
            <a:endParaRPr lang="ru-RU"/>
          </a:p>
        </p:txBody>
      </p:sp>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2490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80671" y="3243262"/>
            <a:ext cx="4718304" cy="2632605"/>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D678D0F-470A-401C-B894-1A23CBC657DC}" type="datetimeFigureOut">
              <a:rPr lang="ru-RU" smtClean="0"/>
              <a:t>30.09.2015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69EBC2C-A4E9-4FE6-80FE-D416898C6510}"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32107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D678D0F-470A-401C-B894-1A23CBC657DC}" type="datetimeFigureOut">
              <a:rPr lang="ru-RU" smtClean="0"/>
              <a:t>30.09.2015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69EBC2C-A4E9-4FE6-80FE-D416898C6510}"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2961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678D0F-470A-401C-B894-1A23CBC657DC}" type="datetimeFigureOut">
              <a:rPr lang="ru-RU" smtClean="0"/>
              <a:t>30.09.2015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69EBC2C-A4E9-4FE6-80FE-D416898C6510}" type="slidenum">
              <a:rPr lang="ru-RU" smtClean="0"/>
              <a:t>‹#›</a:t>
            </a:fld>
            <a:endParaRPr lang="ru-RU"/>
          </a:p>
        </p:txBody>
      </p:sp>
    </p:spTree>
    <p:extLst>
      <p:ext uri="{BB962C8B-B14F-4D97-AF65-F5344CB8AC3E}">
        <p14:creationId xmlns:p14="http://schemas.microsoft.com/office/powerpoint/2010/main" val="1574418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D678D0F-470A-401C-B894-1A23CBC657DC}" type="datetimeFigureOut">
              <a:rPr lang="ru-RU" smtClean="0"/>
              <a:t>30.09.2015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9EBC2C-A4E9-4FE6-80FE-D416898C6510}"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2328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smtClean="0"/>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D678D0F-470A-401C-B894-1A23CBC657DC}" type="datetimeFigureOut">
              <a:rPr lang="ru-RU" smtClean="0"/>
              <a:t>30.09.2015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69EBC2C-A4E9-4FE6-80FE-D416898C6510}" type="slidenum">
              <a:rPr lang="ru-RU" smtClean="0"/>
              <a:t>‹#›</a:t>
            </a:fld>
            <a:endParaRPr lang="ru-RU"/>
          </a:p>
        </p:txBody>
      </p:sp>
    </p:spTree>
    <p:extLst>
      <p:ext uri="{BB962C8B-B14F-4D97-AF65-F5344CB8AC3E}">
        <p14:creationId xmlns:p14="http://schemas.microsoft.com/office/powerpoint/2010/main" val="1024185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12188825" cy="6856215"/>
            <a:chOff x="0" y="0"/>
            <a:chExt cx="12188825" cy="6856215"/>
          </a:xfrm>
        </p:grpSpPr>
        <p:pic>
          <p:nvPicPr>
            <p:cNvPr id="8" name="Picture 7" descr="HD-PanelContent-V.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1" y="76265"/>
              <a:ext cx="758952"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r="5093"/>
            <a:stretch/>
          </p:blipFill>
          <p:spPr>
            <a:xfrm rot="5400000">
              <a:off x="5706470" y="6173526"/>
              <a:ext cx="758952"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D678D0F-470A-401C-B894-1A23CBC657DC}" type="datetimeFigureOut">
              <a:rPr lang="ru-RU" smtClean="0"/>
              <a:t>30.09.2015</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69EBC2C-A4E9-4FE6-80FE-D416898C6510}" type="slidenum">
              <a:rPr lang="ru-RU" smtClean="0"/>
              <a:t>‹#›</a:t>
            </a:fld>
            <a:endParaRPr lang="ru-RU"/>
          </a:p>
        </p:txBody>
      </p:sp>
    </p:spTree>
    <p:extLst>
      <p:ext uri="{BB962C8B-B14F-4D97-AF65-F5344CB8AC3E}">
        <p14:creationId xmlns:p14="http://schemas.microsoft.com/office/powerpoint/2010/main" val="4028696577"/>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 id="2147483807" r:id="rId16"/>
    <p:sldLayoutId id="2147483808"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«Мы живём, чтобы помнить…»</a:t>
            </a:r>
            <a:endParaRPr lang="ru-RU" dirty="0"/>
          </a:p>
        </p:txBody>
      </p:sp>
      <p:sp>
        <p:nvSpPr>
          <p:cNvPr id="3" name="Подзаголовок 2"/>
          <p:cNvSpPr>
            <a:spLocks noGrp="1"/>
          </p:cNvSpPr>
          <p:nvPr>
            <p:ph type="subTitle" idx="1"/>
          </p:nvPr>
        </p:nvSpPr>
        <p:spPr/>
        <p:txBody>
          <a:bodyPr>
            <a:normAutofit fontScale="92500" lnSpcReduction="10000"/>
          </a:bodyPr>
          <a:lstStyle/>
          <a:p>
            <a:pPr algn="r"/>
            <a:r>
              <a:rPr lang="ru-RU" sz="2400" dirty="0"/>
              <a:t>Автор работы:</a:t>
            </a:r>
          </a:p>
          <a:p>
            <a:pPr algn="r"/>
            <a:r>
              <a:rPr lang="ru-RU" sz="2400" dirty="0" err="1"/>
              <a:t>Долотова</a:t>
            </a:r>
            <a:r>
              <a:rPr lang="ru-RU" sz="2400" dirty="0"/>
              <a:t> Милана</a:t>
            </a:r>
          </a:p>
          <a:p>
            <a:pPr algn="r"/>
            <a:r>
              <a:rPr lang="ru-RU" sz="2400" dirty="0"/>
              <a:t>Группа </a:t>
            </a:r>
            <a:r>
              <a:rPr lang="ru-RU" sz="2400" dirty="0" smtClean="0"/>
              <a:t>Э-21</a:t>
            </a:r>
            <a:endParaRPr lang="ru-RU" sz="2400" dirty="0"/>
          </a:p>
        </p:txBody>
      </p:sp>
    </p:spTree>
    <p:extLst>
      <p:ext uri="{BB962C8B-B14F-4D97-AF65-F5344CB8AC3E}">
        <p14:creationId xmlns:p14="http://schemas.microsoft.com/office/powerpoint/2010/main" val="3430597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0014" y="716911"/>
            <a:ext cx="10984675" cy="5071709"/>
          </a:xfrm>
          <a:prstGeom prst="rect">
            <a:avLst/>
          </a:prstGeom>
        </p:spPr>
        <p:txBody>
          <a:bodyPr wrap="square">
            <a:spAutoFit/>
          </a:bodyPr>
          <a:lstStyle/>
          <a:p>
            <a:pPr indent="457200" algn="just">
              <a:lnSpc>
                <a:spcPct val="107000"/>
              </a:lnSpc>
              <a:spcAft>
                <a:spcPts val="80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Находясь в подполье прадедушка проводил агитационную работу среди рабочих, распространял листовки, держал связь с партизанами.</a:t>
            </a:r>
            <a:r>
              <a:rPr lang="ru-RU" sz="1900" dirty="0">
                <a:latin typeface="Times New Roman" panose="02020603050405020304" pitchFamily="18" charset="0"/>
                <a:ea typeface="Calibri" panose="020F0502020204030204" pitchFamily="34" charset="0"/>
                <a:cs typeface="Times New Roman" panose="02020603050405020304" pitchFamily="18" charset="0"/>
              </a:rPr>
              <a:t>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 вот, может быть, те же «доброжелатели»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каким-то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образом «разнюхали» и узнали о связях этой семьи с партизанами. Ведь в то время эти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предатели</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чтобы выслужиться перед немецкими властями следили друг за другом и доносили в полицейские участки о своих подозрениях.</a:t>
            </a:r>
            <a:r>
              <a:rPr lang="ru-RU" sz="1900" dirty="0">
                <a:latin typeface="Times New Roman" panose="02020603050405020304" pitchFamily="18" charset="0"/>
                <a:ea typeface="Calibri" panose="020F0502020204030204" pitchFamily="34" charset="0"/>
                <a:cs typeface="Times New Roman" panose="02020603050405020304" pitchFamily="18" charset="0"/>
              </a:rPr>
              <a:t>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 вот </a:t>
            </a:r>
            <a:r>
              <a:rPr lang="ru-RU" sz="19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однажды</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 дверь раздался стук: </a:t>
            </a:r>
            <a:r>
              <a:rPr lang="ru-RU" sz="19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«Открывайте, полиция!»</a:t>
            </a:r>
            <a:endParaRPr lang="ru-RU" sz="19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07000"/>
              </a:lnSpc>
              <a:spcAft>
                <a:spcPts val="80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Если кто-нибудь из вас смотрел фильмы о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войне,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тот представляет, как полицаи среди дня или ночи врывались в дома и квартиры, в которых жили семьи, подозреваемые в связях с партизанами. Как они громили квартиры, переворачивая всё, что попадало под руки, пороли подушки, били посуду. Буквально влезали в каждую щель, чтобы найти хоть малейшую улику, подтверждающую связь этой семьи с партизанами. И, если находили – </a:t>
            </a:r>
            <a:r>
              <a:rPr lang="ru-RU" sz="19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это конец всей семье</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Не щадили никого!</a:t>
            </a:r>
            <a:r>
              <a:rPr lang="ru-RU" sz="1900" dirty="0">
                <a:latin typeface="Times New Roman" panose="02020603050405020304" pitchFamily="18" charset="0"/>
                <a:ea typeface="Calibri" panose="020F0502020204030204" pitchFamily="34" charset="0"/>
                <a:cs typeface="Times New Roman" panose="02020603050405020304" pitchFamily="18" charset="0"/>
              </a:rPr>
              <a:t> </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 ведь у них в доме в это время были листовки! Прадедушка стоял белый как «мел», он понимал, </a:t>
            </a:r>
            <a:r>
              <a:rPr lang="ru-RU" sz="19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что могло случиться каждую минуту…</a:t>
            </a:r>
            <a:r>
              <a:rPr lang="ru-RU" sz="1900" dirty="0">
                <a:latin typeface="Times New Roman" panose="02020603050405020304" pitchFamily="18" charset="0"/>
                <a:ea typeface="Calibri" panose="020F0502020204030204" pitchFamily="34" charset="0"/>
                <a:cs typeface="Times New Roman" panose="02020603050405020304" pitchFamily="18" charset="0"/>
              </a:rPr>
              <a:t> </a:t>
            </a:r>
            <a:r>
              <a:rPr lang="ru-RU" sz="19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Но судьба хранила их!</a:t>
            </a:r>
            <a:endParaRPr lang="ru-RU" sz="19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07000"/>
              </a:lnSpc>
              <a:spcAft>
                <a:spcPts val="80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Когда все закончилось, и они остались одни дедушка сел на табурет и тихо сказал: «А ведь у нас в доме листовки.»</a:t>
            </a:r>
            <a:endParaRPr lang="ru-RU" sz="19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 спрятал он их в седло велосипеда!!! И, это лишь один эпизод из их </a:t>
            </a:r>
            <a:r>
              <a:rPr lang="ru-RU" sz="19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оккупационной жизни.</a:t>
            </a:r>
            <a:r>
              <a:rPr lang="ru-RU" sz="19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ru-RU" sz="19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758306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ЖИВАЯ папка\Разное\ПАМЯТЬ\2.jpg"/>
          <p:cNvPicPr/>
          <p:nvPr/>
        </p:nvPicPr>
        <p:blipFill>
          <a:blip r:embed="rId2">
            <a:extLst>
              <a:ext uri="{28A0092B-C50C-407E-A947-70E740481C1C}">
                <a14:useLocalDpi xmlns:a14="http://schemas.microsoft.com/office/drawing/2010/main" val="0"/>
              </a:ext>
            </a:extLst>
          </a:blip>
          <a:srcRect/>
          <a:stretch>
            <a:fillRect/>
          </a:stretch>
        </p:blipFill>
        <p:spPr bwMode="auto">
          <a:xfrm>
            <a:off x="6178149" y="1529474"/>
            <a:ext cx="5269663" cy="3490294"/>
          </a:xfrm>
          <a:prstGeom prst="rect">
            <a:avLst/>
          </a:prstGeom>
          <a:noFill/>
          <a:ln>
            <a:noFill/>
          </a:ln>
        </p:spPr>
      </p:pic>
      <p:sp>
        <p:nvSpPr>
          <p:cNvPr id="3" name="Прямоугольник 2"/>
          <p:cNvSpPr/>
          <p:nvPr/>
        </p:nvSpPr>
        <p:spPr>
          <a:xfrm>
            <a:off x="637309" y="652365"/>
            <a:ext cx="5407232" cy="5244513"/>
          </a:xfrm>
          <a:prstGeom prst="rect">
            <a:avLst/>
          </a:prstGeom>
        </p:spPr>
        <p:txBody>
          <a:bodyPr wrap="square">
            <a:spAutoFit/>
          </a:bodyPr>
          <a:lstStyle/>
          <a:p>
            <a:pPr indent="457200" algn="just">
              <a:lnSpc>
                <a:spcPct val="107000"/>
              </a:lnSpc>
              <a:spcAft>
                <a:spcPts val="800"/>
              </a:spcAft>
            </a:pP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Хочу, чтобы помнили и знали – как было трудно выживать в то время и какие это нечеловеческие изверги-фашисты!</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7200" algn="just">
              <a:lnSpc>
                <a:spcPct val="107000"/>
              </a:lnSpc>
              <a:spcAft>
                <a:spcPts val="800"/>
              </a:spcAft>
            </a:pP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Много из рассказов бабушки я могу вам написать, но получится слишком длинная повесть. </a:t>
            </a:r>
          </a:p>
          <a:p>
            <a:pPr indent="457200" algn="just">
              <a:lnSpc>
                <a:spcPct val="107000"/>
              </a:lnSpc>
              <a:spcAft>
                <a:spcPts val="800"/>
              </a:spcAft>
            </a:pP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Значит, в конце 1945 г., начале 1946 г. семья </a:t>
            </a:r>
            <a:r>
              <a:rPr lang="ru-RU" dirty="0" err="1"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Хириных</a:t>
            </a: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 по воле </a:t>
            </a:r>
            <a:r>
              <a:rPr lang="ru-RU" b="1" u="sng"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судьбы </a:t>
            </a: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оказалась в </a:t>
            </a:r>
            <a:r>
              <a:rPr lang="ru-RU" b="1" u="sng"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Мостах</a:t>
            </a: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 чтобы строить новую </a:t>
            </a:r>
            <a:r>
              <a:rPr lang="ru-RU" b="1" u="sng"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Мирную</a:t>
            </a: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 жизнь!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7200" algn="just">
              <a:lnSpc>
                <a:spcPct val="107000"/>
              </a:lnSpc>
              <a:spcAft>
                <a:spcPts val="800"/>
              </a:spcAft>
            </a:pP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В Мостах восстанавливали город, строили большой фанерно-деревообрабатывающий комбинат. Там и работали ваши прадедушка и прабабушка. Прадедушка – начальником цеха, прабабушка – служащей в отделе кадров.</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7200" algn="just">
              <a:lnSpc>
                <a:spcPct val="107000"/>
              </a:lnSpc>
              <a:spcAft>
                <a:spcPts val="800"/>
              </a:spcAft>
            </a:pPr>
            <a:r>
              <a:rPr lang="ru-RU" dirty="0" smtClean="0">
                <a:solidFill>
                  <a:srgbClr val="000000"/>
                </a:solidFill>
                <a:effectLst/>
                <a:latin typeface="Georgia" panose="02040502050405020303" pitchFamily="18" charset="0"/>
                <a:ea typeface="Calibri" panose="020F0502020204030204" pitchFamily="34" charset="0"/>
                <a:cs typeface="Times New Roman" panose="02020603050405020304" pitchFamily="18" charset="0"/>
              </a:rPr>
              <a:t>У них родились ещё две девочки – Татьяна (1946 г.) и Оля (1947 г.)</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800531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021278" y="673905"/>
            <a:ext cx="9601200" cy="846137"/>
          </a:xfrm>
        </p:spPr>
        <p:txBody>
          <a:bodyPr>
            <a:normAutofit fontScale="90000"/>
          </a:bodyPr>
          <a:lstStyle/>
          <a:p>
            <a:r>
              <a:rPr lang="ru-RU" b="1" u="sng" dirty="0" smtClean="0"/>
              <a:t/>
            </a:r>
            <a:br>
              <a:rPr lang="ru-RU" b="1" u="sng" dirty="0" smtClean="0"/>
            </a:br>
            <a:r>
              <a:rPr lang="ru-RU" b="1" u="sng" dirty="0" smtClean="0">
                <a:solidFill>
                  <a:schemeClr val="accent2">
                    <a:lumMod val="75000"/>
                  </a:schemeClr>
                </a:solidFill>
              </a:rPr>
              <a:t>Их </a:t>
            </a:r>
            <a:r>
              <a:rPr lang="ru-RU" b="1" u="sng" dirty="0">
                <a:solidFill>
                  <a:schemeClr val="accent2">
                    <a:lumMod val="75000"/>
                  </a:schemeClr>
                </a:solidFill>
              </a:rPr>
              <a:t>разлучила ВОЙНА.</a:t>
            </a:r>
            <a:r>
              <a:rPr lang="ru-RU" dirty="0"/>
              <a:t/>
            </a:r>
            <a:br>
              <a:rPr lang="ru-RU" dirty="0"/>
            </a:br>
            <a:endParaRPr lang="ru-RU" dirty="0"/>
          </a:p>
        </p:txBody>
      </p:sp>
      <p:pic>
        <p:nvPicPr>
          <p:cNvPr id="4" name="Объект 3" descr="D:\ЖИВАЯ папка\Разное\ПАМЯТЬ\3.jpg"/>
          <p:cNvPicPr>
            <a:picLocks noGrp="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rot="235721">
            <a:off x="7075071" y="1939672"/>
            <a:ext cx="4123056" cy="2969585"/>
          </a:xfrm>
          <a:prstGeom prst="rect">
            <a:avLst/>
          </a:prstGeom>
          <a:noFill/>
          <a:ln>
            <a:noFill/>
          </a:ln>
        </p:spPr>
      </p:pic>
      <p:sp>
        <p:nvSpPr>
          <p:cNvPr id="5" name="Прямоугольник 4"/>
          <p:cNvSpPr/>
          <p:nvPr/>
        </p:nvSpPr>
        <p:spPr>
          <a:xfrm>
            <a:off x="713511" y="1520042"/>
            <a:ext cx="6435434" cy="4712829"/>
          </a:xfrm>
          <a:prstGeom prst="rect">
            <a:avLst/>
          </a:prstGeom>
        </p:spPr>
        <p:txBody>
          <a:bodyPr wrap="square">
            <a:spAutoFit/>
          </a:bodyPr>
          <a:lstStyle/>
          <a:p>
            <a:pPr indent="449580">
              <a:lnSpc>
                <a:spcPct val="107000"/>
              </a:lnSpc>
              <a:spcAft>
                <a:spcPts val="800"/>
              </a:spcAft>
            </a:pPr>
            <a:r>
              <a:rPr lang="ru-RU" sz="2000" dirty="0" smtClean="0">
                <a:effectLst/>
                <a:latin typeface="Times New Roman" panose="02020603050405020304" pitchFamily="18" charset="0"/>
                <a:ea typeface="Calibri" panose="020F0502020204030204" pitchFamily="34" charset="0"/>
                <a:cs typeface="Times New Roman" panose="02020603050405020304" pitchFamily="18" charset="0"/>
              </a:rPr>
              <a:t>На этом фото Ваша прабабушка Женя (Евгения Афанасьевна) со своим первым мужем Иваном </a:t>
            </a:r>
            <a:r>
              <a:rPr lang="ru-RU" sz="2000" dirty="0" err="1" smtClean="0">
                <a:effectLst/>
                <a:latin typeface="Times New Roman" panose="02020603050405020304" pitchFamily="18" charset="0"/>
                <a:ea typeface="Calibri" panose="020F0502020204030204" pitchFamily="34" charset="0"/>
                <a:cs typeface="Times New Roman" panose="02020603050405020304" pitchFamily="18" charset="0"/>
              </a:rPr>
              <a:t>Афониным</a:t>
            </a:r>
            <a:r>
              <a:rPr lang="ru-RU" sz="2000" dirty="0" smtClean="0">
                <a:effectLst/>
                <a:latin typeface="Times New Roman" panose="02020603050405020304" pitchFamily="18" charset="0"/>
                <a:ea typeface="Calibri" panose="020F0502020204030204" pitchFamily="34" charset="0"/>
                <a:cs typeface="Times New Roman" panose="02020603050405020304" pitchFamily="18" charset="0"/>
              </a:rPr>
              <a:t>. </a:t>
            </a:r>
          </a:p>
          <a:p>
            <a:pPr indent="449580">
              <a:lnSpc>
                <a:spcPct val="107000"/>
              </a:lnSpc>
              <a:spcAft>
                <a:spcPts val="800"/>
              </a:spcAft>
            </a:pPr>
            <a:r>
              <a:rPr lang="ru-RU" sz="2000" dirty="0" smtClean="0">
                <a:latin typeface="Times New Roman" panose="02020603050405020304" pitchFamily="18" charset="0"/>
                <a:cs typeface="Times New Roman" panose="02020603050405020304" pitchFamily="18" charset="0"/>
              </a:rPr>
              <a:t>Это </a:t>
            </a:r>
            <a:r>
              <a:rPr lang="ru-RU" sz="2000" dirty="0">
                <a:latin typeface="Times New Roman" panose="02020603050405020304" pitchFamily="18" charset="0"/>
                <a:cs typeface="Times New Roman" panose="02020603050405020304" pitchFamily="18" charset="0"/>
              </a:rPr>
              <a:t>было до войны. Фотографировались в Ленинграде (1935-1936 г.), где он учился в Высшей партийной школе. После окончания ВПШ служили в разных точках бывшего СССР. В частности, в Чите, Монголии и </a:t>
            </a:r>
            <a:r>
              <a:rPr lang="ru-RU" sz="2000" dirty="0" smtClean="0">
                <a:latin typeface="Times New Roman" panose="02020603050405020304" pitchFamily="18" charset="0"/>
                <a:cs typeface="Times New Roman" panose="02020603050405020304" pitchFamily="18" charset="0"/>
              </a:rPr>
              <a:t>т.д. У </a:t>
            </a:r>
            <a:r>
              <a:rPr lang="ru-RU" sz="2000" dirty="0">
                <a:latin typeface="Times New Roman" panose="02020603050405020304" pitchFamily="18" charset="0"/>
                <a:cs typeface="Times New Roman" panose="02020603050405020304" pitchFamily="18" charset="0"/>
              </a:rPr>
              <a:t>них родились два сына: Анатолий и </a:t>
            </a:r>
            <a:r>
              <a:rPr lang="ru-RU" sz="2000" dirty="0" smtClean="0">
                <a:latin typeface="Times New Roman" panose="02020603050405020304" pitchFamily="18" charset="0"/>
                <a:cs typeface="Times New Roman" panose="02020603050405020304" pitchFamily="18" charset="0"/>
              </a:rPr>
              <a:t>Дмитрий.</a:t>
            </a:r>
          </a:p>
          <a:p>
            <a:r>
              <a:rPr lang="ru-RU" sz="2000" dirty="0">
                <a:latin typeface="Times New Roman" panose="02020603050405020304" pitchFamily="18" charset="0"/>
                <a:cs typeface="Times New Roman" panose="02020603050405020304" pitchFamily="18" charset="0"/>
              </a:rPr>
              <a:t> </a:t>
            </a:r>
            <a:r>
              <a:rPr lang="ru-RU" sz="2000" dirty="0" smtClean="0">
                <a:latin typeface="Times New Roman" panose="02020603050405020304" pitchFamily="18" charset="0"/>
                <a:cs typeface="Times New Roman" panose="02020603050405020304" pitchFamily="18" charset="0"/>
              </a:rPr>
              <a:t>      Но </a:t>
            </a:r>
            <a:r>
              <a:rPr lang="ru-RU" sz="2000" dirty="0">
                <a:latin typeface="Times New Roman" panose="02020603050405020304" pitchFamily="18" charset="0"/>
                <a:cs typeface="Times New Roman" panose="02020603050405020304" pitchFamily="18" charset="0"/>
              </a:rPr>
              <a:t>судьба распорядилась так, что обоих мальчиков они потеряли еще до </a:t>
            </a:r>
            <a:r>
              <a:rPr lang="ru-RU" sz="2000" b="1" u="sng" dirty="0" smtClean="0">
                <a:latin typeface="Times New Roman" panose="02020603050405020304" pitchFamily="18" charset="0"/>
                <a:cs typeface="Times New Roman" panose="02020603050405020304" pitchFamily="18" charset="0"/>
              </a:rPr>
              <a:t>ВОЙНЫ</a:t>
            </a:r>
            <a:r>
              <a:rPr lang="ru-RU" sz="2000" dirty="0" smtClean="0">
                <a:latin typeface="Times New Roman" panose="02020603050405020304" pitchFamily="18" charset="0"/>
                <a:cs typeface="Times New Roman" panose="02020603050405020304" pitchFamily="18" charset="0"/>
              </a:rPr>
              <a:t>. Толик </a:t>
            </a:r>
            <a:r>
              <a:rPr lang="ru-RU" sz="2000" dirty="0">
                <a:latin typeface="Times New Roman" panose="02020603050405020304" pitchFamily="18" charset="0"/>
                <a:cs typeface="Times New Roman" panose="02020603050405020304" pitchFamily="18" charset="0"/>
              </a:rPr>
              <a:t>умер в г. Слуцке </a:t>
            </a:r>
            <a:r>
              <a:rPr lang="ru-RU" sz="2000" dirty="0" smtClean="0">
                <a:latin typeface="Times New Roman" panose="02020603050405020304" pitchFamily="18" charset="0"/>
                <a:cs typeface="Times New Roman" panose="02020603050405020304" pitchFamily="18" charset="0"/>
              </a:rPr>
              <a:t>(прабабушка </a:t>
            </a:r>
            <a:r>
              <a:rPr lang="ru-RU" sz="2000" dirty="0">
                <a:latin typeface="Times New Roman" panose="02020603050405020304" pitchFamily="18" charset="0"/>
                <a:cs typeface="Times New Roman" panose="02020603050405020304" pitchFamily="18" charset="0"/>
              </a:rPr>
              <a:t>родом из Слуцка) от менингита</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А Дима погиб в Монголии очень трагически и печально.</a:t>
            </a:r>
          </a:p>
          <a:p>
            <a:pPr indent="449580">
              <a:lnSpc>
                <a:spcPct val="107000"/>
              </a:lnSpc>
              <a:spcAft>
                <a:spcPts val="80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558258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29392" y="660993"/>
            <a:ext cx="6911438" cy="5324171"/>
          </a:xfrm>
        </p:spPr>
        <p:txBody>
          <a:bodyPr>
            <a:normAutofit fontScale="92500" lnSpcReduction="10000"/>
          </a:bodyPr>
          <a:lstStyle/>
          <a:p>
            <a:pPr marL="0" indent="457200">
              <a:buNone/>
            </a:pPr>
            <a:r>
              <a:rPr lang="ru-RU" dirty="0" smtClean="0">
                <a:latin typeface="Times New Roman" panose="02020603050405020304" pitchFamily="18" charset="0"/>
                <a:cs typeface="Times New Roman" panose="02020603050405020304" pitchFamily="18" charset="0"/>
              </a:rPr>
              <a:t>Прабабушка </a:t>
            </a:r>
            <a:r>
              <a:rPr lang="ru-RU" dirty="0">
                <a:latin typeface="Times New Roman" panose="02020603050405020304" pitchFamily="18" charset="0"/>
                <a:cs typeface="Times New Roman" panose="02020603050405020304" pitchFamily="18" charset="0"/>
              </a:rPr>
              <a:t>много рассказывала об этом трагическом </a:t>
            </a:r>
            <a:r>
              <a:rPr lang="ru-RU" dirty="0" smtClean="0">
                <a:latin typeface="Times New Roman" panose="02020603050405020304" pitchFamily="18" charset="0"/>
                <a:cs typeface="Times New Roman" panose="02020603050405020304" pitchFamily="18" charset="0"/>
              </a:rPr>
              <a:t>случае. В </a:t>
            </a:r>
            <a:r>
              <a:rPr lang="ru-RU" dirty="0">
                <a:latin typeface="Times New Roman" panose="02020603050405020304" pitchFamily="18" charset="0"/>
                <a:cs typeface="Times New Roman" panose="02020603050405020304" pitchFamily="18" charset="0"/>
              </a:rPr>
              <a:t>Монголии они жили в семейном общежитии для военнослужащих. Обеды заказывали в военной столовой, т.к. готовить было </a:t>
            </a:r>
            <a:r>
              <a:rPr lang="ru-RU" dirty="0" smtClean="0">
                <a:latin typeface="Times New Roman" panose="02020603050405020304" pitchFamily="18" charset="0"/>
                <a:cs typeface="Times New Roman" panose="02020603050405020304" pitchFamily="18" charset="0"/>
              </a:rPr>
              <a:t>негде. И </a:t>
            </a:r>
            <a:r>
              <a:rPr lang="ru-RU" dirty="0">
                <a:latin typeface="Times New Roman" panose="02020603050405020304" pitchFamily="18" charset="0"/>
                <a:cs typeface="Times New Roman" panose="02020603050405020304" pitchFamily="18" charset="0"/>
              </a:rPr>
              <a:t>вот однажды, когда </a:t>
            </a:r>
            <a:r>
              <a:rPr lang="ru-RU" dirty="0" smtClean="0">
                <a:latin typeface="Times New Roman" panose="02020603050405020304" pitchFamily="18" charset="0"/>
                <a:cs typeface="Times New Roman" panose="02020603050405020304" pitchFamily="18" charset="0"/>
              </a:rPr>
              <a:t>прабабушка </a:t>
            </a:r>
            <a:r>
              <a:rPr lang="ru-RU" dirty="0">
                <a:latin typeface="Times New Roman" panose="02020603050405020304" pitchFamily="18" charset="0"/>
                <a:cs typeface="Times New Roman" panose="02020603050405020304" pitchFamily="18" charset="0"/>
              </a:rPr>
              <a:t>ушла в столовую, Дима вышел из комнаты и зашел в комнату напротив, где жили такие же мальчишки</a:t>
            </a:r>
            <a:r>
              <a:rPr lang="ru-RU" dirty="0" smtClean="0">
                <a:latin typeface="Times New Roman" panose="02020603050405020304" pitchFamily="18" charset="0"/>
                <a:cs typeface="Times New Roman" panose="02020603050405020304" pitchFamily="18" charset="0"/>
              </a:rPr>
              <a:t>.</a:t>
            </a:r>
          </a:p>
          <a:p>
            <a:pPr marL="0" indent="457200">
              <a:buNone/>
            </a:pPr>
            <a:r>
              <a:rPr lang="ru-RU" dirty="0" smtClean="0">
                <a:latin typeface="Times New Roman" panose="02020603050405020304" pitchFamily="18" charset="0"/>
                <a:cs typeface="Times New Roman" panose="02020603050405020304" pitchFamily="18" charset="0"/>
              </a:rPr>
              <a:t>Их </a:t>
            </a:r>
            <a:r>
              <a:rPr lang="ru-RU" dirty="0">
                <a:latin typeface="Times New Roman" panose="02020603050405020304" pitchFamily="18" charset="0"/>
                <a:cs typeface="Times New Roman" panose="02020603050405020304" pitchFamily="18" charset="0"/>
              </a:rPr>
              <a:t>папа увлекался охотой. У него было охотничье ружьё. </a:t>
            </a:r>
          </a:p>
          <a:p>
            <a:pPr marL="0" indent="0">
              <a:buNone/>
            </a:pPr>
            <a:r>
              <a:rPr lang="ru-RU" dirty="0" smtClean="0">
                <a:latin typeface="Times New Roman" panose="02020603050405020304" pitchFamily="18" charset="0"/>
                <a:cs typeface="Times New Roman" panose="02020603050405020304" pitchFamily="18" charset="0"/>
              </a:rPr>
              <a:t>	Когда </a:t>
            </a:r>
            <a:r>
              <a:rPr lang="ru-RU" dirty="0">
                <a:latin typeface="Times New Roman" panose="02020603050405020304" pitchFamily="18" charset="0"/>
                <a:cs typeface="Times New Roman" panose="02020603050405020304" pitchFamily="18" charset="0"/>
              </a:rPr>
              <a:t>Дима вошел в комнату, они играли с этим ружьем и смеялись: «Не входи убьем!». И ……. нажали на курок. Смерть была мгновенной. Пуля попала в дыхательное горло. Когда </a:t>
            </a:r>
            <a:r>
              <a:rPr lang="ru-RU" dirty="0" smtClean="0">
                <a:latin typeface="Times New Roman" panose="02020603050405020304" pitchFamily="18" charset="0"/>
                <a:cs typeface="Times New Roman" panose="02020603050405020304" pitchFamily="18" charset="0"/>
              </a:rPr>
              <a:t>прабабушка </a:t>
            </a:r>
            <a:r>
              <a:rPr lang="ru-RU" dirty="0">
                <a:latin typeface="Times New Roman" panose="02020603050405020304" pitchFamily="18" charset="0"/>
                <a:cs typeface="Times New Roman" panose="02020603050405020304" pitchFamily="18" charset="0"/>
              </a:rPr>
              <a:t>вернулась, он уже был мертв. Для них это была большая трагедия -  потерять за один год обоих сыновей. </a:t>
            </a:r>
          </a:p>
          <a:p>
            <a:pPr marL="0" indent="0">
              <a:buNone/>
            </a:pPr>
            <a:endParaRPr lang="ru-RU" dirty="0"/>
          </a:p>
          <a:p>
            <a:endParaRPr lang="ru-RU" dirty="0"/>
          </a:p>
        </p:txBody>
      </p:sp>
      <p:pic>
        <p:nvPicPr>
          <p:cNvPr id="4" name="Рисунок 3" descr="D:\ЖИВАЯ папка\Разное\ПАМЯТЬ\10.jpg"/>
          <p:cNvPicPr/>
          <p:nvPr/>
        </p:nvPicPr>
        <p:blipFill>
          <a:blip r:embed="rId2">
            <a:extLst>
              <a:ext uri="{28A0092B-C50C-407E-A947-70E740481C1C}">
                <a14:useLocalDpi xmlns:a14="http://schemas.microsoft.com/office/drawing/2010/main" val="0"/>
              </a:ext>
            </a:extLst>
          </a:blip>
          <a:srcRect/>
          <a:stretch>
            <a:fillRect/>
          </a:stretch>
        </p:blipFill>
        <p:spPr bwMode="auto">
          <a:xfrm rot="216582">
            <a:off x="7623321" y="1691194"/>
            <a:ext cx="3764975" cy="2739091"/>
          </a:xfrm>
          <a:prstGeom prst="rect">
            <a:avLst/>
          </a:prstGeom>
          <a:noFill/>
          <a:ln>
            <a:noFill/>
          </a:ln>
        </p:spPr>
      </p:pic>
    </p:spTree>
    <p:extLst>
      <p:ext uri="{BB962C8B-B14F-4D97-AF65-F5344CB8AC3E}">
        <p14:creationId xmlns:p14="http://schemas.microsoft.com/office/powerpoint/2010/main" val="20739966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3149" y="728943"/>
            <a:ext cx="10343407" cy="4998100"/>
          </a:xfrm>
          <a:prstGeom prst="rect">
            <a:avLst/>
          </a:prstGeom>
        </p:spPr>
        <p:txBody>
          <a:bodyPr wrap="square">
            <a:spAutoFit/>
          </a:bodyPr>
          <a:lstStyle/>
          <a:p>
            <a:pPr indent="449580">
              <a:lnSpc>
                <a:spcPct val="107000"/>
              </a:lnSpc>
              <a:spcAft>
                <a:spcPts val="800"/>
              </a:spcAft>
            </a:pP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Для прабабушки было невыносимо оставаться в этой стране, в этой комнате, в этом общежитии, где все напоминало о сыне.</a:t>
            </a:r>
          </a:p>
          <a:p>
            <a:pPr indent="449580" algn="just">
              <a:lnSpc>
                <a:spcPct val="107000"/>
              </a:lnSpc>
              <a:spcAft>
                <a:spcPts val="800"/>
              </a:spcAft>
            </a:pP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Муж взял </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отпуск, </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и они поехали в </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Беларусь </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в г. Слуцк. Пока они добрались до Белоруссии, уже нужно было возвращаться обратно к месту службы. </a:t>
            </a:r>
          </a:p>
          <a:p>
            <a:pPr indent="449580" algn="just">
              <a:lnSpc>
                <a:spcPct val="107000"/>
              </a:lnSpc>
              <a:spcAft>
                <a:spcPts val="800"/>
              </a:spcAft>
            </a:pP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Но прабабушка уговорила мужа, чтобы остаться на некоторое время дома и отойти от воспоминаний о трагедии. Муж согласился… </a:t>
            </a:r>
            <a:r>
              <a:rPr lang="ru-RU" sz="2100" b="1" u="sng" dirty="0" smtClean="0">
                <a:effectLst/>
                <a:latin typeface="Times New Roman" panose="02020603050405020304" pitchFamily="18" charset="0"/>
                <a:ea typeface="Calibri" panose="020F0502020204030204" pitchFamily="34" charset="0"/>
                <a:cs typeface="Times New Roman" panose="02020603050405020304" pitchFamily="18" charset="0"/>
              </a:rPr>
              <a:t>Был ИЮНЬ 1941 г.</a:t>
            </a:r>
            <a:r>
              <a:rPr lang="ru-RU" sz="2100" u="sng"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2100" dirty="0">
                <a:latin typeface="Times New Roman" panose="02020603050405020304" pitchFamily="18" charset="0"/>
                <a:ea typeface="Calibri" panose="020F0502020204030204" pitchFamily="34" charset="0"/>
                <a:cs typeface="Times New Roman" panose="02020603050405020304" pitchFamily="18" charset="0"/>
              </a:rPr>
              <a:t> </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До начала ВОЙНЫ оставалось совсем немного.</a:t>
            </a:r>
          </a:p>
          <a:p>
            <a:pPr indent="449580" algn="just">
              <a:lnSpc>
                <a:spcPct val="107000"/>
              </a:lnSpc>
              <a:spcAft>
                <a:spcPts val="800"/>
              </a:spcAft>
            </a:pPr>
            <a:r>
              <a:rPr lang="ru-RU" sz="2100" dirty="0" smtClean="0">
                <a:latin typeface="Times New Roman" panose="02020603050405020304" pitchFamily="18" charset="0"/>
                <a:ea typeface="Calibri" panose="020F0502020204030204" pitchFamily="34" charset="0"/>
                <a:cs typeface="Times New Roman" panose="02020603050405020304" pitchFamily="18" charset="0"/>
              </a:rPr>
              <a:t>Пр</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абабушка успела получить от него одно письмо, которое он написал в дороге, и на какой-то станции опустил в почтовый ящик. Не знаю успел ли он добраться до места службы, но больше вестей от него не было, началась </a:t>
            </a:r>
            <a:r>
              <a:rPr lang="ru-RU" sz="2100" b="1" u="sng" dirty="0" smtClean="0">
                <a:effectLst/>
                <a:latin typeface="Times New Roman" panose="02020603050405020304" pitchFamily="18" charset="0"/>
                <a:ea typeface="Calibri" panose="020F0502020204030204" pitchFamily="34" charset="0"/>
                <a:cs typeface="Times New Roman" panose="02020603050405020304" pitchFamily="18" charset="0"/>
              </a:rPr>
              <a:t>ВОЙНА </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и Белоруссия была оккупирована немцами.</a:t>
            </a:r>
          </a:p>
          <a:p>
            <a:pPr indent="449580" algn="just">
              <a:lnSpc>
                <a:spcPct val="107000"/>
              </a:lnSpc>
              <a:spcAft>
                <a:spcPts val="800"/>
              </a:spcAft>
            </a:pPr>
            <a:r>
              <a:rPr lang="ru-RU" sz="2100" dirty="0" smtClean="0">
                <a:latin typeface="Times New Roman" panose="02020603050405020304" pitchFamily="18" charset="0"/>
                <a:ea typeface="Calibri" panose="020F0502020204030204" pitchFamily="34" charset="0"/>
                <a:cs typeface="Times New Roman" panose="02020603050405020304" pitchFamily="18" charset="0"/>
              </a:rPr>
              <a:t>Праб</a:t>
            </a:r>
            <a:r>
              <a:rPr lang="ru-RU" sz="2100" dirty="0" smtClean="0">
                <a:effectLst/>
                <a:latin typeface="Times New Roman" panose="02020603050405020304" pitchFamily="18" charset="0"/>
                <a:ea typeface="Calibri" panose="020F0502020204030204" pitchFamily="34" charset="0"/>
                <a:cs typeface="Times New Roman" panose="02020603050405020304" pitchFamily="18" charset="0"/>
              </a:rPr>
              <a:t>абушку, а было ей 24 года, война настигла в Слуцке и …. И </a:t>
            </a:r>
            <a:r>
              <a:rPr lang="ru-RU" sz="2100" b="1" u="sng" dirty="0" smtClean="0">
                <a:effectLst/>
                <a:latin typeface="Times New Roman" panose="02020603050405020304" pitchFamily="18" charset="0"/>
                <a:ea typeface="Calibri" panose="020F0502020204030204" pitchFamily="34" charset="0"/>
                <a:cs typeface="Times New Roman" panose="02020603050405020304" pitchFamily="18" charset="0"/>
              </a:rPr>
              <a:t>ВОЙНА РАЗЛУЧИЛА ИХ НАВСЕГДА.</a:t>
            </a:r>
            <a:endParaRPr lang="ru-RU" sz="2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89577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ЖИВАЯ папка\Разное\ПАМЯТЬ\4.jpg"/>
          <p:cNvPicPr/>
          <p:nvPr/>
        </p:nvPicPr>
        <p:blipFill>
          <a:blip r:embed="rId2">
            <a:extLst>
              <a:ext uri="{28A0092B-C50C-407E-A947-70E740481C1C}">
                <a14:useLocalDpi xmlns:a14="http://schemas.microsoft.com/office/drawing/2010/main" val="0"/>
              </a:ext>
            </a:extLst>
          </a:blip>
          <a:srcRect/>
          <a:stretch>
            <a:fillRect/>
          </a:stretch>
        </p:blipFill>
        <p:spPr bwMode="auto">
          <a:xfrm rot="329857">
            <a:off x="6713291" y="1650005"/>
            <a:ext cx="4491578" cy="3141576"/>
          </a:xfrm>
          <a:prstGeom prst="rect">
            <a:avLst/>
          </a:prstGeom>
          <a:noFill/>
          <a:ln>
            <a:noFill/>
          </a:ln>
        </p:spPr>
      </p:pic>
      <p:sp>
        <p:nvSpPr>
          <p:cNvPr id="3" name="Прямоугольник 2"/>
          <p:cNvSpPr/>
          <p:nvPr/>
        </p:nvSpPr>
        <p:spPr>
          <a:xfrm>
            <a:off x="732311" y="879712"/>
            <a:ext cx="5751616" cy="5134739"/>
          </a:xfrm>
          <a:prstGeom prst="rect">
            <a:avLst/>
          </a:prstGeom>
        </p:spPr>
        <p:txBody>
          <a:bodyPr wrap="square">
            <a:spAutoFit/>
          </a:bodyPr>
          <a:lstStyle/>
          <a:p>
            <a:pPr indent="457200" algn="just">
              <a:lnSpc>
                <a:spcPct val="107000"/>
              </a:lnSpc>
              <a:spcAft>
                <a:spcPts val="800"/>
              </a:spcAft>
            </a:pPr>
            <a:r>
              <a:rPr lang="ru-RU" sz="2500" dirty="0" smtClean="0">
                <a:latin typeface="Times New Roman" panose="02020603050405020304" pitchFamily="18" charset="0"/>
                <a:cs typeface="Times New Roman" panose="02020603050405020304" pitchFamily="18" charset="0"/>
              </a:rPr>
              <a:t>На </a:t>
            </a:r>
            <a:r>
              <a:rPr lang="ru-RU" sz="2500" dirty="0">
                <a:latin typeface="Times New Roman" panose="02020603050405020304" pitchFamily="18" charset="0"/>
                <a:cs typeface="Times New Roman" panose="02020603050405020304" pitchFamily="18" charset="0"/>
              </a:rPr>
              <a:t>этой фотографии </a:t>
            </a:r>
            <a:r>
              <a:rPr lang="ru-RU" sz="2500" dirty="0" smtClean="0">
                <a:latin typeface="Times New Roman" panose="02020603050405020304" pitchFamily="18" charset="0"/>
                <a:cs typeface="Times New Roman" panose="02020603050405020304" pitchFamily="18" charset="0"/>
              </a:rPr>
              <a:t>прабабушкина </a:t>
            </a:r>
            <a:r>
              <a:rPr lang="ru-RU" sz="2500" dirty="0">
                <a:latin typeface="Times New Roman" panose="02020603050405020304" pitchFamily="18" charset="0"/>
                <a:cs typeface="Times New Roman" panose="02020603050405020304" pitchFamily="18" charset="0"/>
              </a:rPr>
              <a:t>единственная младшая сестра (тетя Оля). </a:t>
            </a:r>
            <a:r>
              <a:rPr lang="ru-RU" sz="25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 фото она с мужем Сергеем </a:t>
            </a:r>
            <a:r>
              <a:rPr lang="ru-RU" sz="2500"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Голесевым</a:t>
            </a:r>
            <a:r>
              <a:rPr lang="ru-RU" sz="25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фотография сделана в 1940 г.</a:t>
            </a:r>
            <a:endParaRPr lang="ru-RU" sz="25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7200" algn="just">
              <a:lnSpc>
                <a:spcPct val="107000"/>
              </a:lnSpc>
              <a:spcAft>
                <a:spcPts val="800"/>
              </a:spcAft>
            </a:pPr>
            <a:r>
              <a:rPr lang="ru-RU" sz="25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Когда началась Отечественная война, он уже воевал с финнами.</a:t>
            </a:r>
            <a:r>
              <a:rPr lang="ru-RU" sz="2500" dirty="0">
                <a:latin typeface="Times New Roman" panose="02020603050405020304" pitchFamily="18" charset="0"/>
                <a:ea typeface="Calibri" panose="020F0502020204030204" pitchFamily="34" charset="0"/>
                <a:cs typeface="Times New Roman" panose="02020603050405020304" pitchFamily="18" charset="0"/>
              </a:rPr>
              <a:t> </a:t>
            </a:r>
            <a:r>
              <a:rPr lang="ru-RU" sz="25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Погиб во время Великой Отечественной войны. Когда и где я не знаю. А её судьба забросила во время войны в Грузию. После войны, уже получив похоронное извещение о гибели мужа, она переехала в Сибирь г. Бийск</a:t>
            </a:r>
            <a:r>
              <a:rPr lang="ru-RU" sz="25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2500"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86360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00644" y="643944"/>
            <a:ext cx="10675917" cy="5520935"/>
          </a:xfrm>
          <a:prstGeom prst="rect">
            <a:avLst/>
          </a:prstGeom>
        </p:spPr>
        <p:txBody>
          <a:bodyPr wrap="square">
            <a:spAutoFit/>
          </a:bodyPr>
          <a:lstStyle/>
          <a:p>
            <a:pPr indent="449580" algn="just">
              <a:lnSpc>
                <a:spcPct val="107000"/>
              </a:lnSpc>
              <a:spcAft>
                <a:spcPts val="800"/>
              </a:spcAft>
            </a:pP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Дедушка Петя (</a:t>
            </a:r>
            <a:r>
              <a:rPr lang="ru-RU"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Хирин</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Петр Иванович). Ни одной фотографии его довоенной не сохранилось.</a:t>
            </a: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Знаю только, что родился он в России, на р. Волга, </a:t>
            </a: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в 1911 г.</a:t>
            </a:r>
          </a:p>
          <a:p>
            <a:pPr indent="449580" algn="just">
              <a:lnSpc>
                <a:spcPct val="107000"/>
              </a:lnSpc>
              <a:spcAft>
                <a:spcPts val="800"/>
              </a:spcAft>
            </a:pPr>
            <a:r>
              <a:rPr lang="ru-RU" dirty="0" smtClean="0">
                <a:effectLst/>
                <a:latin typeface="Times New Roman" panose="02020603050405020304" pitchFamily="18" charset="0"/>
                <a:ea typeface="Calibri" panose="020F0502020204030204" pitchFamily="34" charset="0"/>
                <a:cs typeface="Times New Roman" panose="02020603050405020304" pitchFamily="18" charset="0"/>
              </a:rPr>
              <a:t>После революции 1917 г. и гражданской войны 1918-1920 г. на Волге была сильная разруха и повальный голод. Все его родные умерли от голода. Тогда его забрала мама и повезла в Беларусь спасаться от голода. Но по дороге она его потеряла и он остался совершенно один. В то время таких было много. </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Но судьба распорядилась так, что ему суждено было выжить. </a:t>
            </a:r>
          </a:p>
          <a:p>
            <a:pPr indent="449580" algn="just">
              <a:lnSpc>
                <a:spcPct val="107000"/>
              </a:lnSpc>
              <a:spcAft>
                <a:spcPts val="800"/>
              </a:spcAft>
            </a:pP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Я только хочу рассказать о том, как в этом кошмаре, в этом страшном </a:t>
            </a:r>
            <a:r>
              <a:rPr lang="ru-RU"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военном котле</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сложилась </a:t>
            </a:r>
            <a:r>
              <a:rPr lang="ru-RU"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жизнь двух человек</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которых </a:t>
            </a:r>
            <a:r>
              <a:rPr lang="ru-RU"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судьба</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столкнула в это жуткое время и как они помогли друг другу выжить.</a:t>
            </a:r>
            <a:endParaRPr lang="ru-RU"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1941 году дедушка, а было ему тогда 30 лет, служил в в/ч в кавалерийском полку г. Слуцка. Как он рассказывал перед самым началом войны их часть почти полностью разоружили. Похоже на диверсию? Да! Но дедушка рассказывал, что должны были поменять орудия на более новое. Старое забрали, увезли, а новое не успели привезти. Но ведь к войне не готовились, её не ждали. Никто не думал, все жили нормальной, мирной жизнью.</a:t>
            </a:r>
            <a:endParaRPr lang="ru-RU"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Из истории известно, что фашисты очень быстро оккупировали Белоруссию. В июле 1941г. Беларусь уже полностью была под фашистским </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иго. В </a:t>
            </a:r>
            <a:r>
              <a:rPr lang="ru-RU"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июне-июле 1941 г. они вошли в г. Слуцк. Дедушка рассказывал – их в/ч можно было брать «голыми» руками – безоружных, растерянных, совершенно не готовых к войне.</a:t>
            </a:r>
            <a:endParaRPr lang="ru-RU"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945620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05641" y="553595"/>
            <a:ext cx="5533901" cy="5334794"/>
          </a:xfrm>
          <a:prstGeom prst="rect">
            <a:avLst/>
          </a:prstGeom>
        </p:spPr>
        <p:txBody>
          <a:bodyPr wrap="square">
            <a:spAutoFit/>
          </a:bodyPr>
          <a:lstStyle/>
          <a:p>
            <a:pPr indent="449580" algn="just">
              <a:lnSpc>
                <a:spcPct val="107000"/>
              </a:lnSpc>
              <a:spcAft>
                <a:spcPts val="800"/>
              </a:spcAft>
            </a:pPr>
            <a:r>
              <a:rPr lang="ru-RU" sz="20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Ваш </a:t>
            </a:r>
            <a:r>
              <a:rPr lang="ru-RU" sz="20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прадедушка</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2000" dirty="0" err="1"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Хирин</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Петр Петрович) был зачислен в </a:t>
            </a:r>
            <a:r>
              <a:rPr lang="ru-RU" sz="20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партизанский отряд им А.В. Суворова, бригады №225. </a:t>
            </a:r>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октябре 1941 г. был направлен в г. Слуцк для подпольной работы в Слуцкой партийно-комсомольской организации. Ему были выданы документы, что до войны он являлся работником Слуцкой электростанции. Ему было поручено устроиться к немцам и вести подпольно-агитационную работу среди рабочих.</a:t>
            </a:r>
            <a:endParaRPr lang="ru-RU" sz="20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57200"/>
            <a:r>
              <a:rPr lang="ru-RU" sz="20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Так он с октября 1941 г. по 5 сентября 1943 г. принимал участие в деятельности Слуцкого партийно-комсомольского подполья, что подтверждает архивная справка. </a:t>
            </a:r>
            <a:r>
              <a:rPr lang="ru-RU" sz="2000" dirty="0">
                <a:latin typeface="Times New Roman" panose="02020603050405020304" pitchFamily="18" charset="0"/>
                <a:cs typeface="Times New Roman" panose="02020603050405020304" pitchFamily="18" charset="0"/>
              </a:rPr>
              <a:t>Да! Сейчас это просто архивная справка, а тогда… </a:t>
            </a:r>
            <a:r>
              <a:rPr lang="ru-RU" sz="2000" dirty="0" smtClean="0">
                <a:latin typeface="Times New Roman" panose="02020603050405020304" pitchFamily="18" charset="0"/>
                <a:cs typeface="Times New Roman" panose="02020603050405020304" pitchFamily="18" charset="0"/>
              </a:rPr>
              <a:t>Тогда </a:t>
            </a:r>
            <a:r>
              <a:rPr lang="ru-RU" sz="2000" dirty="0">
                <a:latin typeface="Times New Roman" panose="02020603050405020304" pitchFamily="18" charset="0"/>
                <a:cs typeface="Times New Roman" panose="02020603050405020304" pitchFamily="18" charset="0"/>
              </a:rPr>
              <a:t>2 года в подполье – это 2 года жизни на краю </a:t>
            </a:r>
            <a:r>
              <a:rPr lang="ru-RU" sz="2000" dirty="0" smtClean="0">
                <a:latin typeface="Times New Roman" panose="02020603050405020304" pitchFamily="18" charset="0"/>
                <a:cs typeface="Times New Roman" panose="02020603050405020304" pitchFamily="18" charset="0"/>
              </a:rPr>
              <a:t>пропасти.</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Рисунок 2" descr="D:\ЖИВАЯ папка\Разное\ПАМЯТЬ\1.jpg"/>
          <p:cNvPicPr/>
          <p:nvPr/>
        </p:nvPicPr>
        <p:blipFill>
          <a:blip r:embed="rId2">
            <a:extLst>
              <a:ext uri="{28A0092B-C50C-407E-A947-70E740481C1C}">
                <a14:useLocalDpi xmlns:a14="http://schemas.microsoft.com/office/drawing/2010/main" val="0"/>
              </a:ext>
            </a:extLst>
          </a:blip>
          <a:srcRect/>
          <a:stretch>
            <a:fillRect/>
          </a:stretch>
        </p:blipFill>
        <p:spPr bwMode="auto">
          <a:xfrm rot="155698">
            <a:off x="6221740" y="1241706"/>
            <a:ext cx="5202047" cy="3748844"/>
          </a:xfrm>
          <a:prstGeom prst="rect">
            <a:avLst/>
          </a:prstGeom>
          <a:noFill/>
          <a:ln>
            <a:noFill/>
          </a:ln>
        </p:spPr>
      </p:pic>
    </p:spTree>
    <p:extLst>
      <p:ext uri="{BB962C8B-B14F-4D97-AF65-F5344CB8AC3E}">
        <p14:creationId xmlns:p14="http://schemas.microsoft.com/office/powerpoint/2010/main" val="1760848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1267" y="834135"/>
            <a:ext cx="10735294" cy="5085366"/>
          </a:xfrm>
          <a:prstGeom prst="rect">
            <a:avLst/>
          </a:prstGeom>
        </p:spPr>
        <p:txBody>
          <a:bodyPr wrap="square">
            <a:spAutoFit/>
          </a:bodyPr>
          <a:lstStyle/>
          <a:p>
            <a:pPr indent="449580" algn="just">
              <a:lnSpc>
                <a:spcPct val="107000"/>
              </a:lnSpc>
              <a:spcAft>
                <a:spcPts val="800"/>
              </a:spcAft>
            </a:pP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Тем временем над жизнью прабабушки нависла </a:t>
            </a:r>
            <a:r>
              <a:rPr lang="ru-RU" sz="22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большая опасность</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ведь она являлась женой советского офицера и оказалась в немецкой оккупации.</a:t>
            </a:r>
            <a:endParaRPr lang="ru-RU" sz="22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Фашисты, ступив на чужую землю, вели себя как хозяева.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Они, пользуясь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доносами предателей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(ведь </a:t>
            </a:r>
            <a:r>
              <a:rPr lang="ru-RU" sz="22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жизни, как есть место подвигу, имеет место быть и </a:t>
            </a:r>
            <a:r>
              <a:rPr lang="ru-RU" sz="22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предательству).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Особенно это проявляется, в экстремальных условиях.</a:t>
            </a:r>
            <a:endParaRPr lang="ru-RU" sz="22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Итак, в основном по доносу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этих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предателей, которые спасая «свою шкуру» становились немецкими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полицаями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 доносчиками и выдавали бывших военнослужащих, их жен, бывших партийных и комсомольских работников, а также людей еврейской национальности, фашисты по их доносу арестовывали, а, вернее сказать, «хватали» этих людей, бросали в фашистские застенки, пытали. Некоторых отправляли для работы в фашистскую Германию (это в лучшем случае), а в основном просто расстреливали.</a:t>
            </a:r>
            <a:endParaRPr lang="ru-RU" sz="22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indent="449580" algn="just">
              <a:lnSpc>
                <a:spcPct val="107000"/>
              </a:lnSpc>
              <a:spcAft>
                <a:spcPts val="800"/>
              </a:spcAft>
            </a:pPr>
            <a:r>
              <a:rPr lang="ru-RU" sz="22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Такая судьба </a:t>
            </a:r>
            <a:r>
              <a:rPr lang="ru-RU" sz="2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была уготована и для прабабушки. </a:t>
            </a:r>
            <a:endParaRPr lang="ru-RU" sz="2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78823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62940" y="783696"/>
            <a:ext cx="10382992" cy="5262979"/>
          </a:xfrm>
          <a:prstGeom prst="rect">
            <a:avLst/>
          </a:prstGeom>
        </p:spPr>
        <p:txBody>
          <a:bodyPr wrap="square">
            <a:spAutoFit/>
          </a:bodyPr>
          <a:lstStyle/>
          <a:p>
            <a:pPr indent="457200"/>
            <a:r>
              <a:rPr lang="ru-RU" sz="21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то время она жила с семьей из трех человек (она сама, её мама и брат Николай), совсем юноша, он погиб в первом же бою, после освобождения г. Слуцка. Его прямо из партизан направили на фронт воевать, и очень скоро пришло похоронное извещение </a:t>
            </a:r>
            <a:r>
              <a:rPr lang="ru-RU" sz="2100" b="1" u="sng"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«Погиб смертью храбрых!»</a:t>
            </a:r>
            <a:r>
              <a:rPr lang="ru-RU" sz="2100" dirty="0">
                <a:latin typeface="Times New Roman" panose="02020603050405020304" pitchFamily="18" charset="0"/>
                <a:cs typeface="Times New Roman" panose="02020603050405020304" pitchFamily="18" charset="0"/>
              </a:rPr>
              <a:t> В этом доме с ними жили ещё несколько семей и среди этих семей оказались и предатели. Они и донесли полицаям, что в их доме живет жена советского офицера, который сейчас воюет против немецких захватчиков. </a:t>
            </a:r>
            <a:r>
              <a:rPr lang="ru-RU" sz="2100" b="1" u="sng" dirty="0">
                <a:latin typeface="Times New Roman" panose="02020603050405020304" pitchFamily="18" charset="0"/>
                <a:cs typeface="Times New Roman" panose="02020603050405020304" pitchFamily="18" charset="0"/>
              </a:rPr>
              <a:t>Это был приговор! Но судьба распорядилась по-другому…</a:t>
            </a:r>
            <a:endParaRPr lang="ru-RU" sz="2100" dirty="0">
              <a:latin typeface="Times New Roman" panose="02020603050405020304" pitchFamily="18" charset="0"/>
              <a:cs typeface="Times New Roman" panose="02020603050405020304" pitchFamily="18" charset="0"/>
            </a:endParaRPr>
          </a:p>
          <a:p>
            <a:pPr indent="457200"/>
            <a:endParaRPr lang="ru-RU" sz="2100" dirty="0" smtClean="0">
              <a:latin typeface="Times New Roman" panose="02020603050405020304" pitchFamily="18" charset="0"/>
              <a:cs typeface="Times New Roman" panose="02020603050405020304" pitchFamily="18" charset="0"/>
            </a:endParaRPr>
          </a:p>
          <a:p>
            <a:pPr indent="457200"/>
            <a:r>
              <a:rPr lang="ru-RU" sz="2100" dirty="0" smtClean="0">
                <a:latin typeface="Times New Roman" panose="02020603050405020304" pitchFamily="18" charset="0"/>
                <a:cs typeface="Times New Roman" panose="02020603050405020304" pitchFamily="18" charset="0"/>
              </a:rPr>
              <a:t>Прадедушка </a:t>
            </a:r>
            <a:r>
              <a:rPr lang="ru-RU" sz="2100" dirty="0">
                <a:latin typeface="Times New Roman" panose="02020603050405020304" pitchFamily="18" charset="0"/>
                <a:cs typeface="Times New Roman" panose="02020603050405020304" pitchFamily="18" charset="0"/>
              </a:rPr>
              <a:t>ещё до войны жил в этом городе и косвенно знал </a:t>
            </a:r>
            <a:r>
              <a:rPr lang="ru-RU" sz="2100" dirty="0" smtClean="0">
                <a:latin typeface="Times New Roman" panose="02020603050405020304" pitchFamily="18" charset="0"/>
                <a:cs typeface="Times New Roman" panose="02020603050405020304" pitchFamily="18" charset="0"/>
              </a:rPr>
              <a:t>прабабушку</a:t>
            </a:r>
            <a:r>
              <a:rPr lang="ru-RU" sz="2100" dirty="0">
                <a:latin typeface="Times New Roman" panose="02020603050405020304" pitchFamily="18" charset="0"/>
                <a:cs typeface="Times New Roman" panose="02020603050405020304" pitchFamily="18" charset="0"/>
              </a:rPr>
              <a:t>, знал о её жизни. Знал и то, что она оказалась в Белоруссии, в своем родном </a:t>
            </a:r>
            <a:r>
              <a:rPr lang="ru-RU" sz="2100" dirty="0" smtClean="0">
                <a:latin typeface="Times New Roman" panose="02020603050405020304" pitchFamily="18" charset="0"/>
                <a:cs typeface="Times New Roman" panose="02020603050405020304" pitchFamily="18" charset="0"/>
              </a:rPr>
              <a:t>городе. </a:t>
            </a:r>
            <a:r>
              <a:rPr lang="ru-RU" sz="2100" dirty="0">
                <a:latin typeface="Times New Roman" panose="02020603050405020304" pitchFamily="18" charset="0"/>
                <a:cs typeface="Times New Roman" panose="02020603050405020304" pitchFamily="18" charset="0"/>
              </a:rPr>
              <a:t>Он понимал, что её жизни угрожает опасность. И предложил свою помощь … </a:t>
            </a:r>
            <a:r>
              <a:rPr lang="ru-RU" sz="2100" b="1" u="sng" dirty="0">
                <a:latin typeface="Times New Roman" panose="02020603050405020304" pitchFamily="18" charset="0"/>
                <a:cs typeface="Times New Roman" panose="02020603050405020304" pitchFamily="18" charset="0"/>
              </a:rPr>
              <a:t>помощь, которая сохранила ей жизнь!</a:t>
            </a:r>
            <a:endParaRPr lang="ru-RU" sz="2100" dirty="0">
              <a:latin typeface="Times New Roman" panose="02020603050405020304" pitchFamily="18" charset="0"/>
              <a:cs typeface="Times New Roman" panose="02020603050405020304" pitchFamily="18" charset="0"/>
            </a:endParaRPr>
          </a:p>
          <a:p>
            <a:pPr indent="457200"/>
            <a:endParaRPr lang="ru-RU" sz="2100" dirty="0" smtClean="0">
              <a:latin typeface="Times New Roman" panose="02020603050405020304" pitchFamily="18" charset="0"/>
              <a:cs typeface="Times New Roman" panose="02020603050405020304" pitchFamily="18" charset="0"/>
            </a:endParaRPr>
          </a:p>
          <a:p>
            <a:pPr indent="457200"/>
            <a:r>
              <a:rPr lang="ru-RU" sz="2100" dirty="0" smtClean="0">
                <a:latin typeface="Times New Roman" panose="02020603050405020304" pitchFamily="18" charset="0"/>
                <a:cs typeface="Times New Roman" panose="02020603050405020304" pitchFamily="18" charset="0"/>
              </a:rPr>
              <a:t>Когда </a:t>
            </a:r>
            <a:r>
              <a:rPr lang="ru-RU" sz="2100" dirty="0">
                <a:latin typeface="Times New Roman" panose="02020603050405020304" pitchFamily="18" charset="0"/>
                <a:cs typeface="Times New Roman" panose="02020603050405020304" pitchFamily="18" charset="0"/>
              </a:rPr>
              <a:t>за ней пришли полицаи, дедушка представился её мужем и предъявил документы, подтверждающие, что он является рабочим электростанции на службе у немцев. Это её и спасло. </a:t>
            </a:r>
            <a:endParaRPr lang="ru-RU" sz="2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76144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039A4B3-0617-4CFC-B614-27363ECC28AC}"/>
    </a:ext>
  </a:extLst>
</a:theme>
</file>

<file path=docProps/app.xml><?xml version="1.0" encoding="utf-8"?>
<Properties xmlns="http://schemas.openxmlformats.org/officeDocument/2006/extended-properties" xmlns:vt="http://schemas.openxmlformats.org/officeDocument/2006/docPropsVTypes">
  <Template>Organic</Template>
  <TotalTime>262</TotalTime>
  <Words>1520</Words>
  <Application>Microsoft Office PowerPoint</Application>
  <PresentationFormat>Широкоэкранный</PresentationFormat>
  <Paragraphs>43</Paragraphs>
  <Slides>11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11</vt:i4>
      </vt:variant>
    </vt:vector>
  </HeadingPairs>
  <TitlesOfParts>
    <vt:vector size="17" baseType="lpstr">
      <vt:lpstr>Arial</vt:lpstr>
      <vt:lpstr>Calibri</vt:lpstr>
      <vt:lpstr>Garamond</vt:lpstr>
      <vt:lpstr>Georgia</vt:lpstr>
      <vt:lpstr>Times New Roman</vt:lpstr>
      <vt:lpstr>Натуральные материалы</vt:lpstr>
      <vt:lpstr>«Мы живём, чтобы помнить…»</vt:lpstr>
      <vt:lpstr> Их разлучила ВОЙНА.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«Мы живём, чтобы помнить…»</dc:title>
  <dc:creator>RePack by Diakov</dc:creator>
  <cp:lastModifiedBy>RePack by Diakov</cp:lastModifiedBy>
  <cp:revision>17</cp:revision>
  <dcterms:created xsi:type="dcterms:W3CDTF">2015-09-22T10:41:32Z</dcterms:created>
  <dcterms:modified xsi:type="dcterms:W3CDTF">2015-09-30T14:40:49Z</dcterms:modified>
</cp:coreProperties>
</file>