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311" r:id="rId2"/>
    <p:sldId id="312" r:id="rId3"/>
    <p:sldId id="288" r:id="rId4"/>
    <p:sldId id="313" r:id="rId5"/>
    <p:sldId id="289" r:id="rId6"/>
    <p:sldId id="315" r:id="rId7"/>
    <p:sldId id="317" r:id="rId8"/>
    <p:sldId id="319" r:id="rId9"/>
    <p:sldId id="257" r:id="rId10"/>
    <p:sldId id="291" r:id="rId11"/>
    <p:sldId id="325" r:id="rId12"/>
    <p:sldId id="272" r:id="rId13"/>
    <p:sldId id="276" r:id="rId14"/>
    <p:sldId id="282" r:id="rId15"/>
    <p:sldId id="302" r:id="rId16"/>
    <p:sldId id="300" r:id="rId17"/>
    <p:sldId id="279" r:id="rId18"/>
    <p:sldId id="308" r:id="rId19"/>
    <p:sldId id="309" r:id="rId20"/>
    <p:sldId id="310" r:id="rId21"/>
    <p:sldId id="283" r:id="rId22"/>
    <p:sldId id="269" r:id="rId23"/>
    <p:sldId id="292" r:id="rId24"/>
    <p:sldId id="268" r:id="rId25"/>
    <p:sldId id="286" r:id="rId26"/>
    <p:sldId id="295" r:id="rId27"/>
    <p:sldId id="284" r:id="rId28"/>
    <p:sldId id="277" r:id="rId29"/>
    <p:sldId id="306" r:id="rId30"/>
    <p:sldId id="278" r:id="rId31"/>
    <p:sldId id="274" r:id="rId32"/>
    <p:sldId id="305" r:id="rId33"/>
    <p:sldId id="30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D539F-5E2D-4EA4-8C60-8F84F463A47B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8E4C6-29A4-4B00-B2C9-48B8F4F769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</a:ln>
        </p:spPr>
      </p:sp>
      <p:sp>
        <p:nvSpPr>
          <p:cNvPr id="17411" name="Заметки 2"/>
          <p:cNvSpPr txBox="1">
            <a:spLocks noGrp="1"/>
          </p:cNvSpPr>
          <p:nvPr>
            <p:ph type="body" sz="quarter" idx="1"/>
          </p:nvPr>
        </p:nvSpPr>
        <p:spPr bwMode="auto">
          <a:noFill/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>
              <a:spcBef>
                <a:spcPct val="0"/>
              </a:spcBef>
            </a:pPr>
            <a:endParaRPr smtClean="0">
              <a:solidFill>
                <a:srgbClr val="000000"/>
              </a:solidFill>
              <a:latin typeface="Arial" pitchFamily="34" charset="0"/>
              <a:ea typeface="Microsoft YaHei" pitchFamily="34" charset="-122"/>
              <a:cs typeface="Mangal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2B97A98-AE81-437D-8472-09F6C26977B2}" type="slidenum">
              <a:rPr lang="ru-RU" smtClean="0">
                <a:latin typeface="Calibri" pitchFamily="34" charset="0"/>
                <a:ea typeface="SimSun" charset="-122"/>
              </a:rPr>
              <a:pPr/>
              <a:t>14</a:t>
            </a:fld>
            <a:endParaRPr lang="ru-RU" smtClean="0">
              <a:latin typeface="Calibri" pitchFamily="34" charset="0"/>
              <a:ea typeface="SimSun" charset="-122"/>
            </a:endParaRPr>
          </a:p>
        </p:txBody>
      </p:sp>
      <p:sp>
        <p:nvSpPr>
          <p:cNvPr id="276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76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1AD7E82-DA0B-402B-9774-8F3625FCA184}" type="slidenum">
              <a:rPr lang="ru-RU" smtClean="0">
                <a:latin typeface="Calibri" pitchFamily="34" charset="0"/>
                <a:ea typeface="SimSun" charset="-122"/>
              </a:rPr>
              <a:pPr/>
              <a:t>17</a:t>
            </a:fld>
            <a:endParaRPr lang="ru-RU" smtClean="0">
              <a:latin typeface="Calibri" pitchFamily="34" charset="0"/>
              <a:ea typeface="SimSun" charset="-122"/>
            </a:endParaRPr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2F32775-D5FE-4582-8A78-F2B011B9D5C1}" type="slidenum">
              <a:rPr lang="ru-RU" smtClean="0">
                <a:latin typeface="Calibri" pitchFamily="34" charset="0"/>
                <a:ea typeface="SimSun" charset="-122"/>
              </a:rPr>
              <a:pPr/>
              <a:t>21</a:t>
            </a:fld>
            <a:endParaRPr lang="ru-RU" smtClean="0">
              <a:latin typeface="Calibri" pitchFamily="34" charset="0"/>
              <a:ea typeface="SimSun" charset="-122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CEAD3AE1-7593-4D5F-BFA6-AF8635A6667E}" type="slidenum">
              <a:rPr lang="ru-RU" smtClean="0">
                <a:latin typeface="Calibri" pitchFamily="34" charset="0"/>
                <a:ea typeface="SimSun" charset="-122"/>
              </a:rPr>
              <a:pPr/>
              <a:t>25</a:t>
            </a:fld>
            <a:endParaRPr lang="ru-RU" smtClean="0">
              <a:latin typeface="Calibri" pitchFamily="34" charset="0"/>
              <a:ea typeface="SimSun" charset="-122"/>
            </a:endParaRPr>
          </a:p>
        </p:txBody>
      </p:sp>
      <p:sp>
        <p:nvSpPr>
          <p:cNvPr id="348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348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Проверка домашнего задания.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sz="5400" b="1" dirty="0" smtClean="0"/>
              <a:t>Тест по теме « Совесть»</a:t>
            </a:r>
            <a:endParaRPr lang="ru-RU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326881" y="0"/>
            <a:ext cx="8228160" cy="1144921"/>
          </a:xfrm>
        </p:spPr>
        <p:txBody>
          <a:bodyPr/>
          <a:lstStyle/>
          <a:p>
            <a:pPr eaLnBrk="1">
              <a:buSzPct val="45000"/>
              <a:buFont typeface="StarSymbol"/>
              <a:buNone/>
            </a:pPr>
            <a:r>
              <a:rPr b="1" smtClean="0">
                <a:solidFill>
                  <a:srgbClr val="FF0000"/>
                </a:solidFill>
                <a:latin typeface="Arial" pitchFamily="34" charset="0"/>
                <a:ea typeface="Microsoft YaHei" pitchFamily="34" charset="-122"/>
                <a:cs typeface="Mangal" pitchFamily="18" charset="0"/>
              </a:rPr>
              <a:t>Ответственность</a:t>
            </a:r>
          </a:p>
        </p:txBody>
      </p:sp>
      <p:sp>
        <p:nvSpPr>
          <p:cNvPr id="6147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456480" y="979303"/>
            <a:ext cx="8229600" cy="5151421"/>
          </a:xfrm>
        </p:spPr>
        <p:txBody>
          <a:bodyPr/>
          <a:lstStyle/>
          <a:p>
            <a:pPr marL="391686" indent="-293764">
              <a:buSzPct val="45000"/>
              <a:buNone/>
            </a:pPr>
            <a:r>
              <a:rPr smtClean="0">
                <a:solidFill>
                  <a:srgbClr val="000000"/>
                </a:solidFill>
                <a:latin typeface="Arial" pitchFamily="34" charset="0"/>
                <a:ea typeface="Microsoft YaHei" pitchFamily="34" charset="-122"/>
                <a:cs typeface="Mangal" pitchFamily="18" charset="0"/>
              </a:rPr>
              <a:t>- </a:t>
            </a:r>
            <a:r>
              <a:rPr smtClean="0">
                <a:solidFill>
                  <a:srgbClr val="0000FF"/>
                </a:solidFill>
                <a:latin typeface="Arial" pitchFamily="34" charset="0"/>
                <a:ea typeface="Microsoft YaHei" pitchFamily="34" charset="-122"/>
                <a:cs typeface="Mangal" pitchFamily="18" charset="0"/>
              </a:rPr>
              <a:t>это нравственное качество,включающее  готовность и обязанность отвечать за свои поступки и их последствия.</a:t>
            </a:r>
          </a:p>
        </p:txBody>
      </p:sp>
      <p:pic>
        <p:nvPicPr>
          <p:cNvPr id="6148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280" y="5236390"/>
            <a:ext cx="1622880" cy="16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07840" y="5236390"/>
            <a:ext cx="2108160" cy="162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92910"/>
            <a:ext cx="1959840" cy="162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2714620"/>
            <a:ext cx="2923200" cy="194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68320" y="4082829"/>
            <a:ext cx="1975680" cy="17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Поиграем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ПАРОВОЗИК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755576" y="620688"/>
            <a:ext cx="7992888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     Отношения ответственности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526280"/>
          </a:xfrm>
        </p:spPr>
        <p:txBody>
          <a:bodyPr/>
          <a:lstStyle/>
          <a:p>
            <a:pPr>
              <a:buNone/>
            </a:pPr>
            <a:endParaRPr lang="ru-RU" b="1" dirty="0" smtClean="0">
              <a:solidFill>
                <a:srgbClr val="00B0F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 Кто? </a:t>
            </a:r>
            <a:r>
              <a:rPr lang="ru-RU" dirty="0" smtClean="0">
                <a:solidFill>
                  <a:srgbClr val="C00000"/>
                </a:solidFill>
              </a:rPr>
              <a:t>                    </a:t>
            </a:r>
            <a:r>
              <a:rPr lang="ru-RU" b="1" dirty="0" smtClean="0">
                <a:solidFill>
                  <a:srgbClr val="C00000"/>
                </a:solidFill>
              </a:rPr>
              <a:t>Перед кем? </a:t>
            </a:r>
            <a:r>
              <a:rPr lang="ru-RU" dirty="0" smtClean="0">
                <a:solidFill>
                  <a:srgbClr val="C00000"/>
                </a:solidFill>
              </a:rPr>
              <a:t>            </a:t>
            </a:r>
            <a:r>
              <a:rPr lang="ru-RU" b="1" dirty="0" smtClean="0">
                <a:solidFill>
                  <a:srgbClr val="C00000"/>
                </a:solidFill>
              </a:rPr>
              <a:t>За что?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142976" y="3357562"/>
            <a:ext cx="0" cy="108012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572000" y="3356992"/>
            <a:ext cx="0" cy="1800200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740352" y="3284984"/>
            <a:ext cx="0" cy="864096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1115616" y="1844824"/>
            <a:ext cx="720080" cy="86409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572000" y="1844824"/>
            <a:ext cx="0" cy="72008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948264" y="1772816"/>
            <a:ext cx="792088" cy="864096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285720" y="4643446"/>
            <a:ext cx="194421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дети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родители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учителя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учащиеся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915816" y="5229200"/>
            <a:ext cx="324036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перед друг другом,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перед обществом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перед природой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020272" y="4581128"/>
            <a:ext cx="1728192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поступки,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 действия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1"/>
          <a:ext cx="8624918" cy="4446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2459"/>
                <a:gridCol w="4312459"/>
              </a:tblGrid>
              <a:tr h="74110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Кто?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За кого? За что?</a:t>
                      </a:r>
                      <a:endParaRPr lang="ru-RU" sz="3600" dirty="0"/>
                    </a:p>
                  </a:txBody>
                  <a:tcPr/>
                </a:tc>
              </a:tr>
              <a:tr h="74110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Родители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/>
                    </a:p>
                  </a:txBody>
                  <a:tcPr/>
                </a:tc>
              </a:tr>
              <a:tr h="74110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Учителя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  <a:tr h="74110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Дети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  <a:tr h="74110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Люди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  <a:tr h="741101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Друг 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68313" y="5157788"/>
            <a:ext cx="8215312" cy="1238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82880" tIns="91440"/>
          <a:lstStyle/>
          <a:p>
            <a:pPr indent="176213" algn="ctr">
              <a:spcBef>
                <a:spcPts val="250"/>
              </a:spcBef>
              <a:buClrTx/>
              <a:buSzPct val="80000"/>
              <a:buFontTx/>
              <a:buNone/>
              <a:tabLst>
                <a:tab pos="647700" algn="l"/>
                <a:tab pos="1562100" algn="l"/>
                <a:tab pos="2476500" algn="l"/>
                <a:tab pos="3390900" algn="l"/>
                <a:tab pos="4305300" algn="l"/>
                <a:tab pos="5219700" algn="l"/>
                <a:tab pos="6134100" algn="l"/>
                <a:tab pos="7048500" algn="l"/>
                <a:tab pos="7962900" algn="l"/>
                <a:tab pos="8877300" algn="l"/>
                <a:tab pos="979170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Родители несут ответственность</a:t>
            </a:r>
          </a:p>
          <a:p>
            <a:pPr indent="176213" algn="ctr">
              <a:spcBef>
                <a:spcPts val="250"/>
              </a:spcBef>
              <a:buClrTx/>
              <a:buSzPct val="80000"/>
              <a:buFontTx/>
              <a:buNone/>
              <a:tabLst>
                <a:tab pos="647700" algn="l"/>
                <a:tab pos="1562100" algn="l"/>
                <a:tab pos="2476500" algn="l"/>
                <a:tab pos="3390900" algn="l"/>
                <a:tab pos="4305300" algn="l"/>
                <a:tab pos="5219700" algn="l"/>
                <a:tab pos="6134100" algn="l"/>
                <a:tab pos="7048500" algn="l"/>
                <a:tab pos="7962900" algn="l"/>
                <a:tab pos="8877300" algn="l"/>
                <a:tab pos="979170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за своих детей. 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785938" y="714375"/>
            <a:ext cx="5638800" cy="4356100"/>
            <a:chOff x="1125" y="450"/>
            <a:chExt cx="3552" cy="2744"/>
          </a:xfrm>
        </p:grpSpPr>
        <p:pic>
          <p:nvPicPr>
            <p:cNvPr id="11268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25" y="450"/>
              <a:ext cx="3553" cy="27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1269" name="Text Box 4"/>
            <p:cNvSpPr txBox="1">
              <a:spLocks noChangeArrowheads="1"/>
            </p:cNvSpPr>
            <p:nvPr/>
          </p:nvSpPr>
          <p:spPr bwMode="auto">
            <a:xfrm>
              <a:off x="1125" y="450"/>
              <a:ext cx="3553" cy="27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14" dur="1000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1000" fill="hold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21" dur="1000"/>
                                        <p:tgtEl>
                                          <p:spTgt spid="11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3375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>
              <a:solidFill>
                <a:schemeClr val="tx1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258888" y="620713"/>
            <a:ext cx="6626225" cy="2016125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chemeClr val="tx1"/>
                </a:solidFill>
                <a:latin typeface="Arial" charset="0"/>
              </a:rPr>
              <a:t>Ответственность за хорошую учёбу в школе</a:t>
            </a:r>
          </a:p>
        </p:txBody>
      </p:sp>
      <p:pic>
        <p:nvPicPr>
          <p:cNvPr id="8198" name="Picture 6" descr="2sko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636838"/>
            <a:ext cx="6480175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3375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>
              <a:solidFill>
                <a:schemeClr val="tx1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258888" y="620713"/>
            <a:ext cx="6626225" cy="2016125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chemeClr val="tx1"/>
                </a:solidFill>
                <a:latin typeface="Arial" charset="0"/>
              </a:rPr>
              <a:t>Ответственность детей за жизнь и здоровье престарелых родителей</a:t>
            </a:r>
          </a:p>
        </p:txBody>
      </p:sp>
      <p:pic>
        <p:nvPicPr>
          <p:cNvPr id="7174" name="Picture 6" descr="uh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492375"/>
            <a:ext cx="65532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468313" y="5157788"/>
            <a:ext cx="8129587" cy="1285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82880" tIns="91440"/>
          <a:lstStyle/>
          <a:p>
            <a:pPr indent="354013" algn="ctr">
              <a:spcBef>
                <a:spcPts val="250"/>
              </a:spcBef>
              <a:buClrTx/>
              <a:buSzPct val="80000"/>
              <a:buFontTx/>
              <a:buNone/>
              <a:tabLst>
                <a:tab pos="647700" algn="l"/>
                <a:tab pos="1562100" algn="l"/>
                <a:tab pos="2476500" algn="l"/>
                <a:tab pos="3390900" algn="l"/>
                <a:tab pos="4305300" algn="l"/>
                <a:tab pos="5219700" algn="l"/>
                <a:tab pos="6134100" algn="l"/>
                <a:tab pos="7048500" algn="l"/>
                <a:tab pos="7962900" algn="l"/>
                <a:tab pos="8877300" algn="l"/>
                <a:tab pos="979170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Дети несут ответственность </a:t>
            </a:r>
          </a:p>
          <a:p>
            <a:pPr indent="354013" algn="ctr">
              <a:spcBef>
                <a:spcPts val="250"/>
              </a:spcBef>
              <a:buClrTx/>
              <a:buSzPct val="80000"/>
              <a:buFontTx/>
              <a:buNone/>
              <a:tabLst>
                <a:tab pos="647700" algn="l"/>
                <a:tab pos="1562100" algn="l"/>
                <a:tab pos="2476500" algn="l"/>
                <a:tab pos="3390900" algn="l"/>
                <a:tab pos="4305300" algn="l"/>
                <a:tab pos="5219700" algn="l"/>
                <a:tab pos="6134100" algn="l"/>
                <a:tab pos="7048500" algn="l"/>
                <a:tab pos="7962900" algn="l"/>
                <a:tab pos="8877300" algn="l"/>
                <a:tab pos="9791700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порученные им дела.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642938" y="1285875"/>
            <a:ext cx="3929062" cy="2946400"/>
            <a:chOff x="405" y="810"/>
            <a:chExt cx="2475" cy="1856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5" y="810"/>
              <a:ext cx="2476" cy="1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2294" name="Text Box 4"/>
            <p:cNvSpPr txBox="1">
              <a:spLocks noChangeArrowheads="1"/>
            </p:cNvSpPr>
            <p:nvPr/>
          </p:nvSpPr>
          <p:spPr bwMode="auto">
            <a:xfrm>
              <a:off x="405" y="810"/>
              <a:ext cx="2476" cy="18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642938"/>
            <a:ext cx="3333750" cy="444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12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16" dur="1000"/>
                                        <p:tgtEl>
                                          <p:spTgt spid="12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6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3375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>
              <a:solidFill>
                <a:schemeClr val="tx1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258888" y="620713"/>
            <a:ext cx="6626225" cy="2016125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chemeClr val="tx1"/>
                </a:solidFill>
                <a:latin typeface="Arial" charset="0"/>
              </a:rPr>
              <a:t>Ответственность за сохранение своего жилища</a:t>
            </a:r>
          </a:p>
        </p:txBody>
      </p:sp>
      <p:pic>
        <p:nvPicPr>
          <p:cNvPr id="9222" name="Picture 6" descr="firem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2420938"/>
            <a:ext cx="662463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>
              <a:solidFill>
                <a:schemeClr val="tx1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115616" y="0"/>
            <a:ext cx="6626225" cy="2016125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Arial" charset="0"/>
              </a:rPr>
              <a:t>Ответственность за природу, которая нас окружает</a:t>
            </a:r>
          </a:p>
        </p:txBody>
      </p:sp>
      <p:pic>
        <p:nvPicPr>
          <p:cNvPr id="11270" name="Picture 6" descr="x_b849c4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98500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0000"/>
                </a:solidFill>
              </a:rPr>
              <a:t>Эпиграф к уроку</a:t>
            </a:r>
            <a:endParaRPr lang="ru-RU" b="1" i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800" b="1" dirty="0" smtClean="0"/>
              <a:t>« Каждый несёт ответственность перед всеми людьми и за всех людей и за всё»</a:t>
            </a:r>
          </a:p>
          <a:p>
            <a:pPr algn="r">
              <a:buNone/>
            </a:pPr>
            <a:r>
              <a:rPr lang="ru-RU" sz="4400" b="1" dirty="0" smtClean="0"/>
              <a:t> М.Достоевский</a:t>
            </a:r>
            <a:endParaRPr lang="ru-RU" sz="4400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3375"/>
            <a:ext cx="9144000" cy="6858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4400" b="1">
              <a:solidFill>
                <a:schemeClr val="tx1"/>
              </a:solidFill>
            </a:endParaRP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8" name="Горизонтальный свиток 17"/>
          <p:cNvSpPr/>
          <p:nvPr/>
        </p:nvSpPr>
        <p:spPr>
          <a:xfrm>
            <a:off x="1258888" y="620713"/>
            <a:ext cx="6626225" cy="2016125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>
                <a:solidFill>
                  <a:schemeClr val="tx1"/>
                </a:solidFill>
                <a:latin typeface="Arial" charset="0"/>
              </a:rPr>
              <a:t>Ответственность за тех, кого приручили</a:t>
            </a:r>
          </a:p>
        </p:txBody>
      </p:sp>
      <p:pic>
        <p:nvPicPr>
          <p:cNvPr id="12294" name="Picture 6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2420938"/>
            <a:ext cx="6840537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57188" y="428625"/>
            <a:ext cx="8358187" cy="1214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b="1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  <a:ea typeface="+mn-ea"/>
                <a:cs typeface="Times New Roman" pitchFamily="16" charset="0"/>
              </a:rPr>
              <a:t>Ребенок разбивает нечаянно вазу.</a:t>
            </a:r>
            <a:br>
              <a:rPr lang="ru-RU" sz="3200" b="1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  <a:ea typeface="+mn-ea"/>
                <a:cs typeface="Times New Roman" pitchFamily="16" charset="0"/>
              </a:rPr>
            </a:br>
            <a:r>
              <a:rPr lang="ru-RU" sz="3200" b="1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  <a:ea typeface="+mn-ea"/>
                <a:cs typeface="Times New Roman" pitchFamily="16" charset="0"/>
              </a:rPr>
              <a:t>Должен ли он нести за это ответственность?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286250" y="1571625"/>
            <a:ext cx="4500563" cy="5072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82880" tIns="91440"/>
          <a:lstStyle/>
          <a:p>
            <a:pPr marL="263525" indent="-263525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действие не будет наказано;</a:t>
            </a:r>
          </a:p>
          <a:p>
            <a:pPr marL="263525" indent="-263525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оплошность, за  которую он не несет ответственность;</a:t>
            </a:r>
          </a:p>
          <a:p>
            <a:pPr marL="263525" indent="-263525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непреднамеренный поступок, за который придется ответить;</a:t>
            </a:r>
          </a:p>
          <a:p>
            <a:pPr marL="263525" indent="-263525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преднамеренное действие, за которое нужно ответить.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428625" y="2071688"/>
            <a:ext cx="3784600" cy="2624137"/>
            <a:chOff x="270" y="1305"/>
            <a:chExt cx="2384" cy="1653"/>
          </a:xfrm>
        </p:grpSpPr>
        <p:pic>
          <p:nvPicPr>
            <p:cNvPr id="16389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70" y="1305"/>
              <a:ext cx="2385" cy="16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6390" name="Text Box 5"/>
            <p:cNvSpPr txBox="1">
              <a:spLocks noChangeArrowheads="1"/>
            </p:cNvSpPr>
            <p:nvPr/>
          </p:nvSpPr>
          <p:spPr bwMode="auto">
            <a:xfrm>
              <a:off x="270" y="1305"/>
              <a:ext cx="2385" cy="16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16" dur="1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23" dur="1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30" dur="1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 additive="repl"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071688"/>
            <a:ext cx="8305800" cy="4429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rgbClr val="FF0000"/>
                </a:solidFill>
              </a:rPr>
              <a:t>Практикум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Перед вами ситуация морального выбора.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Какое решение вы примите?</a:t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Готовы ли вы взять на себя ответственность?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7" name="Picture 1" descr="C:\Documents and Settings\slushatel\Рабочий стол\ур.10. Свобода и ответственность\ucos34r5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3"/>
            <a:ext cx="26384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Arial" pitchFamily="34" charset="0"/>
                <a:ea typeface="Microsoft YaHei" pitchFamily="34" charset="-122"/>
                <a:cs typeface="Mangal" pitchFamily="18" charset="0"/>
              </a:rPr>
              <a:t/>
            </a:r>
            <a:br>
              <a:rPr lang="ru-RU" b="1" dirty="0" smtClean="0">
                <a:solidFill>
                  <a:srgbClr val="0000FF"/>
                </a:solidFill>
                <a:latin typeface="Arial" pitchFamily="34" charset="0"/>
                <a:ea typeface="Microsoft YaHei" pitchFamily="34" charset="-122"/>
                <a:cs typeface="Mangal" pitchFamily="18" charset="0"/>
              </a:rPr>
            </a:br>
            <a:r>
              <a:rPr lang="ru-RU" sz="6700" b="1" dirty="0" smtClean="0">
                <a:solidFill>
                  <a:srgbClr val="0000FF"/>
                </a:solidFill>
                <a:latin typeface="Arial" pitchFamily="34" charset="0"/>
                <a:ea typeface="Microsoft YaHei" pitchFamily="34" charset="-122"/>
                <a:cs typeface="Mangal" pitchFamily="18" charset="0"/>
              </a:rPr>
              <a:t>Работаем в группах</a:t>
            </a:r>
            <a:r>
              <a:rPr lang="ru-RU" sz="6700" dirty="0" smtClean="0"/>
              <a:t/>
            </a:r>
            <a:br>
              <a:rPr lang="ru-RU" sz="6700" dirty="0" smtClean="0"/>
            </a:br>
            <a:endParaRPr lang="ru-RU" sz="6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34733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3"/>
          <p:cNvSpPr>
            <a:spLocks noGrp="1"/>
          </p:cNvSpPr>
          <p:nvPr>
            <p:ph type="title"/>
          </p:nvPr>
        </p:nvSpPr>
        <p:spPr>
          <a:xfrm>
            <a:off x="457200" y="2500313"/>
            <a:ext cx="8305800" cy="2857500"/>
          </a:xfrm>
        </p:spPr>
        <p:txBody>
          <a:bodyPr/>
          <a:lstStyle/>
          <a:p>
            <a:pPr eaLnBrk="1" hangingPunct="1"/>
            <a:r>
              <a:rPr lang="ru-RU" sz="6000" b="1" i="1" smtClean="0">
                <a:solidFill>
                  <a:srgbClr val="C00000"/>
                </a:solidFill>
              </a:rPr>
              <a:t>За что в этой жизни человек несёт ответственность?</a:t>
            </a:r>
          </a:p>
        </p:txBody>
      </p:sp>
      <p:pic>
        <p:nvPicPr>
          <p:cNvPr id="7171" name="Picture 1" descr="C:\Documents and Settings\slushatel\Рабочий стол\ур.10. Свобода и ответственность\7996677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285750"/>
            <a:ext cx="1928813" cy="183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1"/>
          <p:cNvSpPr txBox="1">
            <a:spLocks noChangeArrowheads="1"/>
          </p:cNvSpPr>
          <p:nvPr/>
        </p:nvSpPr>
        <p:spPr bwMode="auto">
          <a:xfrm>
            <a:off x="428625" y="571500"/>
            <a:ext cx="8183563" cy="908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b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>
                <a:solidFill>
                  <a:srgbClr val="FF8D3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6" charset="0"/>
                <a:ea typeface="+mn-ea"/>
                <a:cs typeface="Times New Roman" pitchFamily="16" charset="0"/>
              </a:rPr>
              <a:t>За что отвечает человек?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00063" y="2286000"/>
            <a:ext cx="8183562" cy="3830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182880" tIns="91440"/>
          <a:lstStyle/>
          <a:p>
            <a:pPr marL="720725" indent="-366713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1368425" algn="l"/>
                <a:tab pos="2282825" algn="l"/>
                <a:tab pos="3197225" algn="l"/>
                <a:tab pos="4111625" algn="l"/>
                <a:tab pos="5026025" algn="l"/>
                <a:tab pos="5940425" algn="l"/>
                <a:tab pos="6854825" algn="l"/>
                <a:tab pos="7769225" algn="l"/>
                <a:tab pos="8683625" algn="l"/>
                <a:tab pos="9598025" algn="l"/>
                <a:tab pos="10512425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друзей;</a:t>
            </a:r>
          </a:p>
          <a:p>
            <a:pPr marL="720725" indent="-366713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1368425" algn="l"/>
                <a:tab pos="2282825" algn="l"/>
                <a:tab pos="3197225" algn="l"/>
                <a:tab pos="4111625" algn="l"/>
                <a:tab pos="5026025" algn="l"/>
                <a:tab pos="5940425" algn="l"/>
                <a:tab pos="6854825" algn="l"/>
                <a:tab pos="7769225" algn="l"/>
                <a:tab pos="8683625" algn="l"/>
                <a:tab pos="9598025" algn="l"/>
                <a:tab pos="10512425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все, что его окружает в обществе и в природе;</a:t>
            </a:r>
          </a:p>
          <a:p>
            <a:pPr marL="720725" indent="-366713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1368425" algn="l"/>
                <a:tab pos="2282825" algn="l"/>
                <a:tab pos="3197225" algn="l"/>
                <a:tab pos="4111625" algn="l"/>
                <a:tab pos="5026025" algn="l"/>
                <a:tab pos="5940425" algn="l"/>
                <a:tab pos="6854825" algn="l"/>
                <a:tab pos="7769225" algn="l"/>
                <a:tab pos="8683625" algn="l"/>
                <a:tab pos="9598025" algn="l"/>
                <a:tab pos="10512425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 себя и своих родителей;</a:t>
            </a:r>
          </a:p>
          <a:p>
            <a:pPr marL="720725" indent="-366713">
              <a:spcBef>
                <a:spcPts val="250"/>
              </a:spcBef>
              <a:buClr>
                <a:srgbClr val="F07F09"/>
              </a:buClr>
              <a:buSzPct val="80000"/>
              <a:buFont typeface="Wingdings 2" pitchFamily="16" charset="2"/>
              <a:buChar char=""/>
              <a:tabLst>
                <a:tab pos="1368425" algn="l"/>
                <a:tab pos="2282825" algn="l"/>
                <a:tab pos="3197225" algn="l"/>
                <a:tab pos="4111625" algn="l"/>
                <a:tab pos="5026025" algn="l"/>
                <a:tab pos="5940425" algn="l"/>
                <a:tab pos="6854825" algn="l"/>
                <a:tab pos="7769225" algn="l"/>
                <a:tab pos="8683625" algn="l"/>
                <a:tab pos="9598025" algn="l"/>
                <a:tab pos="10512425" algn="l"/>
              </a:tabLst>
            </a:pPr>
            <a:r>
              <a:rPr 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 ответы верны.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9" dur="1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1000" fill="hold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16" dur="1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" dur="1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23" dur="1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1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 additive="repl">
                                        <p:cTn id="30" dur="1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 additive="repl">
                                        <p:cTn id="34" dur="2000" fill="hold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564904"/>
            <a:ext cx="22860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861048"/>
            <a:ext cx="417195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0"/>
            <a:ext cx="68199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 descr="C:\Users\Виталий\Desktop\Картинки\0590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871663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Мы в ответе за тех,</a:t>
            </a:r>
            <a:br>
              <a:rPr lang="ru-RU" smtClean="0">
                <a:solidFill>
                  <a:srgbClr val="FF0000"/>
                </a:solidFill>
              </a:rPr>
            </a:br>
            <a:r>
              <a:rPr lang="ru-RU" smtClean="0">
                <a:solidFill>
                  <a:srgbClr val="FF0000"/>
                </a:solidFill>
              </a:rPr>
              <a:t>кого приручили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208912" cy="482453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Сегодня я узнал…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Было интересно…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Было трудно…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Я понял, что…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Я почувствовал, что…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Я приобрел…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Урок дал мне для жизни…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 Мне захотелось…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54868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Закончи предложение: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4687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72816"/>
            <a:ext cx="5529808" cy="344499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СЕГОДНЯ  Я  УЗНАЛ…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БЫЛО  ТРУДНО…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Я  ПОНЯЛ,  ЧТО…</a:t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МНЕ   ЗАХОТЕЛОСЬ…</a:t>
            </a:r>
            <a:br>
              <a:rPr lang="ru-RU" sz="4000" dirty="0" smtClean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9269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               </a:t>
            </a:r>
            <a:r>
              <a:rPr lang="ru-RU" sz="4800" b="1" dirty="0" smtClean="0">
                <a:solidFill>
                  <a:srgbClr val="C00000"/>
                </a:solidFill>
              </a:rPr>
              <a:t>РЕФЛЕКСИЯ</a:t>
            </a:r>
            <a:endParaRPr lang="ru-RU" sz="4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талий\Desktop\Картинки\fetch.ph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500063"/>
            <a:ext cx="8001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785938"/>
            <a:ext cx="7851775" cy="1643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10000"/>
                  </a:schemeClr>
                </a:solidFill>
              </a:rPr>
              <a:t/>
            </a:r>
            <a:br>
              <a:rPr lang="ru-RU" sz="4800" b="1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sz="7200" b="1" dirty="0" smtClean="0">
                <a:solidFill>
                  <a:schemeClr val="tx2">
                    <a:lumMod val="10000"/>
                  </a:schemeClr>
                </a:solidFill>
              </a:rPr>
              <a:t>Ответственность</a:t>
            </a:r>
            <a:endParaRPr lang="ru-RU" sz="72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42938" y="5429250"/>
            <a:ext cx="8183562" cy="1050925"/>
          </a:xfrm>
          <a:prstGeom prst="rect">
            <a:avLst/>
          </a:prstGeom>
        </p:spPr>
        <p:txBody>
          <a:bodyPr lIns="45720" rIns="45720" anchor="b"/>
          <a:lstStyle/>
          <a:p>
            <a:pPr algn="ctr" fontAlgn="auto">
              <a:spcAft>
                <a:spcPts val="0"/>
              </a:spcAft>
              <a:defRPr/>
            </a:pPr>
            <a:endParaRPr lang="ru-RU" sz="1600" b="1" dirty="0">
              <a:solidFill>
                <a:schemeClr val="accent2">
                  <a:lumMod val="75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5400" i="1" dirty="0" smtClean="0"/>
              <a:t>Закончите высказывание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5400" dirty="0" smtClean="0"/>
              <a:t>Я сорвал розу , и она завяла,</a:t>
            </a:r>
          </a:p>
          <a:p>
            <a:r>
              <a:rPr lang="ru-RU" sz="5400" dirty="0" smtClean="0"/>
              <a:t>Я поймал бабочку, и она умерла у меня на ладони.</a:t>
            </a:r>
          </a:p>
          <a:p>
            <a:r>
              <a:rPr lang="ru-RU" sz="5400" dirty="0" smtClean="0"/>
              <a:t>И тогда я понял……</a:t>
            </a:r>
            <a:endParaRPr lang="ru-RU" sz="5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Домашнее задание:</a:t>
            </a:r>
          </a:p>
        </p:txBody>
      </p:sp>
      <p:sp>
        <p:nvSpPr>
          <p:cNvPr id="23555" name="Содержимое 3"/>
          <p:cNvSpPr>
            <a:spLocks noGrp="1"/>
          </p:cNvSpPr>
          <p:nvPr>
            <p:ph sz="half" idx="1"/>
          </p:nvPr>
        </p:nvSpPr>
        <p:spPr>
          <a:xfrm>
            <a:off x="755650" y="1285875"/>
            <a:ext cx="4038600" cy="5065713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None/>
            </a:pPr>
            <a:r>
              <a:rPr lang="ru-RU" sz="2400" b="1" dirty="0" smtClean="0"/>
              <a:t>1)Прочитать урок </a:t>
            </a:r>
            <a:r>
              <a:rPr lang="ru-RU" sz="3200" b="1" dirty="0" smtClean="0"/>
              <a:t>13</a:t>
            </a:r>
            <a:r>
              <a:rPr lang="ru-RU" sz="2400" b="1" dirty="0" smtClean="0"/>
              <a:t>;</a:t>
            </a:r>
          </a:p>
          <a:p>
            <a:pPr eaLnBrk="1" hangingPunct="1">
              <a:buNone/>
            </a:pPr>
            <a:r>
              <a:rPr lang="ru-RU" sz="2400" b="1" dirty="0" smtClean="0"/>
              <a:t>Записать в тетрадь условия ответственного поведения </a:t>
            </a:r>
          </a:p>
          <a:p>
            <a:pPr>
              <a:buNone/>
            </a:pPr>
            <a:r>
              <a:rPr lang="ru-RU" sz="2400" b="1" dirty="0" smtClean="0"/>
              <a:t> Учебник стр.61-65</a:t>
            </a:r>
          </a:p>
          <a:p>
            <a:pPr>
              <a:buNone/>
            </a:pPr>
            <a:r>
              <a:rPr lang="ru-RU" sz="2400" b="1" dirty="0" smtClean="0"/>
              <a:t> </a:t>
            </a:r>
            <a:endParaRPr lang="ru-RU" sz="2400" b="1" u="sng" dirty="0" smtClean="0"/>
          </a:p>
          <a:p>
            <a:pPr>
              <a:buNone/>
            </a:pPr>
            <a:r>
              <a:rPr lang="ru-RU" sz="2400" b="1" dirty="0" smtClean="0"/>
              <a:t>2) Обсудить вместе с родителями “Как научиться быть ответственным” (составить памятку, например:</a:t>
            </a:r>
          </a:p>
          <a:p>
            <a:pPr>
              <a:buNone/>
            </a:pPr>
            <a:r>
              <a:rPr lang="ru-RU" sz="2400" b="1" dirty="0" smtClean="0"/>
              <a:t> 1. Не забывать своих обещаний;</a:t>
            </a:r>
          </a:p>
          <a:p>
            <a:pPr>
              <a:buNone/>
            </a:pPr>
            <a:r>
              <a:rPr lang="ru-RU" sz="2400" b="1" dirty="0" smtClean="0"/>
              <a:t> 2. Выполнять порученные дела в срок;</a:t>
            </a:r>
          </a:p>
          <a:p>
            <a:pPr>
              <a:buNone/>
            </a:pPr>
            <a:r>
              <a:rPr lang="ru-RU" sz="2400" b="1" dirty="0" smtClean="0"/>
              <a:t> 3. Стараться выполнять на “совесть” и т.д.)</a:t>
            </a:r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23556" name="Picture 2" descr="C:\Users\МК\Desktop\картинки-фото\iCAWHQ78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57750" y="2071688"/>
            <a:ext cx="4038600" cy="3186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484784"/>
            <a:ext cx="51435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826675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Прочитай сказку </a:t>
            </a:r>
            <a:r>
              <a:rPr lang="ru-RU" b="1" dirty="0" err="1" smtClean="0"/>
              <a:t>Антуана</a:t>
            </a:r>
            <a:r>
              <a:rPr lang="ru-RU" b="1" dirty="0" smtClean="0"/>
              <a:t> де Сент-Экзюпери «Маленький принц».</a:t>
            </a:r>
          </a:p>
          <a:p>
            <a:r>
              <a:rPr lang="ru-RU" b="1" dirty="0" smtClean="0"/>
              <a:t>Ответь на вопросы.</a:t>
            </a:r>
          </a:p>
          <a:p>
            <a:r>
              <a:rPr lang="ru-RU" b="1" dirty="0" smtClean="0"/>
              <a:t>Почему Маленький принц остался на планете?</a:t>
            </a:r>
          </a:p>
          <a:p>
            <a:r>
              <a:rPr lang="ru-RU" b="1" dirty="0" smtClean="0"/>
              <a:t>Чему нас научил Маленький принц?</a:t>
            </a:r>
          </a:p>
          <a:p>
            <a:r>
              <a:rPr lang="ru-RU" b="1" dirty="0" smtClean="0"/>
              <a:t>Согласен ли ты с ним?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620688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             </a:t>
            </a:r>
            <a:r>
              <a:rPr lang="ru-RU" sz="3200" b="1" dirty="0" smtClean="0">
                <a:solidFill>
                  <a:srgbClr val="C00000"/>
                </a:solidFill>
              </a:rPr>
              <a:t>ДОМАШНЕЕ   ЗАДАНИЕ: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412776"/>
            <a:ext cx="6336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  <a:br>
              <a:rPr lang="ru-RU" sz="72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72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за</a:t>
            </a:r>
            <a:br>
              <a:rPr lang="ru-RU" sz="72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7200" b="1" i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УРОК!!!</a:t>
            </a:r>
            <a:endParaRPr lang="ru-RU" sz="7200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B050"/>
                </a:solidFill>
              </a:rPr>
              <a:t>Что такое ?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Кто?</a:t>
            </a:r>
          </a:p>
          <a:p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</a:rPr>
              <a:t>За что?</a:t>
            </a:r>
          </a:p>
          <a:p>
            <a:r>
              <a:rPr lang="ru-RU" sz="4800" dirty="0" smtClean="0">
                <a:solidFill>
                  <a:srgbClr val="FFC000"/>
                </a:solidFill>
              </a:rPr>
              <a:t>Последствия</a:t>
            </a:r>
          </a:p>
          <a:p>
            <a:r>
              <a:rPr lang="ru-RU" sz="4800" dirty="0" smtClean="0">
                <a:solidFill>
                  <a:srgbClr val="7030A0"/>
                </a:solidFill>
              </a:rPr>
              <a:t>Какие качества?</a:t>
            </a:r>
          </a:p>
          <a:p>
            <a:r>
              <a:rPr lang="ru-RU" sz="4800" dirty="0" smtClean="0"/>
              <a:t>Примеры</a:t>
            </a: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0475" y="1800225"/>
            <a:ext cx="5526103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Рисунок 5" descr="161042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929718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b="1" i="1" smtClean="0"/>
          </a:p>
        </p:txBody>
      </p:sp>
      <p:pic>
        <p:nvPicPr>
          <p:cNvPr id="5" name="Содержимое 3" descr="tumblr_kqq5lgIMvY1qa5armo1_40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1143000"/>
            <a:ext cx="5786437" cy="4937125"/>
          </a:xfrm>
          <a:noFill/>
        </p:spPr>
      </p:pic>
      <p:pic>
        <p:nvPicPr>
          <p:cNvPr id="4100" name="Рисунок 5" descr="3968B9BDB99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29188"/>
            <a:ext cx="270033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6" descr="tale1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0"/>
            <a:ext cx="2571750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 smtClean="0">
                <a:solidFill>
                  <a:srgbClr val="C00000"/>
                </a:solidFill>
                <a:latin typeface="Monotype Corsiva" pitchFamily="66" charset="0"/>
              </a:rPr>
              <a:t>Ответственность</a:t>
            </a:r>
          </a:p>
          <a:p>
            <a:pPr algn="ctr"/>
            <a:r>
              <a:rPr lang="ru-RU" sz="6000" dirty="0" smtClean="0">
                <a:latin typeface="Monotype Corsiva" pitchFamily="66" charset="0"/>
              </a:rPr>
              <a:t>- это черта характера личности и её действий, которая говорит о том, что человек отвечает за собственный свободный выбор. </a:t>
            </a:r>
            <a:endParaRPr lang="ru-RU" sz="6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Ответственность -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ru-RU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это необходимость, обязанность отдавать кому-нибудь отчёт в своих действиях, поступках.</a:t>
            </a:r>
          </a:p>
          <a:p>
            <a:pPr marL="4572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45720" indent="0"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	             	</a:t>
            </a:r>
            <a:r>
              <a:rPr lang="ru-RU" sz="4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(из словаря С.И.Ожегова</a:t>
            </a:r>
            <a:r>
              <a:rPr lang="ru-RU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00808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407</Words>
  <PresentationFormat>Экран (4:3)</PresentationFormat>
  <Paragraphs>104</Paragraphs>
  <Slides>33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Проверка домашнего задания.</vt:lpstr>
      <vt:lpstr>Эпиграф к уроку</vt:lpstr>
      <vt:lpstr> Ответственность</vt:lpstr>
      <vt:lpstr>Что такое ? </vt:lpstr>
      <vt:lpstr>Слайд 5</vt:lpstr>
      <vt:lpstr>Слайд 6</vt:lpstr>
      <vt:lpstr>Слайд 7</vt:lpstr>
      <vt:lpstr>Слайд 8</vt:lpstr>
      <vt:lpstr>Ответственность - </vt:lpstr>
      <vt:lpstr>Ответственность</vt:lpstr>
      <vt:lpstr>Поиграем</vt:lpstr>
      <vt:lpstr>     Отношения ответственности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Практикум Перед вами ситуация морального выбора.  Какое решение вы примите? Готовы ли вы взять на себя ответственность? </vt:lpstr>
      <vt:lpstr> Работаем в группах </vt:lpstr>
      <vt:lpstr>За что в этой жизни человек несёт ответственность?</vt:lpstr>
      <vt:lpstr>Слайд 25</vt:lpstr>
      <vt:lpstr>Слайд 26</vt:lpstr>
      <vt:lpstr>Мы в ответе за тех, кого приручили</vt:lpstr>
      <vt:lpstr>Слайд 28</vt:lpstr>
      <vt:lpstr>СЕГОДНЯ  Я  УЗНАЛ… БЫЛО  ТРУДНО… Я  ПОНЯЛ,  ЧТО… МНЕ   ЗАХОТЕЛОСЬ… </vt:lpstr>
      <vt:lpstr> Закончите высказывание </vt:lpstr>
      <vt:lpstr>Домашнее задание: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Dynex</dc:creator>
  <cp:lastModifiedBy>Dynex</cp:lastModifiedBy>
  <cp:revision>83</cp:revision>
  <dcterms:created xsi:type="dcterms:W3CDTF">2017-12-10T05:59:45Z</dcterms:created>
  <dcterms:modified xsi:type="dcterms:W3CDTF">2017-12-12T17:21:15Z</dcterms:modified>
</cp:coreProperties>
</file>