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9" r:id="rId2"/>
    <p:sldId id="256" r:id="rId3"/>
    <p:sldId id="259" r:id="rId4"/>
    <p:sldId id="260" r:id="rId5"/>
    <p:sldId id="258" r:id="rId6"/>
    <p:sldId id="261" r:id="rId7"/>
    <p:sldId id="262" r:id="rId8"/>
    <p:sldId id="257" r:id="rId9"/>
    <p:sldId id="264" r:id="rId10"/>
    <p:sldId id="265" r:id="rId11"/>
    <p:sldId id="266" r:id="rId12"/>
    <p:sldId id="267" r:id="rId13"/>
    <p:sldId id="268" r:id="rId14"/>
    <p:sldId id="270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4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6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EF9287-3948-4087-B6A8-0C8F2448BD3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19AA3-CEA2-4CA8-92BD-EF8E372A17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319AA3-CEA2-4CA8-92BD-EF8E372A178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319AA3-CEA2-4CA8-92BD-EF8E372A178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4AA5B-2B32-4939-864D-79D9908E4DD4}" type="datetime1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Кокшарова Ольга Павлиновна, МБОУСОШ п.Коммунистический, учитель информатики  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48A7-B6FE-4B75-B6B2-EBA9C00BD5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5732F-0227-45CD-9DE5-8AA67D76FBF9}" type="datetime1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Кокшарова Ольга Павлиновна, МБОУСОШ п.Коммунистический, учитель информатики  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48A7-B6FE-4B75-B6B2-EBA9C00BD5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13075-2EAD-4DF1-BDBA-A89DB833EB75}" type="datetime1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Кокшарова Ольга Павлиновна, МБОУСОШ п.Коммунистический, учитель информатики  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48A7-B6FE-4B75-B6B2-EBA9C00BD5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24A48-935D-4C97-A16B-AC463B7DD8DC}" type="datetime1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Кокшарова Ольга Павлиновна, МБОУСОШ п.Коммунистический, учитель информатики  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48A7-B6FE-4B75-B6B2-EBA9C00BD5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B3B8A-CC73-406B-9550-AB869CCBE6EE}" type="datetime1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Кокшарова Ольга Павлиновна, МБОУСОШ п.Коммунистический, учитель информатики  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48A7-B6FE-4B75-B6B2-EBA9C00BD5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7BBC5-A864-482A-984D-9E53ECBC3AAA}" type="datetime1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Кокшарова Ольга Павлиновна, МБОУСОШ п.Коммунистический, учитель информатики   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48A7-B6FE-4B75-B6B2-EBA9C00BD5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5B0F5-2A07-4EE1-B8E1-077CA4BFBEE1}" type="datetime1">
              <a:rPr lang="ru-RU" smtClean="0"/>
              <a:pPr/>
              <a:t>18.12.2017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Кокшарова Ольга Павлиновна, МБОУСОШ п.Коммунистический, учитель информатики   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48A7-B6FE-4B75-B6B2-EBA9C00BD5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4A23-2DF1-4C49-86AE-796919A2F8B1}" type="datetime1">
              <a:rPr lang="ru-RU" smtClean="0"/>
              <a:pPr/>
              <a:t>18.12.2017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Кокшарова Ольга Павлиновна, МБОУСОШ п.Коммунистический, учитель информатики  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48A7-B6FE-4B75-B6B2-EBA9C00BD5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27A40-1287-462E-A80B-1FED513172AB}" type="datetime1">
              <a:rPr lang="ru-RU" smtClean="0"/>
              <a:pPr/>
              <a:t>18.12.2017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Кокшарова Ольга Павлиновна, МБОУСОШ п.Коммунистический, учитель информатики   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48A7-B6FE-4B75-B6B2-EBA9C00BD5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B8CC5-EE7E-4FCA-B221-F66F0B754A82}" type="datetime1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Кокшарова Ольга Павлиновна, МБОУСОШ п.Коммунистический, учитель информатики   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48A7-B6FE-4B75-B6B2-EBA9C00BD5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DF0F2-B0D7-4719-B58C-725C78F0E146}" type="datetime1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Кокшарова Ольга Павлиновна, МБОУСОШ п.Коммунистический, учитель информатики   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448A7-B6FE-4B75-B6B2-EBA9C00BD5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4C197-F931-4542-A13F-DE825F60A041}" type="datetime1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Кокшарова Ольга Павлиновна, МБОУСОШ п.Коммунистический, учитель информатики  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448A7-B6FE-4B75-B6B2-EBA9C00BD5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school-collection.edu.ru/catalog/search/?text=196593)&amp;tg=" TargetMode="External"/><Relationship Id="rId2" Type="http://schemas.openxmlformats.org/officeDocument/2006/relationships/hyperlink" Target="http://rebus1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816099"/>
            <a:ext cx="7772400" cy="147002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Разработка урока по Информатике по теме «действия </a:t>
            </a:r>
            <a:b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 ФРАГМЕНТАМИ ТЕКСТА», </a:t>
            </a:r>
            <a:b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 класс 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88" y="3929077"/>
            <a:ext cx="7715250" cy="1500187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Кокшарова Ольга Павлиновна,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учитель информатики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Муниципальное бюджетное общеобразовательное учреждение «Средняя общеобразовательная школа п.Коммунистический»  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857488" y="6356350"/>
            <a:ext cx="3714776" cy="365125"/>
          </a:xfrm>
        </p:spPr>
        <p:txBody>
          <a:bodyPr/>
          <a:lstStyle/>
          <a:p>
            <a:r>
              <a:rPr lang="ru-RU" dirty="0" smtClean="0"/>
              <a:t>Кокшарова Ольга Павлиновна, МБОУСОШ п.Коммунистический, учитель информатики</a:t>
            </a:r>
          </a:p>
          <a:p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-714412" y="-285776"/>
            <a:ext cx="764386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4</a:t>
            </a:r>
            <a:r>
              <a:rPr kumimoji="0" lang="ru-RU" sz="4400" b="1" i="0" u="none" strike="noStrike" kern="1200" normalizeH="0" baseline="0" noProof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. «Черный ящик» 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57158" y="1071546"/>
          <a:ext cx="8358246" cy="5029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9123"/>
                <a:gridCol w="4179123"/>
              </a:tblGrid>
              <a:tr h="10060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1) Без  какого действия  невозможно выполнить ни одну из операций с фрагментом текста?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2000" dirty="0" smtClean="0"/>
                        <a:t>А) копирование</a:t>
                      </a:r>
                    </a:p>
                    <a:p>
                      <a:pPr>
                        <a:buNone/>
                      </a:pPr>
                      <a:r>
                        <a:rPr lang="ru-RU" sz="2000" dirty="0" smtClean="0"/>
                        <a:t>Б) удаление</a:t>
                      </a:r>
                    </a:p>
                    <a:p>
                      <a:pPr>
                        <a:buNone/>
                      </a:pPr>
                      <a:r>
                        <a:rPr lang="ru-RU" sz="2000" dirty="0" smtClean="0"/>
                        <a:t>В) выделение </a:t>
                      </a:r>
                      <a:endParaRPr lang="ru-RU" sz="2000" dirty="0"/>
                    </a:p>
                  </a:txBody>
                  <a:tcPr/>
                </a:tc>
              </a:tr>
              <a:tr h="891501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2) «Горячая клавиша» для вставки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ru-RU" sz="2000" dirty="0" smtClean="0"/>
                        <a:t> фрагмента</a:t>
                      </a:r>
                      <a:r>
                        <a:rPr lang="ru-RU" sz="2000" baseline="0" dirty="0" smtClean="0"/>
                        <a:t>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А)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CTRL + C</a:t>
                      </a:r>
                      <a:endParaRPr lang="ru-RU" sz="20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Б)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CTRL + V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В)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CTRL + X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91501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3)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ru-RU" sz="2000" baseline="0" dirty="0" smtClean="0"/>
                        <a:t>Как скопировать фрагмент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А)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CTRL + X</a:t>
                      </a:r>
                      <a:endParaRPr lang="ru-RU" sz="20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Б) с помощью меню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</a:rPr>
                        <a:t> «Правка»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</a:rPr>
                        <a:t>В) набрать текст еще раз</a:t>
                      </a:r>
                      <a:endParaRPr lang="ru-RU" sz="2000" dirty="0"/>
                    </a:p>
                  </a:txBody>
                  <a:tcPr/>
                </a:tc>
              </a:tr>
              <a:tr h="891501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4)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новую строчку пора мне идти, </a:t>
                      </a:r>
                      <a:b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Ну, как же друзья мне туда перейти! </a:t>
                      </a:r>
                      <a:b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А) </a:t>
                      </a:r>
                      <a:r>
                        <a:rPr lang="ru-RU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Enter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Б) </a:t>
                      </a:r>
                      <a:r>
                        <a:rPr lang="ru-RU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Shift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+ </a:t>
                      </a:r>
                      <a:r>
                        <a:rPr lang="ru-RU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Alt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В) </a:t>
                      </a:r>
                      <a:r>
                        <a:rPr lang="ru-RU" sz="2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End</a:t>
                      </a:r>
                      <a:endParaRPr lang="ru-RU" sz="2000" dirty="0"/>
                    </a:p>
                  </a:txBody>
                  <a:tcPr/>
                </a:tc>
              </a:tr>
              <a:tr h="891501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5)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ru-RU" sz="2000" dirty="0" smtClean="0"/>
                        <a:t>С помощью меню «Правка» можно выполнить команды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А) удалить, копировать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Б) копировать, вырезать, удалить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В) копировать, вырезать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Кокшарова Ольга Павлиновна, МБОУСОШ п.Коммунистический, учитель информатики  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-714412" y="-285776"/>
            <a:ext cx="764386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4</a:t>
            </a:r>
            <a:r>
              <a:rPr kumimoji="0" lang="ru-RU" sz="4400" b="1" i="0" u="none" strike="noStrike" kern="1200" normalizeH="0" baseline="0" noProof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. «Черный ящик» 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71604" y="2786058"/>
          <a:ext cx="6286545" cy="12858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7309"/>
                <a:gridCol w="1257309"/>
                <a:gridCol w="1257309"/>
                <a:gridCol w="1257309"/>
                <a:gridCol w="1257309"/>
              </a:tblGrid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4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5</a:t>
                      </a:r>
                      <a:endParaRPr lang="ru-RU" sz="2800" dirty="0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В 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Б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Б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А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В 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Кокшарова Ольга Павлиновна, МБОУСОШ п.Коммунистический, учитель информатики  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Практическая  работа 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№8 (стр. 164 – 165)</a:t>
            </a:r>
          </a:p>
          <a:p>
            <a:pPr algn="ctr">
              <a:buNone/>
            </a:pPr>
            <a:endParaRPr lang="ru-RU" sz="3600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Рабочий стол/5 класс/Заготовки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-714412" y="-285776"/>
            <a:ext cx="764386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normalizeH="0" baseline="0" noProof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5. «Своими руками» 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Кокшарова Ольга Павлиновна, МБОУСОШ п.Коммунистический, учитель информатики  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500230" y="-14290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Моё сокровище 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57158" y="1094720"/>
          <a:ext cx="8286807" cy="47060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2269"/>
                <a:gridCol w="2024077"/>
                <a:gridCol w="3500461"/>
              </a:tblGrid>
              <a:tr h="140558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Остров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Количество баллов,</a:t>
                      </a:r>
                      <a:r>
                        <a:rPr lang="ru-RU" sz="2000" baseline="0" dirty="0" smtClean="0"/>
                        <a:t> набранных на острове 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Отметка </a:t>
                      </a:r>
                      <a:endParaRPr lang="ru-RU" sz="2400" dirty="0"/>
                    </a:p>
                  </a:txBody>
                  <a:tcPr/>
                </a:tc>
              </a:tr>
              <a:tr h="524222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«Бермудский ребус»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до 2 баллов</a:t>
                      </a:r>
                      <a:endParaRPr lang="ru-RU" sz="2400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18 – 17 баллов – «5»;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 16 – 13 баллов – «4»;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 12 – 9 баллов – «3» 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8 и менее баллов  – необходимо повторить материал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</a:tr>
              <a:tr h="524222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«Гляди в оба!»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до 3 баллов</a:t>
                      </a:r>
                      <a:endParaRPr lang="ru-RU" sz="2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04821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«Слушай и запоминай»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до 3 баллов</a:t>
                      </a:r>
                      <a:endParaRPr lang="ru-RU" sz="2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24222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«Черный ящик»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до 5 баллов</a:t>
                      </a:r>
                      <a:endParaRPr lang="ru-RU" sz="2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24222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«Своими руками»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до 5 баллов</a:t>
                      </a:r>
                      <a:endParaRPr lang="ru-RU" sz="2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Кокшарова Ольга Павлиновна, МБОУСОШ п.Коммунистический, учитель информатики  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03367"/>
            <a:ext cx="8329642" cy="4883153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§ 2.9 до стр.97, записи в тетради (набрали менее 8 баллов + любое задание из практической работы №8)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Записи  в тетради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Дополнительно по желанию: 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- составить  памятку на выбор для одноклассников  </a:t>
            </a:r>
          </a:p>
          <a:p>
            <a:pPr marL="514350" indent="-514350"/>
            <a:r>
              <a:rPr lang="ru-RU" b="1" dirty="0" smtClean="0">
                <a:solidFill>
                  <a:srgbClr val="002060"/>
                </a:solidFill>
              </a:rPr>
              <a:t>«Горячие клавиши»;</a:t>
            </a:r>
          </a:p>
          <a:p>
            <a:pPr marL="514350" indent="-514350"/>
            <a:r>
              <a:rPr lang="ru-RU" b="1" dirty="0" smtClean="0">
                <a:solidFill>
                  <a:srgbClr val="002060"/>
                </a:solidFill>
              </a:rPr>
              <a:t>«Способы копирования и вставки»;</a:t>
            </a:r>
          </a:p>
          <a:p>
            <a:pPr marL="514350" indent="-514350"/>
            <a:r>
              <a:rPr lang="ru-RU" b="1" dirty="0" smtClean="0">
                <a:solidFill>
                  <a:srgbClr val="002060"/>
                </a:solidFill>
              </a:rPr>
              <a:t>«Способы удаления и вырезки фрагмента» </a:t>
            </a:r>
          </a:p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-1500230" y="-1429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Домашнее задание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Кокшарова Ольга Павлиновна, МБОУСОШ п.Коммунистический, учитель информатики  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Использованные материалы: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indent="22225">
              <a:defRPr/>
            </a:pPr>
            <a:r>
              <a:rPr lang="ru-RU" sz="1600" b="1" dirty="0" err="1" smtClean="0">
                <a:solidFill>
                  <a:srgbClr val="170ABA"/>
                </a:solidFill>
                <a:latin typeface="Times New Roman" pitchFamily="18" charset="0"/>
                <a:cs typeface="Times New Roman" pitchFamily="18" charset="0"/>
              </a:rPr>
              <a:t>Босова</a:t>
            </a:r>
            <a:r>
              <a:rPr lang="ru-RU" sz="1600" b="1" dirty="0" smtClean="0">
                <a:solidFill>
                  <a:srgbClr val="170ABA"/>
                </a:solidFill>
                <a:latin typeface="Times New Roman" pitchFamily="18" charset="0"/>
                <a:cs typeface="Times New Roman" pitchFamily="18" charset="0"/>
              </a:rPr>
              <a:t> Л.Л. , </a:t>
            </a:r>
            <a:r>
              <a:rPr lang="ru-RU" sz="1600" b="1" dirty="0" err="1" smtClean="0">
                <a:solidFill>
                  <a:srgbClr val="170ABA"/>
                </a:solidFill>
                <a:latin typeface="Times New Roman" pitchFamily="18" charset="0"/>
                <a:cs typeface="Times New Roman" pitchFamily="18" charset="0"/>
              </a:rPr>
              <a:t>Босова</a:t>
            </a:r>
            <a:r>
              <a:rPr lang="ru-RU" sz="1600" b="1" dirty="0" smtClean="0">
                <a:solidFill>
                  <a:srgbClr val="170ABA"/>
                </a:solidFill>
                <a:latin typeface="Times New Roman" pitchFamily="18" charset="0"/>
                <a:cs typeface="Times New Roman" pitchFamily="18" charset="0"/>
              </a:rPr>
              <a:t> А.Ю.  Информатика 5 класс. –</a:t>
            </a:r>
            <a:r>
              <a:rPr lang="ru-RU" sz="1600" b="1" dirty="0" err="1" smtClean="0">
                <a:solidFill>
                  <a:srgbClr val="170ABA"/>
                </a:solidFill>
                <a:latin typeface="Times New Roman" pitchFamily="18" charset="0"/>
                <a:cs typeface="Times New Roman" pitchFamily="18" charset="0"/>
              </a:rPr>
              <a:t>М.:Бином</a:t>
            </a:r>
            <a:r>
              <a:rPr lang="ru-RU" sz="1600" b="1" dirty="0" smtClean="0">
                <a:solidFill>
                  <a:srgbClr val="170ABA"/>
                </a:solidFill>
                <a:latin typeface="Times New Roman" pitchFamily="18" charset="0"/>
                <a:cs typeface="Times New Roman" pitchFamily="18" charset="0"/>
              </a:rPr>
              <a:t>. Лаборатория знаний, 2012.</a:t>
            </a:r>
          </a:p>
          <a:p>
            <a:r>
              <a:rPr lang="ru-RU" sz="1600" u="sng" dirty="0" smtClean="0">
                <a:hlinkClick r:id="rId2"/>
              </a:rPr>
              <a:t>http://rebus1.com/</a:t>
            </a:r>
            <a:r>
              <a:rPr lang="ru-RU" sz="1600" dirty="0" smtClean="0"/>
              <a:t> - ГЕНЕРАТОР РЕБУСОВ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http://school-collection.edu.ru/catalog/search/?text=196593%29&amp;tg=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 smtClean="0"/>
              <a:t>https://rutube.ru/video/f088015f931ff9d9bb6f01cfd9784bbf/</a:t>
            </a:r>
            <a:endParaRPr lang="ru-RU" sz="1600" dirty="0" smtClean="0"/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Кокшарова Ольга Павлиновна, МБОУСОШ п.Коммунистический, учитель информатики  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43372" y="1500174"/>
            <a:ext cx="4629128" cy="1470025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Урок-путешествие 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5143512"/>
            <a:ext cx="8215370" cy="2500330"/>
          </a:xfrm>
        </p:spPr>
        <p:txBody>
          <a:bodyPr/>
          <a:lstStyle/>
          <a:p>
            <a: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Как приятно знать, что ты что-то узнал!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                    Жан </a:t>
            </a:r>
            <a:r>
              <a:rPr lang="ru-RU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Батист Мольер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6386" name="Picture 2" descr="http://newfound.ru/wp-content/uploads/media/%D0%9A%D0%BE%D0%BD%D1%81%D0%BF%D0%B5%D0%BA%D1%82-%D1%83%D1%80%D0%BE%D0%BA%D0%B0-%D0%B2-9-%D0%BA%D0%BB%D0%B0%D1%81%D1%81%D0%B5-%D0%A2%D0%B5%D0%BC%D0%B0-%D1%83%D1%80%D0%BE%D0%BA%D0%B0-%D0%9F%D1%83%D1%82%D0%B5%D1%88%D0%B5%D1%81%D1%82%D0%B2%D0%B8%D1%8F-%D0%97%D0%B0%D0%B3%D0%B0%D0%B4%D0%BA%D0%B8-%D0%BD%D0%B0%D1%88%D0%B5%D0%B8%CC%86-%D0%BF%D0%BB%D0%B0%D0%BD%D0%B5%D1%82%D1%8B/image1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8118" y="1500174"/>
            <a:ext cx="3333750" cy="2533651"/>
          </a:xfrm>
          <a:prstGeom prst="rect">
            <a:avLst/>
          </a:prstGeom>
          <a:noFill/>
        </p:spPr>
      </p:pic>
      <p:pic>
        <p:nvPicPr>
          <p:cNvPr id="16390" name="Picture 6" descr="http://visualife.newmobapp.com/wp-content/uploads/2014/07/treasure-map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2643182"/>
            <a:ext cx="2876536" cy="2691135"/>
          </a:xfrm>
          <a:prstGeom prst="rect">
            <a:avLst/>
          </a:prstGeom>
          <a:noFill/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Кокшарова Ольга Павлиновна, МБОУСОШ п.Коммунистический, учитель информатики  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/>
          <a:lstStyle/>
          <a:p>
            <a:r>
              <a:rPr lang="ru-RU" sz="3600" b="1" dirty="0">
                <a:solidFill>
                  <a:srgbClr val="002060"/>
                </a:solidFill>
              </a:rPr>
              <a:t>В группе можно объяснять, спорить, но тихо;</a:t>
            </a:r>
          </a:p>
          <a:p>
            <a:r>
              <a:rPr lang="ru-RU" sz="3600" b="1" dirty="0">
                <a:solidFill>
                  <a:srgbClr val="002060"/>
                </a:solidFill>
              </a:rPr>
              <a:t>Нельзя шуметь, кричать;</a:t>
            </a:r>
          </a:p>
          <a:p>
            <a:r>
              <a:rPr lang="ru-RU" sz="3600" b="1" dirty="0">
                <a:solidFill>
                  <a:srgbClr val="002060"/>
                </a:solidFill>
              </a:rPr>
              <a:t>Необходимо выслушать мнение каждого;</a:t>
            </a:r>
          </a:p>
          <a:p>
            <a:r>
              <a:rPr lang="ru-RU" sz="3600" b="1" dirty="0">
                <a:solidFill>
                  <a:srgbClr val="002060"/>
                </a:solidFill>
              </a:rPr>
              <a:t>Каждый в группе должен быть научен.</a:t>
            </a:r>
          </a:p>
          <a:p>
            <a:endParaRPr lang="ru-RU" dirty="0"/>
          </a:p>
        </p:txBody>
      </p:sp>
      <p:sp>
        <p:nvSpPr>
          <p:cNvPr id="5" name="Заголовок 24"/>
          <p:cNvSpPr txBox="1">
            <a:spLocks/>
          </p:cNvSpPr>
          <p:nvPr/>
        </p:nvSpPr>
        <p:spPr>
          <a:xfrm>
            <a:off x="-285784" y="71422"/>
            <a:ext cx="8229600" cy="10001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Правила работы в группе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Кокшарова Ольга Павлиновна, МБОУСОШ п.Коммунистический, учитель информатики  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-71470" y="-285776"/>
            <a:ext cx="6000792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normalizeH="0" baseline="0" noProof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1. «Бермудский ребус» 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071942"/>
            <a:ext cx="3357586" cy="2223626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714488"/>
            <a:ext cx="3429024" cy="2011698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1643050"/>
            <a:ext cx="3357557" cy="2071702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42" y="4309968"/>
            <a:ext cx="3481396" cy="2062507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</p:spPr>
      </p:pic>
      <p:sp>
        <p:nvSpPr>
          <p:cNvPr id="16" name="Скругленный прямоугольник 15"/>
          <p:cNvSpPr/>
          <p:nvPr/>
        </p:nvSpPr>
        <p:spPr>
          <a:xfrm>
            <a:off x="714348" y="2643182"/>
            <a:ext cx="2786082" cy="78581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«Буква»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42910" y="5143512"/>
            <a:ext cx="2786082" cy="78581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«Слово»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72132" y="2643182"/>
            <a:ext cx="2786082" cy="78581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«Абзац»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00694" y="5143512"/>
            <a:ext cx="2786082" cy="78581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«Текст»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857884" y="142852"/>
            <a:ext cx="31432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«Кто повторяет старое и узнает новое, тот может быть руководителем для других» (Конфуций)</a:t>
            </a:r>
          </a:p>
          <a:p>
            <a:endParaRPr lang="ru-RU" dirty="0"/>
          </a:p>
        </p:txBody>
      </p:sp>
      <p:sp>
        <p:nvSpPr>
          <p:cNvPr id="13" name="Нижний колонтитул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Кокшарова Ольга Павлиновна, МБОУСОШ п.Коммунистический, учитель информатики  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928926" y="1500174"/>
            <a:ext cx="2786082" cy="92869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«Фрагмент»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5720" y="2857496"/>
            <a:ext cx="2786082" cy="78581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«Буква»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5720" y="3714752"/>
            <a:ext cx="2786082" cy="78581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«Слово»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5720" y="4572008"/>
            <a:ext cx="2786082" cy="78581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«Абзац»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5720" y="5429264"/>
            <a:ext cx="2786082" cy="78581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«Текст»</a:t>
            </a:r>
          </a:p>
        </p:txBody>
      </p:sp>
      <p:pic>
        <p:nvPicPr>
          <p:cNvPr id="18441" name="Picture 9" descr="http://im2-tub-ru.yandex.net/i?id=108379707-49-72&amp;n=21"/>
          <p:cNvPicPr>
            <a:picLocks noChangeAspect="1" noChangeArrowheads="1"/>
          </p:cNvPicPr>
          <p:nvPr/>
        </p:nvPicPr>
        <p:blipFill>
          <a:blip r:embed="rId2">
            <a:lum bright="-20000" contrast="30000"/>
          </a:blip>
          <a:srcRect/>
          <a:stretch>
            <a:fillRect/>
          </a:stretch>
        </p:blipFill>
        <p:spPr bwMode="auto">
          <a:xfrm>
            <a:off x="5643570" y="4000504"/>
            <a:ext cx="928694" cy="928694"/>
          </a:xfrm>
          <a:prstGeom prst="rect">
            <a:avLst/>
          </a:prstGeom>
          <a:noFill/>
        </p:spPr>
      </p:pic>
      <p:pic>
        <p:nvPicPr>
          <p:cNvPr id="18443" name="Picture 11" descr="http://im4-tub-ru.yandex.net/i?id=100810699-24-72&amp;n=21"/>
          <p:cNvPicPr>
            <a:picLocks noChangeAspect="1" noChangeArrowheads="1"/>
          </p:cNvPicPr>
          <p:nvPr/>
        </p:nvPicPr>
        <p:blipFill>
          <a:blip r:embed="rId3">
            <a:lum bright="-20000" contrast="30000"/>
          </a:blip>
          <a:srcRect/>
          <a:stretch>
            <a:fillRect/>
          </a:stretch>
        </p:blipFill>
        <p:spPr bwMode="auto">
          <a:xfrm>
            <a:off x="5643570" y="5143512"/>
            <a:ext cx="928694" cy="928684"/>
          </a:xfrm>
          <a:prstGeom prst="rect">
            <a:avLst/>
          </a:prstGeom>
          <a:noFill/>
        </p:spPr>
      </p:pic>
      <p:pic>
        <p:nvPicPr>
          <p:cNvPr id="18445" name="Picture 13" descr="http://im7-tub-ru.yandex.net/i?id=108340065-07-72&amp;n=21"/>
          <p:cNvPicPr>
            <a:picLocks noChangeAspect="1" noChangeArrowheads="1"/>
          </p:cNvPicPr>
          <p:nvPr/>
        </p:nvPicPr>
        <p:blipFill>
          <a:blip r:embed="rId4">
            <a:lum bright="-10000" contrast="10000"/>
          </a:blip>
          <a:srcRect/>
          <a:stretch>
            <a:fillRect/>
          </a:stretch>
        </p:blipFill>
        <p:spPr bwMode="auto">
          <a:xfrm>
            <a:off x="5643570" y="2928934"/>
            <a:ext cx="928694" cy="857246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6715140" y="3000372"/>
            <a:ext cx="20509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«Вырезать»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72264" y="4143380"/>
            <a:ext cx="24113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«Копировать»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72264" y="5357826"/>
            <a:ext cx="19383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«Вставить»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 rot="13795732" flipH="1">
            <a:off x="3773379" y="2285186"/>
            <a:ext cx="434910" cy="133975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авая фигурная скобка 20"/>
          <p:cNvSpPr/>
          <p:nvPr/>
        </p:nvSpPr>
        <p:spPr>
          <a:xfrm>
            <a:off x="3000364" y="2786058"/>
            <a:ext cx="357190" cy="3500462"/>
          </a:xfrm>
          <a:prstGeom prst="rightBrac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Левая фигурная скобка 21"/>
          <p:cNvSpPr/>
          <p:nvPr/>
        </p:nvSpPr>
        <p:spPr>
          <a:xfrm>
            <a:off x="5429256" y="2786058"/>
            <a:ext cx="214314" cy="3571900"/>
          </a:xfrm>
          <a:prstGeom prst="leftBrac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 flipH="1">
            <a:off x="3428992" y="3429000"/>
            <a:ext cx="1928826" cy="2357454"/>
          </a:xfrm>
          <a:prstGeom prst="rightArrow">
            <a:avLst>
              <a:gd name="adj1" fmla="val 50000"/>
              <a:gd name="adj2" fmla="val 17211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Действия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с фрагментом  текста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25" name="Заголовок 24"/>
          <p:cNvSpPr>
            <a:spLocks noGrp="1"/>
          </p:cNvSpPr>
          <p:nvPr>
            <p:ph type="title"/>
          </p:nvPr>
        </p:nvSpPr>
        <p:spPr>
          <a:xfrm>
            <a:off x="71406" y="-214330"/>
            <a:ext cx="8229600" cy="1000124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Установите соответствие, связь 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Кокшарова Ольга Павлиновна, МБОУСОШ п.Коммунистический, учитель информатики  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232885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Привал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14282" y="2189185"/>
            <a:ext cx="8715436" cy="4525963"/>
          </a:xfrm>
        </p:spPr>
        <p:txBody>
          <a:bodyPr numCol="3">
            <a:no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«ОВОЩИ».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Ю.Тувим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«Хозяйка однажды с базара пришла,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Хозяйка с базара домой принесла: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Картошку,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Капусту,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Морковку,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Горох,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Петрушку и свёклу.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Ох!..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Вот овощи спор завели на столе -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Кто лучше, вкусней и нужней на земле: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Картошка?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Капуста?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Морковка?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Горох?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Петрушка иль свекла?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Ох!..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Хозяйка тем временем ножик взяла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ножиком этим крошить начала: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Картошку,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Капусту,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Морковку,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Горох,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Петрушку и свеклу.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Ох!.....»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Кокшарова Ольга Павлиновна, МБОУСОШ п.Коммунистический, учитель информатики  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214422"/>
            <a:ext cx="8786842" cy="1143000"/>
          </a:xfrm>
        </p:spPr>
        <p:txBody>
          <a:bodyPr>
            <a:no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Тема «Действия с фрагментами текста»</a:t>
            </a:r>
          </a:p>
        </p:txBody>
      </p:sp>
      <p:pic>
        <p:nvPicPr>
          <p:cNvPr id="5" name="Picture 9" descr="http://im2-tub-ru.yandex.net/i?id=108379707-49-72&amp;n=21"/>
          <p:cNvPicPr>
            <a:picLocks noChangeAspect="1" noChangeArrowheads="1"/>
          </p:cNvPicPr>
          <p:nvPr/>
        </p:nvPicPr>
        <p:blipFill>
          <a:blip r:embed="rId2">
            <a:lum bright="-20000" contrast="30000"/>
          </a:blip>
          <a:srcRect/>
          <a:stretch>
            <a:fillRect/>
          </a:stretch>
        </p:blipFill>
        <p:spPr bwMode="auto">
          <a:xfrm>
            <a:off x="4143372" y="3643314"/>
            <a:ext cx="928694" cy="928694"/>
          </a:xfrm>
          <a:prstGeom prst="rect">
            <a:avLst/>
          </a:prstGeom>
          <a:noFill/>
        </p:spPr>
      </p:pic>
      <p:pic>
        <p:nvPicPr>
          <p:cNvPr id="6" name="Picture 11" descr="http://im4-tub-ru.yandex.net/i?id=100810699-24-72&amp;n=21"/>
          <p:cNvPicPr>
            <a:picLocks noChangeAspect="1" noChangeArrowheads="1"/>
          </p:cNvPicPr>
          <p:nvPr/>
        </p:nvPicPr>
        <p:blipFill>
          <a:blip r:embed="rId3">
            <a:lum bright="-20000" contrast="30000"/>
          </a:blip>
          <a:srcRect/>
          <a:stretch>
            <a:fillRect/>
          </a:stretch>
        </p:blipFill>
        <p:spPr bwMode="auto">
          <a:xfrm>
            <a:off x="6643702" y="3929066"/>
            <a:ext cx="928694" cy="928684"/>
          </a:xfrm>
          <a:prstGeom prst="rect">
            <a:avLst/>
          </a:prstGeom>
          <a:noFill/>
        </p:spPr>
      </p:pic>
      <p:pic>
        <p:nvPicPr>
          <p:cNvPr id="7" name="Picture 13" descr="http://im7-tub-ru.yandex.net/i?id=108340065-07-72&amp;n=21"/>
          <p:cNvPicPr>
            <a:picLocks noChangeAspect="1" noChangeArrowheads="1"/>
          </p:cNvPicPr>
          <p:nvPr/>
        </p:nvPicPr>
        <p:blipFill>
          <a:blip r:embed="rId4">
            <a:lum bright="-10000" contrast="10000"/>
          </a:blip>
          <a:srcRect/>
          <a:stretch>
            <a:fillRect/>
          </a:stretch>
        </p:blipFill>
        <p:spPr bwMode="auto">
          <a:xfrm>
            <a:off x="1500166" y="2857506"/>
            <a:ext cx="928694" cy="85724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857224" y="3763036"/>
            <a:ext cx="24913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«Вырезать»</a:t>
            </a:r>
            <a:endParaRPr lang="ru-RU" sz="32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86116" y="4620292"/>
            <a:ext cx="28880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«Копировать»</a:t>
            </a:r>
            <a:endParaRPr lang="ru-RU" sz="32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72198" y="5214950"/>
            <a:ext cx="25250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«Вставить»</a:t>
            </a:r>
            <a:endParaRPr lang="ru-RU" sz="32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Кокшарова Ольга Павлиновна, МБОУСОШ п.Коммунистический, учитель информатики  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-32" y="-285776"/>
            <a:ext cx="642942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2</a:t>
            </a:r>
            <a:r>
              <a:rPr kumimoji="0" lang="ru-RU" sz="4400" b="1" i="0" u="none" strike="noStrike" kern="1200" normalizeH="0" baseline="0" noProof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. «Гляди в оба!» </a:t>
            </a: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Кокшарова Ольга Павлиновна, МБОУСОШ п.Коммунистический, учитель информатики   </a:t>
            </a:r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https://rutube.ru/video/f088015f931ff9d9bb6f01cfd9784bbf/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914393"/>
          <a:ext cx="9144000" cy="6349396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143108"/>
                <a:gridCol w="3214710"/>
                <a:gridCol w="3786182"/>
              </a:tblGrid>
              <a:tr h="430486">
                <a:tc rowSpan="3"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C00000"/>
                          </a:solidFill>
                          <a:latin typeface="Bookman Old Style" pitchFamily="18" charset="0"/>
                        </a:rPr>
                        <a:t>I  </a:t>
                      </a:r>
                      <a:r>
                        <a:rPr lang="ru-RU" sz="2400" dirty="0" smtClean="0">
                          <a:solidFill>
                            <a:srgbClr val="C00000"/>
                          </a:solidFill>
                          <a:latin typeface="Bookman Old Style" pitchFamily="18" charset="0"/>
                        </a:rPr>
                        <a:t>группа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Bookman Old Style" pitchFamily="18" charset="0"/>
                        </a:rPr>
                        <a:t>«Горячие» </a:t>
                      </a:r>
                      <a:r>
                        <a:rPr lang="ru-RU" sz="2400" baseline="0" dirty="0" smtClean="0">
                          <a:solidFill>
                            <a:srgbClr val="002060"/>
                          </a:solidFill>
                          <a:latin typeface="Bookman Old Style" pitchFamily="18" charset="0"/>
                        </a:rPr>
                        <a:t> клавиши</a:t>
                      </a:r>
                      <a:endParaRPr lang="ru-RU" sz="2400" dirty="0">
                        <a:solidFill>
                          <a:srgbClr val="002060"/>
                        </a:solidFill>
                        <a:latin typeface="Bookman Old Style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Bookman Old Style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Bookman Old Style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69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>
                        <a:latin typeface="Bookman Old Style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latin typeface="Bookman Old Style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69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>
                        <a:latin typeface="Bookman Old Style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latin typeface="Bookman Old Style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136">
                <a:tc rowSpan="3"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C00000"/>
                          </a:solidFill>
                          <a:latin typeface="Bookman Old Style" pitchFamily="18" charset="0"/>
                        </a:rPr>
                        <a:t>II 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Bookman Old Style" pitchFamily="18" charset="0"/>
                        </a:rPr>
                        <a:t>группа 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Bookman Old Style" pitchFamily="18" charset="0"/>
                        </a:rPr>
                        <a:t>Способы копирования и вставки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Bookman Old Style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002060"/>
                        </a:solidFill>
                        <a:latin typeface="Bookman Old Style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83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002060"/>
                        </a:solidFill>
                        <a:latin typeface="Bookman Old Style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9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002060"/>
                        </a:solidFill>
                        <a:latin typeface="Bookman Old Style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75501">
                <a:tc rowSpan="3"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C00000"/>
                          </a:solidFill>
                          <a:latin typeface="Bookman Old Style" pitchFamily="18" charset="0"/>
                        </a:rPr>
                        <a:t>III 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Bookman Old Style" pitchFamily="18" charset="0"/>
                        </a:rPr>
                        <a:t>группа</a:t>
                      </a: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Bookman Old Style" pitchFamily="18" charset="0"/>
                        </a:rPr>
                        <a:t>Команда «Вырезать»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Bookman Old Style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002060"/>
                        </a:solidFill>
                        <a:latin typeface="Bookman Old Style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4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002060"/>
                        </a:solidFill>
                        <a:latin typeface="Bookman Old Style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0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002060"/>
                        </a:solidFill>
                        <a:latin typeface="Bookman Old Style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78362">
                <a:tc rowSpan="3"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C00000"/>
                          </a:solidFill>
                          <a:latin typeface="Bookman Old Style" pitchFamily="18" charset="0"/>
                        </a:rPr>
                        <a:t>IV 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Bookman Old Style" pitchFamily="18" charset="0"/>
                        </a:rPr>
                        <a:t>группа</a:t>
                      </a: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Bookman Old Style" pitchFamily="18" charset="0"/>
                        </a:rPr>
                        <a:t>Команда «Удалить»</a:t>
                      </a:r>
                    </a:p>
                    <a:p>
                      <a:pPr algn="ctr"/>
                      <a:endParaRPr lang="ru-RU" sz="2400" b="1" dirty="0">
                        <a:solidFill>
                          <a:srgbClr val="002060"/>
                        </a:solidFill>
                        <a:latin typeface="Bookman Old Style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002060"/>
                        </a:solidFill>
                        <a:latin typeface="Bookman Old Style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8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002060"/>
                        </a:solidFill>
                        <a:latin typeface="Bookman Old Style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4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002060"/>
                        </a:solidFill>
                        <a:latin typeface="Bookman Old Style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071802" y="928670"/>
            <a:ext cx="1500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CTRL + C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86512" y="928670"/>
            <a:ext cx="2000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копировать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71802" y="1428736"/>
            <a:ext cx="1500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CTRL + V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86512" y="1428736"/>
            <a:ext cx="2000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вставить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71802" y="1928802"/>
            <a:ext cx="1500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CTRL + X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15074" y="1857364"/>
            <a:ext cx="2000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вырезать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00298" y="2428868"/>
            <a:ext cx="6000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1. С помощью «горячих клавиш»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00298" y="2895897"/>
            <a:ext cx="6000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2. Через меню «Правка»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00298" y="3571876"/>
            <a:ext cx="6000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3. Через работу с правой кнопкой мыши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28860" y="4324657"/>
            <a:ext cx="6715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Служит для перемещения фрагмента текста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28860" y="4824723"/>
            <a:ext cx="6715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1. С помощью «горячих клавиш»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28860" y="5253351"/>
            <a:ext cx="6715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2. Через меню «Правка»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28860" y="5753417"/>
            <a:ext cx="6715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Служит для удаления  фрагмента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28860" y="6253483"/>
            <a:ext cx="6715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1. С помощью клавиши </a:t>
            </a:r>
            <a:r>
              <a:rPr lang="en-US" sz="2400" b="1" dirty="0" smtClean="0">
                <a:solidFill>
                  <a:srgbClr val="7030A0"/>
                </a:solidFill>
              </a:rPr>
              <a:t>Delete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428860" y="6715148"/>
            <a:ext cx="6715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7030A0"/>
                </a:solidFill>
              </a:rPr>
              <a:t>2</a:t>
            </a:r>
            <a:r>
              <a:rPr lang="ru-RU" sz="2400" b="1" dirty="0" smtClean="0">
                <a:solidFill>
                  <a:srgbClr val="7030A0"/>
                </a:solidFill>
              </a:rPr>
              <a:t>. Через работу с правой кнопкой мыши 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500034" y="-285776"/>
            <a:ext cx="764386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normalizeH="0" baseline="0" noProof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3. «Слушай и запоминай!» </a:t>
            </a: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Кокшарова Ольга Павлиновна, МБОУСОШ п.Коммунистический, учитель информатики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8544</TotalTime>
  <Words>743</Words>
  <Application>Microsoft Office PowerPoint</Application>
  <PresentationFormat>Экран (4:3)</PresentationFormat>
  <Paragraphs>163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Разработка урока по Информатике по теме «действия  С ФРАГМЕНТАМИ ТЕКСТА»,  5 класс </vt:lpstr>
      <vt:lpstr>Урок-путешествие </vt:lpstr>
      <vt:lpstr>Слайд 3</vt:lpstr>
      <vt:lpstr>Слайд 4</vt:lpstr>
      <vt:lpstr>Установите соответствие, связь </vt:lpstr>
      <vt:lpstr>Привал</vt:lpstr>
      <vt:lpstr>Тема «Действия с фрагментами текста»</vt:lpstr>
      <vt:lpstr>Слайд 8</vt:lpstr>
      <vt:lpstr>Слайд 9</vt:lpstr>
      <vt:lpstr>Слайд 10</vt:lpstr>
      <vt:lpstr>Слайд 11</vt:lpstr>
      <vt:lpstr>Слайд 12</vt:lpstr>
      <vt:lpstr>Моё сокровище </vt:lpstr>
      <vt:lpstr>Слайд 14</vt:lpstr>
      <vt:lpstr>Использованные материалы: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Оленька</dc:creator>
  <cp:lastModifiedBy>Оленька</cp:lastModifiedBy>
  <cp:revision>46</cp:revision>
  <dcterms:created xsi:type="dcterms:W3CDTF">2016-02-12T17:04:22Z</dcterms:created>
  <dcterms:modified xsi:type="dcterms:W3CDTF">2017-12-18T10:19:31Z</dcterms:modified>
</cp:coreProperties>
</file>