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66FF33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0092B-E62D-4540-9A2B-48B8583BFFA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F2031-4A9C-47D8-8501-EEE246CDC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518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0092B-E62D-4540-9A2B-48B8583BFFA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F2031-4A9C-47D8-8501-EEE246CDC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460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0092B-E62D-4540-9A2B-48B8583BFFA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F2031-4A9C-47D8-8501-EEE246CDC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44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0092B-E62D-4540-9A2B-48B8583BFFA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F2031-4A9C-47D8-8501-EEE246CDC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88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0092B-E62D-4540-9A2B-48B8583BFFA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F2031-4A9C-47D8-8501-EEE246CDC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321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0092B-E62D-4540-9A2B-48B8583BFFA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F2031-4A9C-47D8-8501-EEE246CDC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128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0092B-E62D-4540-9A2B-48B8583BFFA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F2031-4A9C-47D8-8501-EEE246CDC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152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0092B-E62D-4540-9A2B-48B8583BFFA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F2031-4A9C-47D8-8501-EEE246CDC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994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0092B-E62D-4540-9A2B-48B8583BFFA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F2031-4A9C-47D8-8501-EEE246CDC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903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0092B-E62D-4540-9A2B-48B8583BFFA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F2031-4A9C-47D8-8501-EEE246CDC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727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0092B-E62D-4540-9A2B-48B8583BFFA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F2031-4A9C-47D8-8501-EEE246CDC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503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0092B-E62D-4540-9A2B-48B8583BFFA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F2031-4A9C-47D8-8501-EEE246CDCF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244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71559" y="2514600"/>
            <a:ext cx="97930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Безопасная дорога - детям!</a:t>
            </a:r>
            <a:endParaRPr lang="ru-RU" sz="5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9681" y="850900"/>
            <a:ext cx="91534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2000" b="1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«Центр развития ребенка – детский сад № 189»</a:t>
            </a:r>
          </a:p>
          <a:p>
            <a:pPr algn="ctr"/>
            <a:r>
              <a:rPr lang="ru-RU" sz="2000" b="1" dirty="0">
                <a:solidFill>
                  <a:srgbClr val="006600"/>
                </a:solidFill>
                <a:latin typeface="Comic Sans MS" panose="030F0702030302020204" pitchFamily="66" charset="0"/>
              </a:rPr>
              <a:t>г</a:t>
            </a:r>
            <a:r>
              <a:rPr lang="ru-RU" sz="2000" b="1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ород Воронеж</a:t>
            </a:r>
            <a:endParaRPr lang="ru-RU" sz="2000" b="1" dirty="0">
              <a:solidFill>
                <a:srgbClr val="0066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0333" y="4085967"/>
            <a:ext cx="685476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Выполнила:</a:t>
            </a:r>
          </a:p>
          <a:p>
            <a:pPr algn="ctr"/>
            <a:r>
              <a:rPr lang="ru-RU" sz="2400" b="1" dirty="0">
                <a:solidFill>
                  <a:srgbClr val="006600"/>
                </a:solidFill>
                <a:latin typeface="Comic Sans MS" panose="030F0702030302020204" pitchFamily="66" charset="0"/>
              </a:rPr>
              <a:t>в</a:t>
            </a:r>
            <a:r>
              <a:rPr lang="ru-RU" sz="2400" b="1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оспитатель первой младшей группы № 1</a:t>
            </a:r>
          </a:p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Мерзликина Ольга Николаевна (1КК</a:t>
            </a:r>
            <a:r>
              <a:rPr lang="ru-RU" sz="2400" b="1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)</a:t>
            </a:r>
          </a:p>
          <a:p>
            <a:pPr algn="ctr"/>
            <a:endParaRPr lang="ru-RU" sz="2400" b="1" dirty="0">
              <a:solidFill>
                <a:srgbClr val="0066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2017 г.</a:t>
            </a:r>
            <a:endParaRPr lang="ru-RU" sz="2400" b="1" dirty="0">
              <a:solidFill>
                <a:srgbClr val="0066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54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1905000" y="774700"/>
            <a:ext cx="6781800" cy="3505200"/>
          </a:xfrm>
          <a:prstGeom prst="cloudCallout">
            <a:avLst>
              <a:gd name="adj1" fmla="val -34542"/>
              <a:gd name="adj2" fmla="val 725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Comic Sans MS" panose="030F0702030302020204" pitchFamily="66" charset="0"/>
              </a:rPr>
              <a:t>Что означают  сигналы светофора для пешеходов? </a:t>
            </a:r>
            <a:endParaRPr lang="ru-RU" sz="4000" b="1" dirty="0">
              <a:latin typeface="Comic Sans MS" panose="030F0702030302020204" pitchFamily="66" charset="0"/>
            </a:endParaRPr>
          </a:p>
        </p:txBody>
      </p:sp>
      <p:grpSp>
        <p:nvGrpSpPr>
          <p:cNvPr id="3" name="светофор и надписи"/>
          <p:cNvGrpSpPr/>
          <p:nvPr/>
        </p:nvGrpSpPr>
        <p:grpSpPr>
          <a:xfrm>
            <a:off x="7528668" y="3690837"/>
            <a:ext cx="3170576" cy="2272641"/>
            <a:chOff x="7528668" y="3690837"/>
            <a:chExt cx="3170576" cy="2272641"/>
          </a:xfrm>
        </p:grpSpPr>
        <p:pic>
          <p:nvPicPr>
            <p:cNvPr id="5" name="светофор для пешеходов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28668" y="3690837"/>
              <a:ext cx="1814114" cy="2272641"/>
            </a:xfrm>
            <a:prstGeom prst="rect">
              <a:avLst/>
            </a:prstGeom>
            <a:effectLst>
              <a:softEdge rad="31750"/>
            </a:effectLst>
          </p:spPr>
        </p:pic>
        <p:sp>
          <p:nvSpPr>
            <p:cNvPr id="2" name="стой"/>
            <p:cNvSpPr txBox="1"/>
            <p:nvPr/>
          </p:nvSpPr>
          <p:spPr>
            <a:xfrm>
              <a:off x="9342782" y="4279900"/>
              <a:ext cx="135646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rgbClr val="FF0000"/>
                  </a:solidFill>
                  <a:latin typeface="Comic Sans MS" panose="030F0702030302020204" pitchFamily="66" charset="0"/>
                </a:rPr>
                <a:t>СТОЙ</a:t>
              </a:r>
              <a:endParaRPr lang="ru-RU" sz="3200" b="1" dirty="0">
                <a:solidFill>
                  <a:srgbClr val="FF00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6" name="иди"/>
            <p:cNvSpPr txBox="1"/>
            <p:nvPr/>
          </p:nvSpPr>
          <p:spPr>
            <a:xfrm>
              <a:off x="9509484" y="5094908"/>
              <a:ext cx="111280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chemeClr val="accent6">
                      <a:lumMod val="75000"/>
                    </a:schemeClr>
                  </a:solidFill>
                  <a:latin typeface="Comic Sans MS" panose="030F0702030302020204" pitchFamily="66" charset="0"/>
                </a:rPr>
                <a:t>ИДИ</a:t>
              </a:r>
              <a:endParaRPr lang="ru-RU" sz="3200" b="1" dirty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2577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1905000" y="774700"/>
            <a:ext cx="6781800" cy="3505200"/>
          </a:xfrm>
          <a:prstGeom prst="cloudCallout">
            <a:avLst>
              <a:gd name="adj1" fmla="val -34542"/>
              <a:gd name="adj2" fmla="val 725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Comic Sans MS" panose="030F0702030302020204" pitchFamily="66" charset="0"/>
              </a:rPr>
              <a:t>Где нужно переходить дорогу? </a:t>
            </a:r>
            <a:endParaRPr lang="ru-RU" sz="4000" b="1" dirty="0">
              <a:latin typeface="Comic Sans MS" panose="030F0702030302020204" pitchFamily="66" charset="0"/>
            </a:endParaRPr>
          </a:p>
        </p:txBody>
      </p:sp>
      <p:pic>
        <p:nvPicPr>
          <p:cNvPr id="7" name="пешеходный переход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2400" y="3500901"/>
            <a:ext cx="2971800" cy="2480799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180400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83094" y="712305"/>
            <a:ext cx="5484194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Дидактическая игра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«Собери светофор»</a:t>
            </a:r>
            <a:r>
              <a:rPr lang="ru-RU" sz="5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endParaRPr lang="ru-RU" sz="5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светофор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0261" y="2323549"/>
            <a:ext cx="3182730" cy="3182730"/>
          </a:xfrm>
          <a:prstGeom prst="rect">
            <a:avLst/>
          </a:prstGeom>
        </p:spPr>
      </p:pic>
      <p:sp>
        <p:nvSpPr>
          <p:cNvPr id="4" name="зеленый"/>
          <p:cNvSpPr/>
          <p:nvPr/>
        </p:nvSpPr>
        <p:spPr>
          <a:xfrm>
            <a:off x="9144000" y="2484783"/>
            <a:ext cx="737688" cy="753166"/>
          </a:xfrm>
          <a:prstGeom prst="ellipse">
            <a:avLst/>
          </a:prstGeom>
          <a:solidFill>
            <a:srgbClr val="33CC33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красный"/>
          <p:cNvSpPr/>
          <p:nvPr/>
        </p:nvSpPr>
        <p:spPr>
          <a:xfrm>
            <a:off x="7991061" y="3558209"/>
            <a:ext cx="735495" cy="7338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желтый"/>
          <p:cNvSpPr/>
          <p:nvPr/>
        </p:nvSpPr>
        <p:spPr>
          <a:xfrm>
            <a:off x="9144000" y="4552122"/>
            <a:ext cx="737688" cy="73549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744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2.22222E-6 L -0.3211 -0.121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55" y="-6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11111E-6 L -0.41667 -0.149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33" y="-7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7 L -0.41667 0.2756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33" y="13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38300" y="1845678"/>
            <a:ext cx="8842787" cy="25545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Беседуя с детьми, я </a:t>
            </a: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выяснила, что у большинства </a:t>
            </a:r>
            <a:r>
              <a:rPr lang="ru-RU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нет </a:t>
            </a: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знаний об </a:t>
            </a:r>
            <a:r>
              <a:rPr lang="ru-RU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элементарных правилах дорожного </a:t>
            </a: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движения.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Многие дети вместе с родителями не всегда соблюдают эти правила.</a:t>
            </a:r>
          </a:p>
        </p:txBody>
      </p:sp>
    </p:spTree>
    <p:extLst>
      <p:ext uri="{BB962C8B-B14F-4D97-AF65-F5344CB8AC3E}">
        <p14:creationId xmlns:p14="http://schemas.microsoft.com/office/powerpoint/2010/main" val="399995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0700" y="1344425"/>
            <a:ext cx="8842787" cy="37856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     Для закрепления у малышей знаний о правилах дорожного движения в своей работе использую </a:t>
            </a:r>
            <a:r>
              <a:rPr lang="ru-RU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беседы, подвижные </a:t>
            </a:r>
            <a:r>
              <a:rPr lang="ru-RU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игры, чтение </a:t>
            </a:r>
            <a:r>
              <a:rPr lang="ru-RU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художественной литературы, </a:t>
            </a:r>
            <a:r>
              <a:rPr lang="ru-RU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дидактические, </a:t>
            </a:r>
            <a:r>
              <a:rPr lang="ru-RU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настольные </a:t>
            </a:r>
            <a:r>
              <a:rPr lang="ru-RU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игры, </a:t>
            </a:r>
            <a:r>
              <a:rPr lang="ru-RU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игры с макетом </a:t>
            </a:r>
            <a:r>
              <a:rPr lang="ru-RU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улицы, а также сюжетно – ролевые игры. </a:t>
            </a:r>
          </a:p>
          <a:p>
            <a:pPr algn="ctr"/>
            <a:endParaRPr lang="ru-RU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     Знания дорожной безопасности </a:t>
            </a:r>
            <a:r>
              <a:rPr lang="ru-RU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дети получают на занятиях по развитию речи, ознакомлению с окружающим, </a:t>
            </a:r>
            <a:r>
              <a:rPr lang="ru-RU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рисованию, </a:t>
            </a:r>
            <a:r>
              <a:rPr lang="ru-RU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конструированию. Очень нравится детям отгадывать загадки. </a:t>
            </a:r>
          </a:p>
          <a:p>
            <a:pPr algn="ctr"/>
            <a:endParaRPr lang="ru-RU" sz="20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В </a:t>
            </a:r>
            <a:r>
              <a:rPr lang="ru-RU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свободное время дети с интересом </a:t>
            </a:r>
            <a:r>
              <a:rPr lang="ru-RU" sz="2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рассматривают                                          иллюстрации</a:t>
            </a:r>
            <a:r>
              <a:rPr lang="ru-RU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, альбомы, рисунки, плакаты по правилам дорожного движения.</a:t>
            </a:r>
            <a:endParaRPr lang="ru-RU" sz="2000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82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539800" y="1915025"/>
            <a:ext cx="3694000" cy="3321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634075" y="2458325"/>
            <a:ext cx="3547200" cy="33217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568700" y="762000"/>
            <a:ext cx="56060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Игры с макетом улицы</a:t>
            </a:r>
            <a:endParaRPr lang="ru-RU" sz="3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11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236868" y="1007195"/>
            <a:ext cx="477246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Рисование с использованием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нетрадиционной техники 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(отпечаток поролоновой губкой)</a:t>
            </a:r>
            <a:endParaRPr lang="ru-RU" sz="2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89293" y="1328622"/>
            <a:ext cx="3314831" cy="24861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636988" y="2735443"/>
            <a:ext cx="3456467" cy="25923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6254" y="2859660"/>
            <a:ext cx="4040558" cy="23439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434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71731" y="791295"/>
            <a:ext cx="93057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Рассматривание и обсуждение сюжетных картинок</a:t>
            </a:r>
            <a:endParaRPr lang="ru-RU" sz="2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02342" y="2178440"/>
            <a:ext cx="3722475" cy="27918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3000" y="2275102"/>
            <a:ext cx="3858400" cy="2893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4053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036258" y="773048"/>
            <a:ext cx="45704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Сюжетно – ролевая игра</a:t>
            </a:r>
            <a:endParaRPr lang="ru-RU" sz="2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9800" y="1478700"/>
            <a:ext cx="4384600" cy="32884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600" y="2645335"/>
            <a:ext cx="4318000" cy="3238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742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0" y="1028989"/>
            <a:ext cx="8842787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Итак, обучение </a:t>
            </a:r>
            <a:r>
              <a:rPr lang="ru-RU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правилам дорожного движения детей нужно начинать с дошкольного возраста, так как знания, полученные в детстве наиболее прочны, а правила дорожного движения, усвоенные в этом возрасте, впоследствии становятся нормой поведения, а их соблюдение – потребностью человека.</a:t>
            </a:r>
            <a:endParaRPr lang="ru-RU" sz="2400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43100" y="3868361"/>
            <a:ext cx="8842787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Будьте осторожны на дорогах!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16099" y="4984185"/>
            <a:ext cx="884278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87276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20830" y="1968500"/>
            <a:ext cx="953818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Делаем ребятам предостережение:</a:t>
            </a:r>
          </a:p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Выучите срочно правила движения!</a:t>
            </a:r>
          </a:p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Чтоб не волновались каждый день родители,</a:t>
            </a:r>
          </a:p>
          <a:p>
            <a:pPr algn="ctr"/>
            <a:r>
              <a:rPr lang="ru-RU" sz="3200" b="1" dirty="0" smtClean="0">
                <a:solidFill>
                  <a:srgbClr val="006600"/>
                </a:solidFill>
                <a:latin typeface="Comic Sans MS" panose="030F0702030302020204" pitchFamily="66" charset="0"/>
              </a:rPr>
              <a:t>Чтоб спокойны были за рулем водители!</a:t>
            </a:r>
            <a:endParaRPr lang="ru-RU" sz="3200" b="1" dirty="0">
              <a:solidFill>
                <a:srgbClr val="0066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315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25900" y="965200"/>
            <a:ext cx="41783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43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87800" y="939800"/>
            <a:ext cx="417830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396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0500" y="952500"/>
            <a:ext cx="41783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316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355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60349" y="1905000"/>
            <a:ext cx="788869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Викторина</a:t>
            </a:r>
          </a:p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для закрепления</a:t>
            </a:r>
            <a:r>
              <a:rPr lang="ru-RU" sz="5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endParaRPr lang="ru-RU" sz="5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91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1905000" y="774700"/>
            <a:ext cx="6781800" cy="3505200"/>
          </a:xfrm>
          <a:prstGeom prst="cloudCallout">
            <a:avLst>
              <a:gd name="adj1" fmla="val -34542"/>
              <a:gd name="adj2" fmla="val 725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Comic Sans MS" panose="030F0702030302020204" pitchFamily="66" charset="0"/>
              </a:rPr>
              <a:t>Часть дороги, предназначенная для движения транспорта?</a:t>
            </a:r>
            <a:endParaRPr lang="ru-RU" sz="4000" b="1" dirty="0">
              <a:latin typeface="Comic Sans MS" panose="030F0702030302020204" pitchFamily="66" charset="0"/>
            </a:endParaRPr>
          </a:p>
        </p:txBody>
      </p:sp>
      <p:pic>
        <p:nvPicPr>
          <p:cNvPr id="5" name="проезжая часть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2800" y="3942735"/>
            <a:ext cx="3352800" cy="2000865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236868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1905000" y="774700"/>
            <a:ext cx="6781800" cy="3505200"/>
          </a:xfrm>
          <a:prstGeom prst="cloudCallout">
            <a:avLst>
              <a:gd name="adj1" fmla="val -34542"/>
              <a:gd name="adj2" fmla="val 725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Comic Sans MS" panose="030F0702030302020204" pitchFamily="66" charset="0"/>
              </a:rPr>
              <a:t>Где должны ходить пешеходы?</a:t>
            </a:r>
            <a:endParaRPr lang="ru-RU" sz="4000" b="1" dirty="0">
              <a:latin typeface="Comic Sans MS" panose="030F0702030302020204" pitchFamily="66" charset="0"/>
            </a:endParaRPr>
          </a:p>
        </p:txBody>
      </p:sp>
      <p:pic>
        <p:nvPicPr>
          <p:cNvPr id="5" name="тротуар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5290" y="3670959"/>
            <a:ext cx="3030188" cy="2272641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82129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291</Words>
  <Application>Microsoft Office PowerPoint</Application>
  <PresentationFormat>Широкоэкранный</PresentationFormat>
  <Paragraphs>39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45</cp:revision>
  <dcterms:created xsi:type="dcterms:W3CDTF">2017-10-04T08:07:20Z</dcterms:created>
  <dcterms:modified xsi:type="dcterms:W3CDTF">2017-12-18T13:19:40Z</dcterms:modified>
</cp:coreProperties>
</file>