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5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336133"/>
            <a:ext cx="7766936" cy="1646302"/>
          </a:xfrm>
        </p:spPr>
        <p:txBody>
          <a:bodyPr/>
          <a:lstStyle/>
          <a:p>
            <a:r>
              <a:rPr lang="ru-RU" dirty="0" smtClean="0"/>
              <a:t>Иван Крылов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92D050"/>
                </a:solidFill>
              </a:rPr>
              <a:t>Выполнил:</a:t>
            </a:r>
          </a:p>
          <a:p>
            <a:r>
              <a:rPr lang="ru-RU" sz="1400" dirty="0" smtClean="0">
                <a:solidFill>
                  <a:srgbClr val="92D050"/>
                </a:solidFill>
              </a:rPr>
              <a:t>Ученик 5 «Д» класса </a:t>
            </a:r>
          </a:p>
          <a:p>
            <a:r>
              <a:rPr lang="ru-RU" sz="1400" dirty="0" smtClean="0">
                <a:solidFill>
                  <a:srgbClr val="92D050"/>
                </a:solidFill>
              </a:rPr>
              <a:t>ГБОУ Гимназии № 1517</a:t>
            </a:r>
          </a:p>
          <a:p>
            <a:r>
              <a:rPr lang="ru-RU" sz="1400" dirty="0" err="1" smtClean="0">
                <a:solidFill>
                  <a:srgbClr val="92D050"/>
                </a:solidFill>
              </a:rPr>
              <a:t>Мукатов</a:t>
            </a:r>
            <a:r>
              <a:rPr lang="ru-RU" sz="1400" dirty="0" smtClean="0">
                <a:solidFill>
                  <a:srgbClr val="92D050"/>
                </a:solidFill>
              </a:rPr>
              <a:t> Даниэль</a:t>
            </a:r>
            <a:endParaRPr lang="ru-RU" sz="1400" dirty="0">
              <a:solidFill>
                <a:srgbClr val="92D050"/>
              </a:solidFill>
            </a:endParaRPr>
          </a:p>
        </p:txBody>
      </p:sp>
      <p:pic>
        <p:nvPicPr>
          <p:cNvPr id="4" name="Picture 7" descr="http://im5-tub-ru.yandex.net/i?id=311718152-5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202" y="279284"/>
            <a:ext cx="23616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59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6000" b="1" dirty="0" smtClean="0"/>
              <a:t>Мартышка и очки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378653" y="8672453"/>
            <a:ext cx="16351658" cy="3310087"/>
          </a:xfrm>
        </p:spPr>
        <p:txBody>
          <a:bodyPr numCol="2">
            <a:noAutofit/>
          </a:bodyPr>
          <a:lstStyle/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4" name="AutoShape 2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 flipH="1">
            <a:off x="830423" y="1529789"/>
            <a:ext cx="342583" cy="3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Картинки по запросу фото Мартышка и оч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3" y="2292627"/>
            <a:ext cx="6618713" cy="392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497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4800" b="1" dirty="0" smtClean="0"/>
              <a:t>Лебедь, рак и щука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378653" y="8672453"/>
            <a:ext cx="16351658" cy="3310087"/>
          </a:xfrm>
        </p:spPr>
        <p:txBody>
          <a:bodyPr numCol="2">
            <a:noAutofit/>
          </a:bodyPr>
          <a:lstStyle/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4" name="AutoShape 2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 flipH="1">
            <a:off x="830423" y="1529789"/>
            <a:ext cx="342583" cy="3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Картинки по запросу фото Лебедь рак и щу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77" y="1930400"/>
            <a:ext cx="7749899" cy="398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5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378653" y="8672453"/>
            <a:ext cx="16351658" cy="3310087"/>
          </a:xfrm>
        </p:spPr>
        <p:txBody>
          <a:bodyPr numCol="2">
            <a:noAutofit/>
          </a:bodyPr>
          <a:lstStyle/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4" name="AutoShape 2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 flipH="1">
            <a:off x="830423" y="1529789"/>
            <a:ext cx="342583" cy="3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Картинки по запросу картинка 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3" y="312738"/>
            <a:ext cx="8443579" cy="580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00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436" y="-425003"/>
            <a:ext cx="7766936" cy="1646302"/>
          </a:xfrm>
        </p:spPr>
        <p:txBody>
          <a:bodyPr/>
          <a:lstStyle/>
          <a:p>
            <a:r>
              <a:rPr lang="ru-RU" dirty="0" smtClean="0"/>
              <a:t>  Биография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6610" y="1359148"/>
            <a:ext cx="7766936" cy="1096899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</a:pPr>
            <a:r>
              <a:rPr lang="ru-RU" sz="2400" kern="0" dirty="0">
                <a:solidFill>
                  <a:srgbClr val="92D050"/>
                </a:solidFill>
              </a:rPr>
              <a:t>Иван Андреевич Крылов родился в бедной дворянской семье и поэтому не получил никакого образования. </a:t>
            </a:r>
          </a:p>
          <a:p>
            <a:pPr lvl="0">
              <a:lnSpc>
                <a:spcPct val="80000"/>
              </a:lnSpc>
            </a:pPr>
            <a:r>
              <a:rPr lang="ru-RU" sz="2400" kern="0" dirty="0">
                <a:solidFill>
                  <a:srgbClr val="92D050"/>
                </a:solidFill>
              </a:rPr>
              <a:t>     Первоначально письму и чтению обучал Ивана Андреевича отец, а затем у него появилась охота к литературе благодаря матери.          </a:t>
            </a:r>
          </a:p>
          <a:p>
            <a:pPr lvl="0">
              <a:lnSpc>
                <a:spcPct val="80000"/>
              </a:lnSpc>
            </a:pPr>
            <a:r>
              <a:rPr lang="ru-RU" sz="2400" kern="0" dirty="0">
                <a:solidFill>
                  <a:srgbClr val="92D050"/>
                </a:solidFill>
                <a:latin typeface="Tahoma" panose="020B0604030504040204" pitchFamily="34" charset="0"/>
              </a:rPr>
              <a:t>       Учение давалось Крылову легко. Особенно были заметны с детства разнообразные способности Ивана Андреевича.   После смерти отца заботы о воспитании и образовании сыновей Ивана и Льва взяла на себя мать. Так как отец был единственным кормильцем семьи, Иван с детства начал работать в </a:t>
            </a:r>
            <a:r>
              <a:rPr lang="ru-RU" sz="2400" kern="0" dirty="0" err="1">
                <a:solidFill>
                  <a:srgbClr val="92D050"/>
                </a:solidFill>
                <a:latin typeface="Tahoma" panose="020B0604030504040204" pitchFamily="34" charset="0"/>
              </a:rPr>
              <a:t>Калязинском</a:t>
            </a:r>
            <a:r>
              <a:rPr lang="ru-RU" sz="2400" kern="0" dirty="0">
                <a:solidFill>
                  <a:srgbClr val="92D050"/>
                </a:solidFill>
                <a:latin typeface="Tahoma" panose="020B0604030504040204" pitchFamily="34" charset="0"/>
              </a:rPr>
              <a:t> земском суде, затем в Тверском магистрате. Из-за нехватки денег Крылов работал у Львовых, а платой за труд стала учеба. </a:t>
            </a:r>
          </a:p>
          <a:p>
            <a:endParaRPr lang="ru-RU" sz="2400" dirty="0">
              <a:solidFill>
                <a:srgbClr val="92D050"/>
              </a:solidFill>
            </a:endParaRPr>
          </a:p>
          <a:p>
            <a:endParaRPr lang="ru-RU" sz="1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8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436" y="-425003"/>
            <a:ext cx="7766936" cy="164630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23731" y="398148"/>
            <a:ext cx="7766936" cy="1096899"/>
          </a:xfrm>
        </p:spPr>
        <p:txBody>
          <a:bodyPr>
            <a:noAutofit/>
          </a:bodyPr>
          <a:lstStyle/>
          <a:p>
            <a:pPr marL="88900" lvl="0" indent="-88900">
              <a:lnSpc>
                <a:spcPct val="80000"/>
              </a:lnSpc>
            </a:pPr>
            <a:r>
              <a:rPr lang="ru-RU" sz="3200" kern="0" dirty="0">
                <a:solidFill>
                  <a:srgbClr val="92D050"/>
                </a:solidFill>
                <a:latin typeface="Tahoma" panose="020B0604030504040204" pitchFamily="34" charset="0"/>
              </a:rPr>
              <a:t>В Петербург Крылов переехал в 1782 с Львовыми. С 1783 служил в Казенной палате в Петербурге, активно занимался самообразованием. Кроме французского, он выучился читать и писать по-немецки и по-итальянски. Хорошо играл на скрипке, выучил теорию музыки, разбирался в математике. У Львовых и, возможно, у драматурга Я. Б. Княжнина, Крылов познакомился практически со всем, довольно узким кругом литераторов и знатоков искусств того времени, в числе которых был и Г. Р. Державин с женой, покровительствовавшей Крылову.</a:t>
            </a:r>
          </a:p>
        </p:txBody>
      </p:sp>
    </p:spTree>
    <p:extLst>
      <p:ext uri="{BB962C8B-B14F-4D97-AF65-F5344CB8AC3E}">
        <p14:creationId xmlns:p14="http://schemas.microsoft.com/office/powerpoint/2010/main" val="354560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436" y="-425003"/>
            <a:ext cx="7766936" cy="1646302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7973" y="409930"/>
            <a:ext cx="7766936" cy="1096899"/>
          </a:xfrm>
        </p:spPr>
        <p:txBody>
          <a:bodyPr>
            <a:noAutofit/>
          </a:bodyPr>
          <a:lstStyle/>
          <a:p>
            <a:pPr marL="88900" lvl="0" indent="-88900">
              <a:lnSpc>
                <a:spcPct val="80000"/>
              </a:lnSpc>
            </a:pPr>
            <a:r>
              <a:rPr lang="ru-RU" sz="6000" b="1" dirty="0">
                <a:solidFill>
                  <a:srgbClr val="92D050"/>
                </a:solidFill>
              </a:rPr>
              <a:t>Памятник Крылову</a:t>
            </a:r>
            <a:endParaRPr lang="ru-RU" sz="60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pic>
        <p:nvPicPr>
          <p:cNvPr id="4" name="Picture 2" descr="http://im5-tub-ru.yandex.net/i?id=85601483-2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88" y="1506829"/>
            <a:ext cx="4997002" cy="475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89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0423" y="609600"/>
            <a:ext cx="8596668" cy="3880773"/>
          </a:xfrm>
        </p:spPr>
        <p:txBody>
          <a:bodyPr>
            <a:noAutofit/>
          </a:bodyPr>
          <a:lstStyle/>
          <a:p>
            <a:pPr marL="88900" indent="-88900">
              <a:lnSpc>
                <a:spcPct val="80000"/>
              </a:lnSpc>
            </a:pPr>
            <a:r>
              <a:rPr lang="ru-RU" sz="4000" dirty="0">
                <a:solidFill>
                  <a:srgbClr val="92D050"/>
                </a:solidFill>
              </a:rPr>
              <a:t>Создателем басни считается Эзоп, древнегреческий баснописец, живший в 6 веке до н. э.</a:t>
            </a:r>
          </a:p>
          <a:p>
            <a:pPr marL="88900" lvl="0" indent="-88900">
              <a:lnSpc>
                <a:spcPct val="80000"/>
              </a:lnSpc>
            </a:pPr>
            <a:endParaRPr lang="ru-RU" sz="28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pic>
        <p:nvPicPr>
          <p:cNvPr id="5" name="Picture 4" descr="http://www.graycell.ru/picture/big/ez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3" y="3000777"/>
            <a:ext cx="3831729" cy="3524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86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0423" y="609600"/>
            <a:ext cx="8596668" cy="3880773"/>
          </a:xfrm>
        </p:spPr>
        <p:txBody>
          <a:bodyPr>
            <a:noAutofit/>
          </a:bodyPr>
          <a:lstStyle/>
          <a:p>
            <a:pPr marL="88900" indent="-88900">
              <a:lnSpc>
                <a:spcPct val="80000"/>
              </a:lnSpc>
            </a:pPr>
            <a:r>
              <a:rPr lang="ru-RU" sz="5400" dirty="0">
                <a:solidFill>
                  <a:srgbClr val="92D050"/>
                </a:solidFill>
              </a:rPr>
              <a:t>Для басни характерны такие составные части: </a:t>
            </a:r>
            <a:r>
              <a:rPr lang="ru-RU" sz="5400" u="sng" dirty="0">
                <a:solidFill>
                  <a:srgbClr val="92D050"/>
                </a:solidFill>
              </a:rPr>
              <a:t>зачин, мораль, часто встречающиеся повторы</a:t>
            </a:r>
            <a:r>
              <a:rPr lang="ru-RU" sz="5400" dirty="0">
                <a:solidFill>
                  <a:srgbClr val="92D050"/>
                </a:solidFill>
              </a:rPr>
              <a:t>. Среди выразительно-изобразительных приемов – </a:t>
            </a:r>
            <a:r>
              <a:rPr lang="ru-RU" sz="5400" u="sng" dirty="0">
                <a:solidFill>
                  <a:srgbClr val="92D050"/>
                </a:solidFill>
              </a:rPr>
              <a:t>аллегория, постоянные эпитеты, олицетворение</a:t>
            </a:r>
            <a:r>
              <a:rPr lang="ru-RU" sz="5400" dirty="0">
                <a:solidFill>
                  <a:srgbClr val="92D050"/>
                </a:solidFill>
              </a:rPr>
              <a:t>.</a:t>
            </a: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37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0423" y="609600"/>
            <a:ext cx="8596668" cy="3880773"/>
          </a:xfrm>
        </p:spPr>
        <p:txBody>
          <a:bodyPr>
            <a:noAutofit/>
          </a:bodyPr>
          <a:lstStyle/>
          <a:p>
            <a:pPr marL="88900" indent="-88900">
              <a:lnSpc>
                <a:spcPct val="80000"/>
              </a:lnSpc>
            </a:pPr>
            <a:r>
              <a:rPr lang="ru-RU" sz="4800" dirty="0">
                <a:solidFill>
                  <a:srgbClr val="92D050"/>
                </a:solidFill>
              </a:rPr>
              <a:t>Герои басни – обычно животные. Часто басня построена как диалог. Басню отличают лаконизм, афористичность языка, использование просторечной лексики. Басня пишется особым стихом (строчками разной длины), передающем разговорную речь.</a:t>
            </a: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22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830423" y="609600"/>
            <a:ext cx="8596668" cy="3880773"/>
          </a:xfrm>
        </p:spPr>
        <p:txBody>
          <a:bodyPr numCol="2">
            <a:noAutofit/>
          </a:bodyPr>
          <a:lstStyle/>
          <a:p>
            <a:pPr marL="88900" lvl="0" indent="-88900">
              <a:lnSpc>
                <a:spcPct val="80000"/>
              </a:lnSpc>
            </a:pPr>
            <a:r>
              <a:rPr lang="ru-RU" sz="5400" b="1" kern="0" dirty="0" smtClean="0">
                <a:solidFill>
                  <a:srgbClr val="92D050"/>
                </a:solidFill>
                <a:latin typeface="Tahoma" panose="020B0604030504040204" pitchFamily="34" charset="0"/>
              </a:rPr>
              <a:t>Стрекоза и муравей</a:t>
            </a:r>
          </a:p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4" name="AutoShape 2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 flipH="1">
            <a:off x="830423" y="1529789"/>
            <a:ext cx="342583" cy="3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Картинки по запросу Стрекоза и муравей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3" y="2279561"/>
            <a:ext cx="6096000" cy="399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81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6000" b="1" dirty="0" smtClean="0"/>
              <a:t>Ворона и лисица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173006" y="4523404"/>
            <a:ext cx="6353558" cy="2027164"/>
          </a:xfrm>
        </p:spPr>
        <p:txBody>
          <a:bodyPr numCol="2">
            <a:noAutofit/>
          </a:bodyPr>
          <a:lstStyle/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 smtClean="0">
              <a:solidFill>
                <a:srgbClr val="92D050"/>
              </a:solidFill>
              <a:latin typeface="Tahoma" panose="020B0604030504040204" pitchFamily="34" charset="0"/>
            </a:endParaRPr>
          </a:p>
          <a:p>
            <a:pPr marL="88900" lvl="0" indent="-88900">
              <a:lnSpc>
                <a:spcPct val="80000"/>
              </a:lnSpc>
            </a:pPr>
            <a:endParaRPr lang="ru-RU" sz="5400" b="1" kern="0" dirty="0">
              <a:solidFill>
                <a:srgbClr val="92D050"/>
              </a:solidFill>
              <a:latin typeface="Tahoma" panose="020B0604030504040204" pitchFamily="34" charset="0"/>
            </a:endParaRPr>
          </a:p>
        </p:txBody>
      </p:sp>
      <p:sp>
        <p:nvSpPr>
          <p:cNvPr id="4" name="AutoShape 2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 flipH="1">
            <a:off x="830423" y="1529789"/>
            <a:ext cx="342583" cy="3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Стрекоза и муравей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58" y="2039373"/>
            <a:ext cx="5350143" cy="467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35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</TotalTime>
  <Words>303</Words>
  <Application>Microsoft Office PowerPoint</Application>
  <PresentationFormat>Широкоэкранный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Tahoma</vt:lpstr>
      <vt:lpstr>Trebuchet MS</vt:lpstr>
      <vt:lpstr>Wingdings 3</vt:lpstr>
      <vt:lpstr>Грань</vt:lpstr>
      <vt:lpstr>Иван Крылов</vt:lpstr>
      <vt:lpstr>  Биография</vt:lpstr>
      <vt:lpstr>   </vt:lpstr>
      <vt:lpstr>   </vt:lpstr>
      <vt:lpstr>   </vt:lpstr>
      <vt:lpstr>   </vt:lpstr>
      <vt:lpstr>   </vt:lpstr>
      <vt:lpstr>   </vt:lpstr>
      <vt:lpstr>   Ворона и лисица</vt:lpstr>
      <vt:lpstr>   Мартышка и очки</vt:lpstr>
      <vt:lpstr>  Лебедь, рак и щука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Крылов</dc:title>
  <dc:creator>Лазакат</dc:creator>
  <cp:lastModifiedBy>Лазакат</cp:lastModifiedBy>
  <cp:revision>8</cp:revision>
  <dcterms:created xsi:type="dcterms:W3CDTF">2017-10-14T18:29:29Z</dcterms:created>
  <dcterms:modified xsi:type="dcterms:W3CDTF">2017-10-15T17:58:57Z</dcterms:modified>
</cp:coreProperties>
</file>