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5" d="100"/>
          <a:sy n="115" d="100"/>
        </p:scale>
        <p:origin x="372"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F0107670-B41B-4C32-A71E-CD01D853B0C9}" type="datetimeFigureOut">
              <a:rPr lang="ru-RU" smtClean="0"/>
              <a:t>21.09.2017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E60EC14-BF24-4DB1-ABF8-CCF581A9A7FC}" type="slidenum">
              <a:rPr lang="ru-RU" smtClean="0"/>
              <a:t>‹#›</a:t>
            </a:fld>
            <a:endParaRPr lang="ru-RU"/>
          </a:p>
        </p:txBody>
      </p:sp>
    </p:spTree>
    <p:extLst>
      <p:ext uri="{BB962C8B-B14F-4D97-AF65-F5344CB8AC3E}">
        <p14:creationId xmlns:p14="http://schemas.microsoft.com/office/powerpoint/2010/main" val="191979870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0107670-B41B-4C32-A71E-CD01D853B0C9}" type="datetimeFigureOut">
              <a:rPr lang="ru-RU" smtClean="0"/>
              <a:t>21.09.2017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E60EC14-BF24-4DB1-ABF8-CCF581A9A7FC}" type="slidenum">
              <a:rPr lang="ru-RU" smtClean="0"/>
              <a:t>‹#›</a:t>
            </a:fld>
            <a:endParaRPr lang="ru-RU"/>
          </a:p>
        </p:txBody>
      </p:sp>
    </p:spTree>
    <p:extLst>
      <p:ext uri="{BB962C8B-B14F-4D97-AF65-F5344CB8AC3E}">
        <p14:creationId xmlns:p14="http://schemas.microsoft.com/office/powerpoint/2010/main" val="9090143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0107670-B41B-4C32-A71E-CD01D853B0C9}" type="datetimeFigureOut">
              <a:rPr lang="ru-RU" smtClean="0"/>
              <a:t>21.09.2017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E60EC14-BF24-4DB1-ABF8-CCF581A9A7FC}" type="slidenum">
              <a:rPr lang="ru-RU" smtClean="0"/>
              <a:t>‹#›</a:t>
            </a:fld>
            <a:endParaRPr lang="ru-RU"/>
          </a:p>
        </p:txBody>
      </p:sp>
    </p:spTree>
    <p:extLst>
      <p:ext uri="{BB962C8B-B14F-4D97-AF65-F5344CB8AC3E}">
        <p14:creationId xmlns:p14="http://schemas.microsoft.com/office/powerpoint/2010/main" val="18761453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0107670-B41B-4C32-A71E-CD01D853B0C9}" type="datetimeFigureOut">
              <a:rPr lang="ru-RU" smtClean="0"/>
              <a:t>21.09.2017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E60EC14-BF24-4DB1-ABF8-CCF581A9A7FC}" type="slidenum">
              <a:rPr lang="ru-RU" smtClean="0"/>
              <a:t>‹#›</a:t>
            </a:fld>
            <a:endParaRPr lang="ru-RU"/>
          </a:p>
        </p:txBody>
      </p:sp>
    </p:spTree>
    <p:extLst>
      <p:ext uri="{BB962C8B-B14F-4D97-AF65-F5344CB8AC3E}">
        <p14:creationId xmlns:p14="http://schemas.microsoft.com/office/powerpoint/2010/main" val="9972768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F0107670-B41B-4C32-A71E-CD01D853B0C9}" type="datetimeFigureOut">
              <a:rPr lang="ru-RU" smtClean="0"/>
              <a:t>21.09.2017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E60EC14-BF24-4DB1-ABF8-CCF581A9A7FC}" type="slidenum">
              <a:rPr lang="ru-RU" smtClean="0"/>
              <a:t>‹#›</a:t>
            </a:fld>
            <a:endParaRPr lang="ru-RU"/>
          </a:p>
        </p:txBody>
      </p:sp>
    </p:spTree>
    <p:extLst>
      <p:ext uri="{BB962C8B-B14F-4D97-AF65-F5344CB8AC3E}">
        <p14:creationId xmlns:p14="http://schemas.microsoft.com/office/powerpoint/2010/main" val="206044345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F0107670-B41B-4C32-A71E-CD01D853B0C9}" type="datetimeFigureOut">
              <a:rPr lang="ru-RU" smtClean="0"/>
              <a:t>21.09.2017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E60EC14-BF24-4DB1-ABF8-CCF581A9A7FC}" type="slidenum">
              <a:rPr lang="ru-RU" smtClean="0"/>
              <a:t>‹#›</a:t>
            </a:fld>
            <a:endParaRPr lang="ru-RU"/>
          </a:p>
        </p:txBody>
      </p:sp>
    </p:spTree>
    <p:extLst>
      <p:ext uri="{BB962C8B-B14F-4D97-AF65-F5344CB8AC3E}">
        <p14:creationId xmlns:p14="http://schemas.microsoft.com/office/powerpoint/2010/main" val="229284190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F0107670-B41B-4C32-A71E-CD01D853B0C9}" type="datetimeFigureOut">
              <a:rPr lang="ru-RU" smtClean="0"/>
              <a:t>21.09.2017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E60EC14-BF24-4DB1-ABF8-CCF581A9A7FC}" type="slidenum">
              <a:rPr lang="ru-RU" smtClean="0"/>
              <a:t>‹#›</a:t>
            </a:fld>
            <a:endParaRPr lang="ru-RU"/>
          </a:p>
        </p:txBody>
      </p:sp>
    </p:spTree>
    <p:extLst>
      <p:ext uri="{BB962C8B-B14F-4D97-AF65-F5344CB8AC3E}">
        <p14:creationId xmlns:p14="http://schemas.microsoft.com/office/powerpoint/2010/main" val="316334555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F0107670-B41B-4C32-A71E-CD01D853B0C9}" type="datetimeFigureOut">
              <a:rPr lang="ru-RU" smtClean="0"/>
              <a:t>21.09.2017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E60EC14-BF24-4DB1-ABF8-CCF581A9A7FC}" type="slidenum">
              <a:rPr lang="ru-RU" smtClean="0"/>
              <a:t>‹#›</a:t>
            </a:fld>
            <a:endParaRPr lang="ru-RU"/>
          </a:p>
        </p:txBody>
      </p:sp>
    </p:spTree>
    <p:extLst>
      <p:ext uri="{BB962C8B-B14F-4D97-AF65-F5344CB8AC3E}">
        <p14:creationId xmlns:p14="http://schemas.microsoft.com/office/powerpoint/2010/main" val="147978635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0107670-B41B-4C32-A71E-CD01D853B0C9}" type="datetimeFigureOut">
              <a:rPr lang="ru-RU" smtClean="0"/>
              <a:t>21.09.2017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E60EC14-BF24-4DB1-ABF8-CCF581A9A7FC}" type="slidenum">
              <a:rPr lang="ru-RU" smtClean="0"/>
              <a:t>‹#›</a:t>
            </a:fld>
            <a:endParaRPr lang="ru-RU"/>
          </a:p>
        </p:txBody>
      </p:sp>
    </p:spTree>
    <p:extLst>
      <p:ext uri="{BB962C8B-B14F-4D97-AF65-F5344CB8AC3E}">
        <p14:creationId xmlns:p14="http://schemas.microsoft.com/office/powerpoint/2010/main" val="143808785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F0107670-B41B-4C32-A71E-CD01D853B0C9}" type="datetimeFigureOut">
              <a:rPr lang="ru-RU" smtClean="0"/>
              <a:t>21.09.2017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E60EC14-BF24-4DB1-ABF8-CCF581A9A7FC}" type="slidenum">
              <a:rPr lang="ru-RU" smtClean="0"/>
              <a:t>‹#›</a:t>
            </a:fld>
            <a:endParaRPr lang="ru-RU"/>
          </a:p>
        </p:txBody>
      </p:sp>
    </p:spTree>
    <p:extLst>
      <p:ext uri="{BB962C8B-B14F-4D97-AF65-F5344CB8AC3E}">
        <p14:creationId xmlns:p14="http://schemas.microsoft.com/office/powerpoint/2010/main" val="131759052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F0107670-B41B-4C32-A71E-CD01D853B0C9}" type="datetimeFigureOut">
              <a:rPr lang="ru-RU" smtClean="0"/>
              <a:t>21.09.2017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E60EC14-BF24-4DB1-ABF8-CCF581A9A7FC}" type="slidenum">
              <a:rPr lang="ru-RU" smtClean="0"/>
              <a:t>‹#›</a:t>
            </a:fld>
            <a:endParaRPr lang="ru-RU"/>
          </a:p>
        </p:txBody>
      </p:sp>
    </p:spTree>
    <p:extLst>
      <p:ext uri="{BB962C8B-B14F-4D97-AF65-F5344CB8AC3E}">
        <p14:creationId xmlns:p14="http://schemas.microsoft.com/office/powerpoint/2010/main" val="205339071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107670-B41B-4C32-A71E-CD01D853B0C9}" type="datetimeFigureOut">
              <a:rPr lang="ru-RU" smtClean="0"/>
              <a:t>21.09.2017</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E60EC14-BF24-4DB1-ABF8-CCF581A9A7FC}" type="slidenum">
              <a:rPr lang="ru-RU" smtClean="0"/>
              <a:t>‹#›</a:t>
            </a:fld>
            <a:endParaRPr lang="ru-RU"/>
          </a:p>
        </p:txBody>
      </p:sp>
    </p:spTree>
    <p:extLst>
      <p:ext uri="{BB962C8B-B14F-4D97-AF65-F5344CB8AC3E}">
        <p14:creationId xmlns:p14="http://schemas.microsoft.com/office/powerpoint/2010/main" val="13094228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8" Type="http://schemas.openxmlformats.org/officeDocument/2006/relationships/image" Target="../media/image13.jpg"/><Relationship Id="rId13" Type="http://schemas.openxmlformats.org/officeDocument/2006/relationships/image" Target="../media/image18.jpeg"/><Relationship Id="rId3" Type="http://schemas.openxmlformats.org/officeDocument/2006/relationships/image" Target="../media/image8.jpg"/><Relationship Id="rId7" Type="http://schemas.openxmlformats.org/officeDocument/2006/relationships/image" Target="../media/image12.jpg"/><Relationship Id="rId12" Type="http://schemas.openxmlformats.org/officeDocument/2006/relationships/image" Target="../media/image17.jpeg"/><Relationship Id="rId2" Type="http://schemas.openxmlformats.org/officeDocument/2006/relationships/image" Target="../media/image7.jpg"/><Relationship Id="rId1" Type="http://schemas.openxmlformats.org/officeDocument/2006/relationships/slideLayout" Target="../slideLayouts/slideLayout7.xml"/><Relationship Id="rId6" Type="http://schemas.openxmlformats.org/officeDocument/2006/relationships/image" Target="../media/image11.jpg"/><Relationship Id="rId11" Type="http://schemas.openxmlformats.org/officeDocument/2006/relationships/image" Target="../media/image16.jpeg"/><Relationship Id="rId5" Type="http://schemas.openxmlformats.org/officeDocument/2006/relationships/image" Target="../media/image10.jpg"/><Relationship Id="rId10" Type="http://schemas.openxmlformats.org/officeDocument/2006/relationships/image" Target="../media/image15.jpg"/><Relationship Id="rId4" Type="http://schemas.openxmlformats.org/officeDocument/2006/relationships/image" Target="../media/image9.jpg"/><Relationship Id="rId9" Type="http://schemas.openxmlformats.org/officeDocument/2006/relationships/image" Target="../media/image14.jpeg"/><Relationship Id="rId14" Type="http://schemas.openxmlformats.org/officeDocument/2006/relationships/image" Target="../media/image19.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206270"/>
            <a:ext cx="9144000" cy="2387600"/>
          </a:xfrm>
        </p:spPr>
        <p:txBody>
          <a:bodyPr/>
          <a:lstStyle/>
          <a:p>
            <a:r>
              <a:rPr lang="ru-RU" dirty="0" smtClean="0"/>
              <a:t>Проект «Родной город»</a:t>
            </a:r>
            <a:endParaRPr lang="ru-RU" dirty="0"/>
          </a:p>
        </p:txBody>
      </p:sp>
      <p:sp>
        <p:nvSpPr>
          <p:cNvPr id="3" name="Подзаголовок 2"/>
          <p:cNvSpPr>
            <a:spLocks noGrp="1"/>
          </p:cNvSpPr>
          <p:nvPr>
            <p:ph type="subTitle" idx="1"/>
          </p:nvPr>
        </p:nvSpPr>
        <p:spPr>
          <a:xfrm>
            <a:off x="1524000" y="3602038"/>
            <a:ext cx="9144000" cy="587577"/>
          </a:xfrm>
        </p:spPr>
        <p:txBody>
          <a:bodyPr/>
          <a:lstStyle/>
          <a:p>
            <a:r>
              <a:rPr lang="ru-RU" dirty="0" smtClean="0"/>
              <a:t>Выполнила ученица 2 «Г» класса </a:t>
            </a:r>
            <a:r>
              <a:rPr lang="ru-RU" dirty="0" err="1" smtClean="0"/>
              <a:t>Ярахтина</a:t>
            </a:r>
            <a:r>
              <a:rPr lang="ru-RU" dirty="0"/>
              <a:t> </a:t>
            </a:r>
            <a:r>
              <a:rPr lang="ru-RU" dirty="0" smtClean="0"/>
              <a:t>Виктория.</a:t>
            </a:r>
            <a:endParaRPr lang="ru-RU" dirty="0"/>
          </a:p>
        </p:txBody>
      </p:sp>
    </p:spTree>
    <p:extLst>
      <p:ext uri="{BB962C8B-B14F-4D97-AF65-F5344CB8AC3E}">
        <p14:creationId xmlns:p14="http://schemas.microsoft.com/office/powerpoint/2010/main" val="244401266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История города </a:t>
            </a:r>
            <a:r>
              <a:rPr lang="ru-RU" dirty="0" err="1" smtClean="0"/>
              <a:t>Лысково</a:t>
            </a:r>
            <a:r>
              <a:rPr lang="ru-RU" dirty="0" smtClean="0"/>
              <a:t>.</a:t>
            </a:r>
            <a:endParaRPr lang="ru-RU" dirty="0"/>
          </a:p>
        </p:txBody>
      </p:sp>
      <p:pic>
        <p:nvPicPr>
          <p:cNvPr id="4" name="Рисунок 3"/>
          <p:cNvPicPr>
            <a:picLocks noGrp="1" noChangeAspect="1"/>
          </p:cNvPicPr>
          <p:nvPr>
            <p:ph type="pic" idx="1"/>
          </p:nvPr>
        </p:nvPicPr>
        <p:blipFill>
          <a:blip r:embed="rId2">
            <a:extLst>
              <a:ext uri="{28A0092B-C50C-407E-A947-70E740481C1C}">
                <a14:useLocalDpi xmlns:a14="http://schemas.microsoft.com/office/drawing/2010/main" val="0"/>
              </a:ext>
            </a:extLst>
          </a:blip>
          <a:srcRect l="5322" r="5322"/>
          <a:stretch>
            <a:fillRect/>
          </a:stretch>
        </p:blipFill>
        <p:spPr>
          <a:xfrm>
            <a:off x="5128953" y="995364"/>
            <a:ext cx="6126422" cy="4624040"/>
          </a:xfrm>
        </p:spPr>
      </p:pic>
      <p:sp>
        <p:nvSpPr>
          <p:cNvPr id="3" name="Объект 2"/>
          <p:cNvSpPr>
            <a:spLocks noGrp="1"/>
          </p:cNvSpPr>
          <p:nvPr>
            <p:ph type="body" sz="half" idx="2"/>
          </p:nvPr>
        </p:nvSpPr>
        <p:spPr/>
        <p:txBody>
          <a:bodyPr>
            <a:normAutofit fontScale="92500" lnSpcReduction="20000"/>
          </a:bodyPr>
          <a:lstStyle/>
          <a:p>
            <a:pPr algn="just"/>
            <a:r>
              <a:rPr lang="ru-RU" dirty="0" smtClean="0"/>
              <a:t>  </a:t>
            </a:r>
            <a:r>
              <a:rPr lang="ru-RU" dirty="0" err="1" smtClean="0"/>
              <a:t>Лысково</a:t>
            </a:r>
            <a:r>
              <a:rPr lang="ru-RU" dirty="0" smtClean="0"/>
              <a:t> в прошлом–село, ныне город, являющийся центром </a:t>
            </a:r>
            <a:r>
              <a:rPr lang="ru-RU" dirty="0" err="1" smtClean="0"/>
              <a:t>Лысковского</a:t>
            </a:r>
            <a:r>
              <a:rPr lang="ru-RU" dirty="0" smtClean="0"/>
              <a:t> района. Город расположен на правом берегу Волги, в 89 км к востоку от Нижнего Новгорода на федеральной автомагистрали М7 Москва- Нижний Новгород-Казань-Уфа.</a:t>
            </a:r>
          </a:p>
          <a:p>
            <a:pPr algn="just"/>
            <a:r>
              <a:rPr lang="ru-RU" dirty="0" smtClean="0"/>
              <a:t>  </a:t>
            </a:r>
            <a:r>
              <a:rPr lang="ru-RU" dirty="0" err="1" smtClean="0"/>
              <a:t>Лысково</a:t>
            </a:r>
            <a:r>
              <a:rPr lang="ru-RU" dirty="0" smtClean="0"/>
              <a:t> является одним из старейших населённых пунктов Нижегородского Поволжья. Однако местом его возникновения была не современная территория города. Первоначально </a:t>
            </a:r>
            <a:r>
              <a:rPr lang="ru-RU" dirty="0" err="1" smtClean="0"/>
              <a:t>Лысково</a:t>
            </a:r>
            <a:r>
              <a:rPr lang="ru-RU" dirty="0" smtClean="0"/>
              <a:t> располагалось на высоком мысу за рекой </a:t>
            </a:r>
            <a:r>
              <a:rPr lang="ru-RU" dirty="0" err="1" smtClean="0"/>
              <a:t>Сундовик</a:t>
            </a:r>
            <a:r>
              <a:rPr lang="ru-RU" dirty="0" smtClean="0"/>
              <a:t> к западу от современной застройки. До настоящего времени здесь хорошо сохранились валы и рвы старинной русской крепости. Само название </a:t>
            </a:r>
            <a:r>
              <a:rPr lang="ru-RU" dirty="0" err="1" smtClean="0"/>
              <a:t>Лысково</a:t>
            </a:r>
            <a:r>
              <a:rPr lang="ru-RU" dirty="0" smtClean="0"/>
              <a:t> произошло, видимо от Лысой горы, около которой селение расположено. Иные утверждают, согласно легенде, что город своё название получил от имени татарского хана </a:t>
            </a:r>
            <a:r>
              <a:rPr lang="ru-RU" dirty="0" err="1" smtClean="0"/>
              <a:t>Лыско</a:t>
            </a:r>
            <a:r>
              <a:rPr lang="ru-RU" dirty="0" smtClean="0"/>
              <a:t>, захватившего древнее поселение.</a:t>
            </a:r>
            <a:endParaRPr lang="ru-RU" dirty="0"/>
          </a:p>
        </p:txBody>
      </p:sp>
    </p:spTree>
    <p:extLst>
      <p:ext uri="{BB962C8B-B14F-4D97-AF65-F5344CB8AC3E}">
        <p14:creationId xmlns:p14="http://schemas.microsoft.com/office/powerpoint/2010/main" val="235036252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a:normAutofit/>
          </a:bodyPr>
          <a:lstStyle/>
          <a:p>
            <a:r>
              <a:rPr lang="ru-RU" dirty="0" smtClean="0"/>
              <a:t>Промыслы в </a:t>
            </a:r>
            <a:r>
              <a:rPr lang="ru-RU" dirty="0" err="1" smtClean="0"/>
              <a:t>Лысково</a:t>
            </a:r>
            <a:r>
              <a:rPr lang="ru-RU" dirty="0" smtClean="0"/>
              <a:t>.</a:t>
            </a:r>
            <a:endParaRPr lang="ru-RU" dirty="0"/>
          </a:p>
        </p:txBody>
      </p:sp>
      <p:pic>
        <p:nvPicPr>
          <p:cNvPr id="9" name="Рисунок 8"/>
          <p:cNvPicPr>
            <a:picLocks noGrp="1" noChangeAspect="1"/>
          </p:cNvPicPr>
          <p:nvPr>
            <p:ph type="pic" idx="1"/>
          </p:nvPr>
        </p:nvPicPr>
        <p:blipFill>
          <a:blip r:embed="rId2">
            <a:extLst>
              <a:ext uri="{28A0092B-C50C-407E-A947-70E740481C1C}">
                <a14:useLocalDpi xmlns:a14="http://schemas.microsoft.com/office/drawing/2010/main" val="0"/>
              </a:ext>
            </a:extLst>
          </a:blip>
          <a:srcRect l="2341" r="2341"/>
          <a:stretch>
            <a:fillRect/>
          </a:stretch>
        </p:blipFill>
        <p:spPr/>
      </p:pic>
      <p:sp>
        <p:nvSpPr>
          <p:cNvPr id="7" name="Текст 6"/>
          <p:cNvSpPr>
            <a:spLocks noGrp="1"/>
          </p:cNvSpPr>
          <p:nvPr>
            <p:ph type="body" sz="half" idx="2"/>
          </p:nvPr>
        </p:nvSpPr>
        <p:spPr>
          <a:xfrm>
            <a:off x="839788" y="1928553"/>
            <a:ext cx="4023157" cy="3940435"/>
          </a:xfrm>
        </p:spPr>
        <p:txBody>
          <a:bodyPr anchor="t">
            <a:normAutofit fontScale="70000" lnSpcReduction="20000"/>
          </a:bodyPr>
          <a:lstStyle/>
          <a:p>
            <a:pPr algn="just"/>
            <a:r>
              <a:rPr lang="ru-RU" sz="2800" dirty="0" err="1" smtClean="0">
                <a:solidFill>
                  <a:schemeClr val="tx1"/>
                </a:solidFill>
              </a:rPr>
              <a:t>Лысково</a:t>
            </a:r>
            <a:r>
              <a:rPr lang="ru-RU" sz="2800" dirty="0" smtClean="0">
                <a:solidFill>
                  <a:schemeClr val="tx1"/>
                </a:solidFill>
              </a:rPr>
              <a:t> выделялось кустарными промыслами. Ремесленники занимались выработкой разнообразных видов изделий кустарного производства. Кузнецы ковали из железа подковы, разные по весу молотки, якоря для речных судов. Медники выплавляли почтовые колокольчики. Изготовлялось большое количество игольного товара – наперстки, железные и медные булавки, кольца, серьги, брошки и запонки, медные пуговицы. Многие ремесленники занимались сапожным, гончарным, сундучным и другими видами производства.</a:t>
            </a:r>
            <a:endParaRPr lang="ru-RU" sz="2800" dirty="0">
              <a:solidFill>
                <a:schemeClr val="tx1"/>
              </a:solidFill>
            </a:endParaRPr>
          </a:p>
        </p:txBody>
      </p:sp>
    </p:spTree>
    <p:extLst>
      <p:ext uri="{BB962C8B-B14F-4D97-AF65-F5344CB8AC3E}">
        <p14:creationId xmlns:p14="http://schemas.microsoft.com/office/powerpoint/2010/main" val="382806313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r>
              <a:rPr lang="ru-RU" dirty="0" smtClean="0"/>
              <a:t>Великая Отечественная война.</a:t>
            </a:r>
            <a:endParaRPr lang="ru-RU" dirty="0"/>
          </a:p>
        </p:txBody>
      </p:sp>
      <p:pic>
        <p:nvPicPr>
          <p:cNvPr id="2" name="Рисунок 1"/>
          <p:cNvPicPr>
            <a:picLocks noGrp="1" noChangeAspect="1"/>
          </p:cNvPicPr>
          <p:nvPr>
            <p:ph type="pic" idx="1"/>
          </p:nvPr>
        </p:nvPicPr>
        <p:blipFill>
          <a:blip r:embed="rId2">
            <a:extLst>
              <a:ext uri="{28A0092B-C50C-407E-A947-70E740481C1C}">
                <a14:useLocalDpi xmlns:a14="http://schemas.microsoft.com/office/drawing/2010/main" val="0"/>
              </a:ext>
            </a:extLst>
          </a:blip>
          <a:srcRect l="9456" r="9456"/>
          <a:stretch>
            <a:fillRect/>
          </a:stretch>
        </p:blipFill>
        <p:spPr/>
      </p:pic>
      <p:sp>
        <p:nvSpPr>
          <p:cNvPr id="6" name="Текст 5"/>
          <p:cNvSpPr>
            <a:spLocks noGrp="1"/>
          </p:cNvSpPr>
          <p:nvPr>
            <p:ph type="body" sz="half" idx="2"/>
          </p:nvPr>
        </p:nvSpPr>
        <p:spPr/>
        <p:txBody>
          <a:bodyPr>
            <a:normAutofit fontScale="92500" lnSpcReduction="20000"/>
          </a:bodyPr>
          <a:lstStyle/>
          <a:p>
            <a:pPr algn="just"/>
            <a:r>
              <a:rPr lang="ru-RU" sz="2800" dirty="0" smtClean="0">
                <a:solidFill>
                  <a:schemeClr val="tx1"/>
                </a:solidFill>
              </a:rPr>
              <a:t>В 1941 году началась Великая Отечественная война. Многие жители города ушли защищать Родину от немецко-фашистских захватчиков. В этом же году создаётся </a:t>
            </a:r>
            <a:r>
              <a:rPr lang="ru-RU" sz="2800" dirty="0" err="1" smtClean="0">
                <a:solidFill>
                  <a:schemeClr val="tx1"/>
                </a:solidFill>
              </a:rPr>
              <a:t>Лысковский</a:t>
            </a:r>
            <a:r>
              <a:rPr lang="ru-RU" sz="2800" dirty="0" smtClean="0">
                <a:solidFill>
                  <a:schemeClr val="tx1"/>
                </a:solidFill>
              </a:rPr>
              <a:t> электротехнический завод ( ЛЭТЗ ) по выпуску электроаппаратуры, главным образом для Горьковского автозавода.</a:t>
            </a:r>
            <a:endParaRPr lang="ru-RU" sz="2800" dirty="0">
              <a:solidFill>
                <a:schemeClr val="tx1"/>
              </a:solidFill>
            </a:endParaRPr>
          </a:p>
        </p:txBody>
      </p:sp>
    </p:spTree>
    <p:extLst>
      <p:ext uri="{BB962C8B-B14F-4D97-AF65-F5344CB8AC3E}">
        <p14:creationId xmlns:p14="http://schemas.microsoft.com/office/powerpoint/2010/main" val="302176186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normAutofit/>
          </a:bodyPr>
          <a:lstStyle/>
          <a:p>
            <a:r>
              <a:rPr lang="ru-RU" dirty="0" smtClean="0"/>
              <a:t>Промышленность в городе.</a:t>
            </a:r>
            <a:endParaRPr lang="ru-RU" dirty="0"/>
          </a:p>
        </p:txBody>
      </p:sp>
      <p:pic>
        <p:nvPicPr>
          <p:cNvPr id="2" name="Рисунок 1"/>
          <p:cNvPicPr>
            <a:picLocks noGrp="1" noChangeAspect="1"/>
          </p:cNvPicPr>
          <p:nvPr>
            <p:ph type="pic" idx="1"/>
          </p:nvPr>
        </p:nvPicPr>
        <p:blipFill>
          <a:blip r:embed="rId2">
            <a:extLst>
              <a:ext uri="{28A0092B-C50C-407E-A947-70E740481C1C}">
                <a14:useLocalDpi xmlns:a14="http://schemas.microsoft.com/office/drawing/2010/main" val="0"/>
              </a:ext>
            </a:extLst>
          </a:blip>
          <a:srcRect l="15612" r="15612"/>
          <a:stretch>
            <a:fillRect/>
          </a:stretch>
        </p:blipFill>
        <p:spPr/>
      </p:pic>
      <p:sp>
        <p:nvSpPr>
          <p:cNvPr id="6" name="Текст 5"/>
          <p:cNvSpPr>
            <a:spLocks noGrp="1"/>
          </p:cNvSpPr>
          <p:nvPr>
            <p:ph type="body" sz="half" idx="2"/>
          </p:nvPr>
        </p:nvSpPr>
        <p:spPr/>
        <p:txBody>
          <a:bodyPr>
            <a:normAutofit fontScale="62500" lnSpcReduction="20000"/>
          </a:bodyPr>
          <a:lstStyle/>
          <a:p>
            <a:pPr algn="just"/>
            <a:r>
              <a:rPr lang="ru-RU" sz="2800" dirty="0" smtClean="0">
                <a:solidFill>
                  <a:schemeClr val="tx1"/>
                </a:solidFill>
              </a:rPr>
              <a:t>В городе развита пищевая промышленность. Старейшее предприятие пищевой промышленности – пивоваренный завод – существует с 1860 года. В прошлом всё оборудование состояло из четырёх котлов. Никакой механизации, ручной труд. Сейчас это завод-комбинат. Также в городе существует консервный завод, хлебозавод. </a:t>
            </a:r>
          </a:p>
          <a:p>
            <a:pPr algn="just"/>
            <a:r>
              <a:rPr lang="ru-RU" sz="2800" dirty="0" smtClean="0">
                <a:solidFill>
                  <a:schemeClr val="tx1"/>
                </a:solidFill>
              </a:rPr>
              <a:t>Лёгкую промышленность в </a:t>
            </a:r>
            <a:r>
              <a:rPr lang="ru-RU" sz="2800" dirty="0" err="1" smtClean="0">
                <a:solidFill>
                  <a:schemeClr val="tx1"/>
                </a:solidFill>
              </a:rPr>
              <a:t>Лысково</a:t>
            </a:r>
            <a:r>
              <a:rPr lang="ru-RU" sz="2800" dirty="0" smtClean="0">
                <a:solidFill>
                  <a:schemeClr val="tx1"/>
                </a:solidFill>
              </a:rPr>
              <a:t> представляют трикотажная и строчевышивальная фабрики, продукция которых пользуется большой популярностью во многих городах России.</a:t>
            </a:r>
            <a:endParaRPr lang="ru-RU" sz="2800" dirty="0">
              <a:solidFill>
                <a:schemeClr val="tx1"/>
              </a:solidFill>
            </a:endParaRPr>
          </a:p>
        </p:txBody>
      </p:sp>
    </p:spTree>
    <p:extLst>
      <p:ext uri="{BB962C8B-B14F-4D97-AF65-F5344CB8AC3E}">
        <p14:creationId xmlns:p14="http://schemas.microsoft.com/office/powerpoint/2010/main" val="421587108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r>
              <a:rPr lang="ru-RU" dirty="0" smtClean="0"/>
              <a:t>Краеведческий музей.</a:t>
            </a:r>
            <a:endParaRPr lang="ru-RU" dirty="0"/>
          </a:p>
        </p:txBody>
      </p:sp>
      <p:pic>
        <p:nvPicPr>
          <p:cNvPr id="8" name="Рисунок 7"/>
          <p:cNvPicPr>
            <a:picLocks noGrp="1" noChangeAspect="1"/>
          </p:cNvPicPr>
          <p:nvPr>
            <p:ph type="pic" idx="1"/>
          </p:nvPr>
        </p:nvPicPr>
        <p:blipFill>
          <a:blip r:embed="rId2">
            <a:extLst>
              <a:ext uri="{28A0092B-C50C-407E-A947-70E740481C1C}">
                <a14:useLocalDpi xmlns:a14="http://schemas.microsoft.com/office/drawing/2010/main" val="0"/>
              </a:ext>
            </a:extLst>
          </a:blip>
          <a:srcRect l="9984" r="9984"/>
          <a:stretch>
            <a:fillRect/>
          </a:stretch>
        </p:blipFill>
        <p:spPr/>
      </p:pic>
      <p:sp>
        <p:nvSpPr>
          <p:cNvPr id="6" name="Текст 5"/>
          <p:cNvSpPr>
            <a:spLocks noGrp="1"/>
          </p:cNvSpPr>
          <p:nvPr>
            <p:ph type="body" sz="half" idx="2"/>
          </p:nvPr>
        </p:nvSpPr>
        <p:spPr/>
        <p:txBody>
          <a:bodyPr>
            <a:normAutofit fontScale="92500" lnSpcReduction="20000"/>
          </a:bodyPr>
          <a:lstStyle/>
          <a:p>
            <a:r>
              <a:rPr lang="ru-RU" sz="2800" dirty="0" smtClean="0">
                <a:solidFill>
                  <a:schemeClr val="tx1"/>
                </a:solidFill>
              </a:rPr>
              <a:t>В городе есть краеведческий музей, который работает с 1919 года, воссоздан интерьер купеческого быта 19 столетия, поскольку расположен музей в доме купца Кудрявцева, а также интерьер типичного для тех лет крестьянского жилища – предметы мебели, быта, одежда.</a:t>
            </a:r>
            <a:endParaRPr lang="ru-RU" sz="2800" dirty="0">
              <a:solidFill>
                <a:schemeClr val="tx1"/>
              </a:solidFill>
            </a:endParaRPr>
          </a:p>
        </p:txBody>
      </p:sp>
    </p:spTree>
    <p:extLst>
      <p:ext uri="{BB962C8B-B14F-4D97-AF65-F5344CB8AC3E}">
        <p14:creationId xmlns:p14="http://schemas.microsoft.com/office/powerpoint/2010/main" val="75808513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Туризм и отдых.</a:t>
            </a:r>
            <a:endParaRPr lang="ru-RU" dirty="0"/>
          </a:p>
        </p:txBody>
      </p:sp>
      <p:pic>
        <p:nvPicPr>
          <p:cNvPr id="5" name="Рисунок 4"/>
          <p:cNvPicPr>
            <a:picLocks noGrp="1" noChangeAspect="1"/>
          </p:cNvPicPr>
          <p:nvPr>
            <p:ph type="pic" idx="1"/>
          </p:nvPr>
        </p:nvPicPr>
        <p:blipFill>
          <a:blip r:embed="rId2">
            <a:extLst>
              <a:ext uri="{28A0092B-C50C-407E-A947-70E740481C1C}">
                <a14:useLocalDpi xmlns:a14="http://schemas.microsoft.com/office/drawing/2010/main" val="0"/>
              </a:ext>
            </a:extLst>
          </a:blip>
          <a:srcRect t="81" b="81"/>
          <a:stretch>
            <a:fillRect/>
          </a:stretch>
        </p:blipFill>
        <p:spPr/>
      </p:pic>
      <p:sp>
        <p:nvSpPr>
          <p:cNvPr id="3" name="Текст 2"/>
          <p:cNvSpPr>
            <a:spLocks noGrp="1"/>
          </p:cNvSpPr>
          <p:nvPr>
            <p:ph type="body" sz="half" idx="2"/>
          </p:nvPr>
        </p:nvSpPr>
        <p:spPr/>
        <p:txBody>
          <a:bodyPr>
            <a:normAutofit fontScale="70000" lnSpcReduction="20000"/>
          </a:bodyPr>
          <a:lstStyle/>
          <a:p>
            <a:pPr algn="just"/>
            <a:r>
              <a:rPr lang="ru-RU" sz="2800" dirty="0" smtClean="0">
                <a:solidFill>
                  <a:schemeClr val="tx1"/>
                </a:solidFill>
              </a:rPr>
              <a:t>Город </a:t>
            </a:r>
            <a:r>
              <a:rPr lang="ru-RU" sz="2800" dirty="0" err="1" smtClean="0">
                <a:solidFill>
                  <a:schemeClr val="tx1"/>
                </a:solidFill>
              </a:rPr>
              <a:t>Лысково</a:t>
            </a:r>
            <a:r>
              <a:rPr lang="ru-RU" sz="2800" dirty="0" smtClean="0">
                <a:solidFill>
                  <a:schemeClr val="tx1"/>
                </a:solidFill>
              </a:rPr>
              <a:t> за время своего 6-векового существования смело может гордиться своей богатой историей. Природные богатства и живописные пейзажи делают эту местность очень привлекательной для туризма и отдыха. Не только город, но и весь </a:t>
            </a:r>
            <a:r>
              <a:rPr lang="ru-RU" sz="2800" dirty="0" err="1" smtClean="0">
                <a:solidFill>
                  <a:schemeClr val="tx1"/>
                </a:solidFill>
              </a:rPr>
              <a:t>Лысковский</a:t>
            </a:r>
            <a:r>
              <a:rPr lang="ru-RU" sz="2800" dirty="0" smtClean="0">
                <a:solidFill>
                  <a:schemeClr val="tx1"/>
                </a:solidFill>
              </a:rPr>
              <a:t> район как нельзя лучше подойдёт для увлекательных путешествий.</a:t>
            </a:r>
          </a:p>
          <a:p>
            <a:pPr algn="just"/>
            <a:endParaRPr lang="ru-RU" sz="2800" dirty="0">
              <a:solidFill>
                <a:schemeClr val="tx1"/>
              </a:solidFill>
            </a:endParaRPr>
          </a:p>
          <a:p>
            <a:pPr algn="just"/>
            <a:r>
              <a:rPr lang="ru-RU" sz="2800" dirty="0" smtClean="0">
                <a:solidFill>
                  <a:schemeClr val="tx1"/>
                </a:solidFill>
              </a:rPr>
              <a:t>                    ВОТ ТАКОЙ НАШ ГОРОД          ЛЫСКОВО!!!</a:t>
            </a:r>
            <a:endParaRPr lang="ru-RU" sz="2800" dirty="0">
              <a:solidFill>
                <a:schemeClr val="tx1"/>
              </a:solidFill>
            </a:endParaRPr>
          </a:p>
        </p:txBody>
      </p:sp>
    </p:spTree>
    <p:extLst>
      <p:ext uri="{BB962C8B-B14F-4D97-AF65-F5344CB8AC3E}">
        <p14:creationId xmlns:p14="http://schemas.microsoft.com/office/powerpoint/2010/main" val="10154371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2219498" cy="2660073"/>
          </a:xfrm>
          <a:prstGeom prst="rect">
            <a:avLst/>
          </a:prstGeom>
        </p:spPr>
      </p:pic>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19498" y="0"/>
            <a:ext cx="2344189" cy="2660073"/>
          </a:xfrm>
          <a:prstGeom prst="rect">
            <a:avLst/>
          </a:prstGeom>
        </p:spPr>
      </p:pic>
      <p:pic>
        <p:nvPicPr>
          <p:cNvPr id="4" name="Рисунок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63687" y="0"/>
            <a:ext cx="2347316" cy="2660072"/>
          </a:xfrm>
          <a:prstGeom prst="rect">
            <a:avLst/>
          </a:prstGeom>
        </p:spPr>
      </p:pic>
      <p:pic>
        <p:nvPicPr>
          <p:cNvPr id="5" name="Рисунок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911003" y="-2"/>
            <a:ext cx="2332750" cy="2660073"/>
          </a:xfrm>
          <a:prstGeom prst="rect">
            <a:avLst/>
          </a:prstGeom>
        </p:spPr>
      </p:pic>
      <p:pic>
        <p:nvPicPr>
          <p:cNvPr id="6" name="Рисунок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200130" y="0"/>
            <a:ext cx="2991869" cy="2660071"/>
          </a:xfrm>
          <a:prstGeom prst="rect">
            <a:avLst/>
          </a:prstGeom>
        </p:spPr>
      </p:pic>
      <p:pic>
        <p:nvPicPr>
          <p:cNvPr id="7" name="Рисунок 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0" y="2660072"/>
            <a:ext cx="2274559" cy="2535384"/>
          </a:xfrm>
          <a:prstGeom prst="rect">
            <a:avLst/>
          </a:prstGeom>
        </p:spPr>
      </p:pic>
      <p:pic>
        <p:nvPicPr>
          <p:cNvPr id="8" name="Рисунок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263832" y="2660070"/>
            <a:ext cx="3702292" cy="2535385"/>
          </a:xfrm>
          <a:prstGeom prst="rect">
            <a:avLst/>
          </a:prstGeom>
        </p:spPr>
      </p:pic>
      <p:pic>
        <p:nvPicPr>
          <p:cNvPr id="9" name="Рисунок 8"/>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976851" y="2660071"/>
            <a:ext cx="3266902" cy="2535385"/>
          </a:xfrm>
          <a:prstGeom prst="rect">
            <a:avLst/>
          </a:prstGeom>
        </p:spPr>
      </p:pic>
      <p:pic>
        <p:nvPicPr>
          <p:cNvPr id="10" name="Рисунок 9"/>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243753" y="2660071"/>
            <a:ext cx="2948247" cy="2535385"/>
          </a:xfrm>
          <a:prstGeom prst="rect">
            <a:avLst/>
          </a:prstGeom>
        </p:spPr>
      </p:pic>
      <p:pic>
        <p:nvPicPr>
          <p:cNvPr id="11" name="Рисунок 10"/>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0" y="5195456"/>
            <a:ext cx="2274559" cy="1662544"/>
          </a:xfrm>
          <a:prstGeom prst="rect">
            <a:avLst/>
          </a:prstGeom>
        </p:spPr>
      </p:pic>
      <p:pic>
        <p:nvPicPr>
          <p:cNvPr id="12" name="Рисунок 11"/>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2274560" y="5195455"/>
            <a:ext cx="2463696" cy="1662545"/>
          </a:xfrm>
          <a:prstGeom prst="rect">
            <a:avLst/>
          </a:prstGeom>
        </p:spPr>
      </p:pic>
      <p:pic>
        <p:nvPicPr>
          <p:cNvPr id="13" name="Рисунок 12"/>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4748984" y="5195454"/>
            <a:ext cx="2574529" cy="1662545"/>
          </a:xfrm>
          <a:prstGeom prst="rect">
            <a:avLst/>
          </a:prstGeom>
        </p:spPr>
      </p:pic>
      <p:pic>
        <p:nvPicPr>
          <p:cNvPr id="14" name="Рисунок 13"/>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7334240" y="5195454"/>
            <a:ext cx="5003410" cy="1662546"/>
          </a:xfrm>
          <a:prstGeom prst="rect">
            <a:avLst/>
          </a:prstGeom>
        </p:spPr>
      </p:pic>
    </p:spTree>
    <p:extLst>
      <p:ext uri="{BB962C8B-B14F-4D97-AF65-F5344CB8AC3E}">
        <p14:creationId xmlns:p14="http://schemas.microsoft.com/office/powerpoint/2010/main" val="231859534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СПАСИБО </a:t>
            </a:r>
            <a:endParaRPr lang="ru-RU" dirty="0"/>
          </a:p>
        </p:txBody>
      </p:sp>
      <p:sp>
        <p:nvSpPr>
          <p:cNvPr id="3" name="Текст 2"/>
          <p:cNvSpPr>
            <a:spLocks noGrp="1"/>
          </p:cNvSpPr>
          <p:nvPr>
            <p:ph type="body" idx="1"/>
          </p:nvPr>
        </p:nvSpPr>
        <p:spPr/>
        <p:txBody>
          <a:bodyPr>
            <a:normAutofit fontScale="85000" lnSpcReduction="10000"/>
          </a:bodyPr>
          <a:lstStyle/>
          <a:p>
            <a:r>
              <a:rPr lang="ru-RU" dirty="0" smtClean="0"/>
              <a:t>                                                  </a:t>
            </a:r>
          </a:p>
          <a:p>
            <a:r>
              <a:rPr lang="ru-RU" sz="9600" dirty="0">
                <a:solidFill>
                  <a:schemeClr val="tx1"/>
                </a:solidFill>
              </a:rPr>
              <a:t> </a:t>
            </a:r>
            <a:r>
              <a:rPr lang="ru-RU" sz="9600" dirty="0" smtClean="0">
                <a:solidFill>
                  <a:schemeClr val="tx1"/>
                </a:solidFill>
              </a:rPr>
              <a:t>           ЗА ВНИМАНИЕ!</a:t>
            </a:r>
            <a:endParaRPr lang="ru-RU" dirty="0"/>
          </a:p>
        </p:txBody>
      </p:sp>
    </p:spTree>
    <p:extLst>
      <p:ext uri="{BB962C8B-B14F-4D97-AF65-F5344CB8AC3E}">
        <p14:creationId xmlns:p14="http://schemas.microsoft.com/office/powerpoint/2010/main" val="175614192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197</TotalTime>
  <Words>440</Words>
  <Application>Microsoft Office PowerPoint</Application>
  <PresentationFormat>Широкоэкранный</PresentationFormat>
  <Paragraphs>21</Paragraphs>
  <Slides>9</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9</vt:i4>
      </vt:variant>
    </vt:vector>
  </HeadingPairs>
  <TitlesOfParts>
    <vt:vector size="13" baseType="lpstr">
      <vt:lpstr>Arial</vt:lpstr>
      <vt:lpstr>Calibri</vt:lpstr>
      <vt:lpstr>Calibri Light</vt:lpstr>
      <vt:lpstr>Тема Office</vt:lpstr>
      <vt:lpstr>Проект «Родной город»</vt:lpstr>
      <vt:lpstr>История города Лысково.</vt:lpstr>
      <vt:lpstr>Промыслы в Лысково.</vt:lpstr>
      <vt:lpstr>Великая Отечественная война.</vt:lpstr>
      <vt:lpstr>Промышленность в городе.</vt:lpstr>
      <vt:lpstr>Краеведческий музей.</vt:lpstr>
      <vt:lpstr>Туризм и отдых.</vt:lpstr>
      <vt:lpstr>Презентация PowerPoint</vt:lpstr>
      <vt:lpstr>СПАСИБО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Проект «Родной город»</dc:title>
  <dc:creator>leno0412vo@outlook.com</dc:creator>
  <cp:lastModifiedBy>leno0412vo@outlook.com</cp:lastModifiedBy>
  <cp:revision>26</cp:revision>
  <dcterms:created xsi:type="dcterms:W3CDTF">2017-09-21T15:25:20Z</dcterms:created>
  <dcterms:modified xsi:type="dcterms:W3CDTF">2017-09-21T19:35:11Z</dcterms:modified>
</cp:coreProperties>
</file>