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9" r:id="rId3"/>
    <p:sldId id="260" r:id="rId4"/>
    <p:sldId id="267" r:id="rId5"/>
    <p:sldId id="262" r:id="rId6"/>
    <p:sldId id="269" r:id="rId7"/>
    <p:sldId id="268" r:id="rId8"/>
    <p:sldId id="270" r:id="rId9"/>
    <p:sldId id="263" r:id="rId10"/>
    <p:sldId id="266" r:id="rId11"/>
    <p:sldId id="261" r:id="rId12"/>
    <p:sldId id="264" r:id="rId13"/>
    <p:sldId id="265" r:id="rId14"/>
    <p:sldId id="271" r:id="rId15"/>
    <p:sldId id="274" r:id="rId16"/>
    <p:sldId id="272" r:id="rId17"/>
    <p:sldId id="273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лина" initials="А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800080"/>
    <a:srgbClr val="FF9900"/>
    <a:srgbClr val="CC6600"/>
    <a:srgbClr val="CCECFF"/>
    <a:srgbClr val="FFCC00"/>
    <a:srgbClr val="FFCC66"/>
    <a:srgbClr val="CC0099"/>
    <a:srgbClr val="FFFFFF"/>
    <a:srgbClr val="4C3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50" autoAdjust="0"/>
    <p:restoredTop sz="94660"/>
  </p:normalViewPr>
  <p:slideViewPr>
    <p:cSldViewPr>
      <p:cViewPr varScale="1">
        <p:scale>
          <a:sx n="87" d="100"/>
          <a:sy n="87" d="100"/>
        </p:scale>
        <p:origin x="-72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9D3797-884E-475C-9E1F-391325822B75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14F216-D3A4-4C19-8362-08E79352AF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643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FD16F-A343-40DA-83CD-9808FE0E7516}" type="datetimeFigureOut">
              <a:rPr lang="ru-RU" smtClean="0"/>
              <a:pPr/>
              <a:t>18.12.2017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8278-03F3-4763-8DCB-5F057E0B2B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FD16F-A343-40DA-83CD-9808FE0E7516}" type="datetimeFigureOut">
              <a:rPr lang="ru-RU" smtClean="0"/>
              <a:pPr/>
              <a:t>18.12.2017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8278-03F3-4763-8DCB-5F057E0B2B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FD16F-A343-40DA-83CD-9808FE0E7516}" type="datetimeFigureOut">
              <a:rPr lang="ru-RU" smtClean="0"/>
              <a:pPr/>
              <a:t>18.12.2017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8278-03F3-4763-8DCB-5F057E0B2B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FD16F-A343-40DA-83CD-9808FE0E7516}" type="datetimeFigureOut">
              <a:rPr lang="ru-RU" smtClean="0"/>
              <a:pPr/>
              <a:t>18.12.2017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8278-03F3-4763-8DCB-5F057E0B2B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FD16F-A343-40DA-83CD-9808FE0E7516}" type="datetimeFigureOut">
              <a:rPr lang="ru-RU" smtClean="0"/>
              <a:pPr/>
              <a:t>18.12.2017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8278-03F3-4763-8DCB-5F057E0B2B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FD16F-A343-40DA-83CD-9808FE0E7516}" type="datetimeFigureOut">
              <a:rPr lang="ru-RU" smtClean="0"/>
              <a:pPr/>
              <a:t>18.12.2017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8278-03F3-4763-8DCB-5F057E0B2B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FD16F-A343-40DA-83CD-9808FE0E7516}" type="datetimeFigureOut">
              <a:rPr lang="ru-RU" smtClean="0"/>
              <a:pPr/>
              <a:t>18.12.2017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8278-03F3-4763-8DCB-5F057E0B2B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FD16F-A343-40DA-83CD-9808FE0E7516}" type="datetimeFigureOut">
              <a:rPr lang="ru-RU" smtClean="0"/>
              <a:pPr/>
              <a:t>18.12.2017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8278-03F3-4763-8DCB-5F057E0B2B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FD16F-A343-40DA-83CD-9808FE0E7516}" type="datetimeFigureOut">
              <a:rPr lang="ru-RU" smtClean="0"/>
              <a:pPr/>
              <a:t>18.12.2017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8278-03F3-4763-8DCB-5F057E0B2B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FD16F-A343-40DA-83CD-9808FE0E7516}" type="datetimeFigureOut">
              <a:rPr lang="ru-RU" smtClean="0"/>
              <a:pPr/>
              <a:t>18.12.2017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8278-03F3-4763-8DCB-5F057E0B2B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FD16F-A343-40DA-83CD-9808FE0E7516}" type="datetimeFigureOut">
              <a:rPr lang="ru-RU" smtClean="0"/>
              <a:pPr/>
              <a:t>18.12.2017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8278-03F3-4763-8DCB-5F057E0B2B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FFD16F-A343-40DA-83CD-9808FE0E7516}" type="datetimeFigureOut">
              <a:rPr lang="ru-RU" smtClean="0"/>
              <a:pPr/>
              <a:t>18.12.2017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D8278-03F3-4763-8DCB-5F057E0B2B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trlc.ru/yandex-kartink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лина\Desktop\aAP9oN8L8v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43042" y="928670"/>
            <a:ext cx="11079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	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571612"/>
            <a:ext cx="607219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Старинные меры 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длины.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5193409"/>
            <a:ext cx="679897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abriola" pitchFamily="82" charset="0"/>
                <a:cs typeface="Gautami" pitchFamily="34" charset="0"/>
              </a:rPr>
              <a:t>Титова Алина  8 А класс МБОУ Школа № 128 </a:t>
            </a:r>
            <a:r>
              <a:rPr lang="ru-RU" sz="4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abriola" pitchFamily="82" charset="0"/>
                <a:cs typeface="Gautami" pitchFamily="34" charset="0"/>
              </a:rPr>
              <a:t>г.о.Самара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abriola" pitchFamily="82" charset="0"/>
              <a:cs typeface="Gautami" pitchFamily="34" charset="0"/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im2-tub-ru.yandex.net/i?id=486212393-50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8686800" cy="1274786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Фут</a:t>
            </a:r>
            <a:endParaRPr lang="ru-RU" sz="6000" b="1" i="1" dirty="0">
              <a:solidFill>
                <a:srgbClr val="FFCC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600200"/>
            <a:ext cx="7258072" cy="4525963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Фут (англ. </a:t>
            </a:r>
            <a:r>
              <a:rPr lang="ru-RU" sz="4000" b="1" i="1" dirty="0" err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foot</a:t>
            </a:r>
            <a:r>
              <a:rPr lang="ru-RU" sz="4000" b="1" i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itchFamily="82" charset="0"/>
              </a:rPr>
              <a:t> — ступня) — единица измерения длины. Фут равен  30.48 см или 12 дюймов.</a:t>
            </a:r>
            <a:endParaRPr lang="ru-RU" sz="4000" b="1" i="1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itchFamily="82" charset="0"/>
            </a:endParaRPr>
          </a:p>
        </p:txBody>
      </p:sp>
      <p:pic>
        <p:nvPicPr>
          <p:cNvPr id="2050" name="Picture 2" descr="http://cs419823.userapi.com/v419823699/3128/lHrsmrMEUY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29001"/>
            <a:ext cx="4626798" cy="3429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otoramochki.com/fon/svetyj/fon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9" name="Picture 5" descr="C:\Users\Алина\Desktop\Девочка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1357298"/>
            <a:ext cx="1571604" cy="550070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8572528" cy="4340237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Gabriola" pitchFamily="82" charset="0"/>
              </a:rPr>
              <a:t>ШАГ</a:t>
            </a: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Gabriola" pitchFamily="82" charset="0"/>
              </a:rPr>
              <a:t> - средняя длина человеческого шага. </a:t>
            </a:r>
          </a:p>
          <a:p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Gabriola" pitchFamily="82" charset="0"/>
              </a:rPr>
              <a:t>Она равна : 71 см</a:t>
            </a:r>
          </a:p>
          <a:p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Gabriola" pitchFamily="82" charset="0"/>
              </a:rPr>
              <a:t>Одна из древнейших мер длины.</a:t>
            </a:r>
            <a:endParaRPr lang="ru-RU" sz="4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Gabriola" pitchFamily="8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/>
                <a:solidFill>
                  <a:schemeClr val="accent3">
                    <a:lumMod val="50000"/>
                  </a:schemeClr>
                </a:solidFill>
                <a:effectLst/>
                <a:latin typeface="Gabriola" pitchFamily="82" charset="0"/>
                <a:cs typeface="Gautami" pitchFamily="34" charset="0"/>
              </a:rPr>
              <a:t>Шаг</a:t>
            </a:r>
            <a:endParaRPr lang="ru-RU" sz="8000" b="1" cap="none" spc="0" dirty="0">
              <a:ln/>
              <a:solidFill>
                <a:schemeClr val="accent3">
                  <a:lumMod val="50000"/>
                </a:schemeClr>
              </a:solidFill>
              <a:effectLst/>
              <a:latin typeface="Gabriola" pitchFamily="82" charset="0"/>
              <a:cs typeface="Gautam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37852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cs419823.userapi.com/v419823699/3039/vqcjJeAmFo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150" y="0"/>
            <a:ext cx="915615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chemeClr val="bg1"/>
                </a:solidFill>
              </a:rPr>
              <a:t>Аршин</a:t>
            </a:r>
            <a:endParaRPr lang="ru-RU" sz="6000" b="1" i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5214950"/>
            <a:ext cx="64293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 Аршином, так же, называли мерную линейку, на которую, обычно, наносили деления в вершках.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643050"/>
            <a:ext cx="62151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Аршин - старинная русская мера длины, равная, в современном исчислении 0,7112м</a:t>
            </a:r>
            <a:r>
              <a:rPr lang="ru-RU" sz="2400" b="1" i="1" dirty="0" smtClean="0"/>
              <a:t>.</a:t>
            </a:r>
            <a:endParaRPr lang="ru-RU" sz="2400" b="1" i="1" dirty="0"/>
          </a:p>
        </p:txBody>
      </p:sp>
      <p:pic>
        <p:nvPicPr>
          <p:cNvPr id="3074" name="Picture 2" descr="http://cs419823.userapi.com/v419823699/2f77/FoCX9wV8Lm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91250" y="1571612"/>
            <a:ext cx="2952750" cy="340519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00034" y="3571876"/>
            <a:ext cx="44291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Сидит, как аршин проглотил. 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fol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://maxcdn.thedesigninspiration.com/wp-content/uploads/2011/03/Patten476-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076" name="Picture 4" descr="http://cs419823.userapi.com/v419823699/2f86/lWL9b_vTs7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357430"/>
            <a:ext cx="2236813" cy="34290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3286124"/>
            <a:ext cx="3714776" cy="1000132"/>
          </a:xfrm>
          <a:solidFill>
            <a:srgbClr val="CCECFF"/>
          </a:solidFill>
        </p:spPr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Сажень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500042"/>
            <a:ext cx="77867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САЖЕНЬ - одна из наиболее распространенных на Руси мер длины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1095090">
            <a:off x="2083719" y="4827161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Начиная с XI века сажень была основной русской мерой длины, равнялась двум шагам или размаху рук человека, от конца пальцев одной руки до конца пальцев другой.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207167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МАХОВАЯ САЖЕНЬ - расстояние между концами средних пальцев раскинутых в стороны рук - 1,76м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643050"/>
            <a:ext cx="36433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КОСАЯ САЖЕНЬ —единица измерения, равная 2,48 метрам. 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074" name="Picture 2" descr="http://cs419823.userapi.com/v419823699/2f7e/eyolCmqr5xQ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3201383"/>
            <a:ext cx="2857488" cy="3656617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514353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Я 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каждый день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хожу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 школу.</a:t>
            </a:r>
          </a:p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От моего дома 500 метров. Это примерно 705 шагов.</a:t>
            </a:r>
            <a:endParaRPr lang="en-US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ru-RU" b="1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Измерив 15 сантиметровую линейку мы получили  6 дюймов.</a:t>
            </a:r>
            <a:endParaRPr lang="en-US" b="1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b="1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Площадь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дневника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равна: 4,5х3,5=15,75 вершков.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142852"/>
            <a:ext cx="72667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cs typeface="Gautami" pitchFamily="34" charset="0"/>
              </a:rPr>
              <a:t>Практические задания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C3399"/>
                </a:solidFill>
              </a:rPr>
              <a:t>Продолжение..</a:t>
            </a:r>
            <a:endParaRPr lang="ru-RU" b="1" i="1" dirty="0">
              <a:solidFill>
                <a:srgbClr val="CC33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14422"/>
            <a:ext cx="9144000" cy="564357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Измерим рост родственников.</a:t>
            </a:r>
          </a:p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Рост у </a:t>
            </a: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Мамы </a:t>
            </a: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: 161 см = 49 дюймов.</a:t>
            </a:r>
          </a:p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Роста </a:t>
            </a: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Папы </a:t>
            </a: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: </a:t>
            </a: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174 см = 52 дюйма.</a:t>
            </a:r>
          </a:p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А </a:t>
            </a: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локтями измерив, вышло так:</a:t>
            </a:r>
          </a:p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161 см  </a:t>
            </a: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= </a:t>
            </a: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4,5 локтя;</a:t>
            </a:r>
          </a:p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174 см = 5, 5 </a:t>
            </a: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локтей</a:t>
            </a:r>
            <a:r>
              <a:rPr lang="ru-RU" b="1" i="1" dirty="0">
                <a:solidFill>
                  <a:schemeClr val="accent4">
                    <a:lumMod val="75000"/>
                  </a:schemeClr>
                </a:solidFill>
              </a:rPr>
              <a:t>.</a:t>
            </a:r>
            <a:endParaRPr lang="ru-RU" b="1" i="1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1.liveinternet.ru/images/foto/b/3/925/2688925/f_150665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9432" y="0"/>
            <a:ext cx="9253432" cy="67955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938926">
            <a:off x="390535" y="77586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C6600"/>
                </a:solidFill>
              </a:rPr>
              <a:t>..Я возвращаюсь в старину и мудрость народную вспомнить хочу..</a:t>
            </a:r>
            <a:endParaRPr lang="ru-RU" b="1" i="1" dirty="0">
              <a:solidFill>
                <a:srgbClr val="CC66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86050" y="2500306"/>
            <a:ext cx="63579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800080"/>
                </a:solidFill>
              </a:rPr>
              <a:t>Родная сторона верстой далека, а сердцу рядом.. </a:t>
            </a:r>
            <a:r>
              <a:rPr lang="ru-RU" b="1" dirty="0" smtClean="0">
                <a:solidFill>
                  <a:srgbClr val="800080"/>
                </a:solidFill>
              </a:rPr>
              <a:t/>
            </a:r>
            <a:br>
              <a:rPr lang="ru-RU" b="1" dirty="0" smtClean="0">
                <a:solidFill>
                  <a:srgbClr val="800080"/>
                </a:solidFill>
              </a:rPr>
            </a:br>
            <a:endParaRPr lang="ru-RU" b="1" dirty="0">
              <a:solidFill>
                <a:srgbClr val="80008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5929330"/>
            <a:ext cx="4572000" cy="738664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Нос с локоть, а ум с ноготь..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307181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chemeClr val="tx2"/>
                </a:solidFill>
              </a:rPr>
              <a:t>Семь пядей во лбу.. </a:t>
            </a:r>
            <a:r>
              <a:rPr lang="ru-RU" sz="2400" b="1" dirty="0" smtClean="0">
                <a:solidFill>
                  <a:schemeClr val="tx2"/>
                </a:solidFill>
              </a:rPr>
              <a:t/>
            </a:r>
            <a:br>
              <a:rPr lang="ru-RU" sz="2400" b="1" dirty="0" smtClean="0">
                <a:solidFill>
                  <a:schemeClr val="tx2"/>
                </a:solidFill>
              </a:rPr>
            </a:b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4000504"/>
            <a:ext cx="55006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Слову вера, хлебу мера, а деньгам счет.. </a:t>
            </a:r>
            <a:b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sz="2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57620" y="500063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Мерить на свой аршин.. </a:t>
            </a:r>
            <a:br>
              <a:rPr lang="ru-RU" sz="2400" b="1" i="1" dirty="0" smtClean="0">
                <a:solidFill>
                  <a:srgbClr val="0070C0"/>
                </a:solidFill>
              </a:rPr>
            </a:br>
            <a:endParaRPr lang="ru-RU" sz="2400" b="1" i="1" dirty="0">
              <a:solidFill>
                <a:srgbClr val="0070C0"/>
              </a:solidFill>
            </a:endParaRPr>
          </a:p>
        </p:txBody>
      </p:sp>
      <p:pic>
        <p:nvPicPr>
          <p:cNvPr id="2051" name="Picture 3" descr="C:\Users\Алина\Desktop\1253556368_19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949246">
            <a:off x="150712" y="-1045277"/>
            <a:ext cx="8191536" cy="85328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3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800"/>
                            </p:stCondLst>
                            <p:childTnLst>
                              <p:par>
                                <p:cTn id="1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950"/>
                            </p:stCondLst>
                            <p:childTnLst>
                              <p:par>
                                <p:cTn id="2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95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910"/>
                            </p:stCondLst>
                            <p:childTnLst>
                              <p:par>
                                <p:cTn id="3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910"/>
                            </p:stCondLst>
                            <p:childTnLst>
                              <p:par>
                                <p:cTn id="4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4000" decel="100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40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  <p:bldP spid="6" grpId="0"/>
      <p:bldP spid="7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fotokanal.com/thumbnails/75/picture-44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latin typeface="Gabriola" pitchFamily="82" charset="0"/>
                <a:cs typeface="Gautami" pitchFamily="34" charset="0"/>
              </a:rPr>
              <a:t>Заключение и вывод</a:t>
            </a:r>
            <a:endParaRPr lang="ru-RU" b="1" i="1" dirty="0">
              <a:solidFill>
                <a:schemeClr val="accent4">
                  <a:lumMod val="75000"/>
                </a:schemeClr>
              </a:solidFill>
              <a:latin typeface="Gabriola" pitchFamily="82" charset="0"/>
              <a:cs typeface="Gautam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329642" cy="5500702"/>
          </a:xfrm>
        </p:spPr>
        <p:txBody>
          <a:bodyPr>
            <a:normAutofit fontScale="85000" lnSpcReduction="20000"/>
          </a:bodyPr>
          <a:lstStyle/>
          <a:p>
            <a:r>
              <a:rPr lang="ru-RU" sz="3600" dirty="0" smtClean="0">
                <a:solidFill>
                  <a:srgbClr val="800080"/>
                </a:solidFill>
                <a:latin typeface="Gabriola" pitchFamily="82" charset="0"/>
              </a:rPr>
              <a:t>Сегодня мы узнали  старинные меры длины, применяющиеся на Руси.</a:t>
            </a:r>
          </a:p>
          <a:p>
            <a:r>
              <a:rPr lang="ru-RU" sz="3600" b="1" dirty="0" smtClean="0">
                <a:solidFill>
                  <a:srgbClr val="800080"/>
                </a:solidFill>
                <a:latin typeface="Gabriola" pitchFamily="82" charset="0"/>
              </a:rPr>
              <a:t>Делаем вывод:</a:t>
            </a:r>
          </a:p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Gabriola" pitchFamily="82" charset="0"/>
              </a:rPr>
              <a:t>Современные  меры длины более практичны в использовании, теперь у нас есть много приспособлений вычислительной техники. Но вычисления предков были намного интереснее, может быть для нас, потому что это очень  необычно, применять себя в роли «измерительного прибора»</a:t>
            </a:r>
          </a:p>
          <a:p>
            <a:pPr>
              <a:buNone/>
            </a:pPr>
            <a:endParaRPr lang="ru-RU" sz="3600" dirty="0" smtClean="0">
              <a:solidFill>
                <a:srgbClr val="800080"/>
              </a:solidFill>
              <a:latin typeface="Gabriola" pitchFamily="82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3900" b="1" dirty="0" smtClean="0">
                <a:solidFill>
                  <a:schemeClr val="accent4">
                    <a:lumMod val="75000"/>
                  </a:schemeClr>
                </a:solidFill>
                <a:latin typeface="Gabriola" pitchFamily="82" charset="0"/>
              </a:rPr>
              <a:t>СПАСИБО ЗА ПРОСМОТР!!!</a:t>
            </a:r>
            <a:endParaRPr lang="ru-RU" sz="3900" b="1" dirty="0">
              <a:solidFill>
                <a:schemeClr val="accent4">
                  <a:lumMod val="75000"/>
                </a:schemeClr>
              </a:solidFill>
              <a:latin typeface="Gabriola" pitchFamily="82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cs419823.userapi.com/v419823699/32c0/BlYcQQ1S-m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72" y="0"/>
            <a:ext cx="9131928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latin typeface="Gabriola" pitchFamily="82" charset="0"/>
              </a:rPr>
              <a:t>Источники информации</a:t>
            </a:r>
            <a:endParaRPr lang="ru-RU" b="1" i="1" dirty="0">
              <a:solidFill>
                <a:schemeClr val="bg1"/>
              </a:solidFill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ru.</a:t>
            </a:r>
            <a:r>
              <a:rPr lang="en-US" b="1" dirty="0" smtClean="0">
                <a:hlinkClick r:id="rId3"/>
              </a:rPr>
              <a:t>wikipedia</a:t>
            </a:r>
            <a:r>
              <a:rPr lang="en-US" dirty="0" smtClean="0">
                <a:hlinkClick r:id="rId3"/>
              </a:rPr>
              <a:t>.org</a:t>
            </a:r>
            <a:endParaRPr lang="ru-RU" dirty="0" smtClean="0"/>
          </a:p>
          <a:p>
            <a:r>
              <a:rPr lang="en-US" b="1" dirty="0" err="1" smtClean="0">
                <a:hlinkClick r:id="rId4"/>
              </a:rPr>
              <a:t>yandex</a:t>
            </a:r>
            <a:r>
              <a:rPr lang="en-US" dirty="0" err="1" smtClean="0">
                <a:hlinkClick r:id="rId4"/>
              </a:rPr>
              <a:t>-</a:t>
            </a:r>
            <a:r>
              <a:rPr lang="en-US" b="1" dirty="0" err="1" smtClean="0">
                <a:hlinkClick r:id="rId4"/>
              </a:rPr>
              <a:t>kartinki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ина\Desktop\thumb_big_wide_27ddd237fa4452b020f09cc80d58cef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42984"/>
            <a:ext cx="9144000" cy="1143000"/>
          </a:xfrm>
          <a:solidFill>
            <a:schemeClr val="accent4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Century" pitchFamily="18" charset="0"/>
              </a:rPr>
              <a:t>Введение и пояснение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Century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357430"/>
            <a:ext cx="9144000" cy="4500570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chemeClr val="bg1"/>
                </a:solidFill>
                <a:latin typeface="Century" pitchFamily="18" charset="0"/>
                <a:cs typeface="Estrangelo Edessa" pitchFamily="66" charset="0"/>
              </a:rPr>
              <a:t> </a:t>
            </a:r>
            <a:r>
              <a:rPr lang="ru-RU" sz="2000" i="1" dirty="0" smtClean="0">
                <a:solidFill>
                  <a:schemeClr val="bg1"/>
                </a:solidFill>
                <a:latin typeface="Cambria" pitchFamily="18" charset="0"/>
                <a:cs typeface="AngsanaUPC" pitchFamily="18" charset="-34"/>
              </a:rPr>
              <a:t>В повседневной жизни мы сталкиваемся с математическими величинами ежедневно. Они удобны и понятны. </a:t>
            </a:r>
          </a:p>
          <a:p>
            <a:r>
              <a:rPr lang="ru-RU" sz="2000" i="1" dirty="0" smtClean="0">
                <a:solidFill>
                  <a:schemeClr val="bg1"/>
                </a:solidFill>
                <a:latin typeface="Cambria" pitchFamily="18" charset="0"/>
                <a:cs typeface="AngsanaUPC" pitchFamily="18" charset="-34"/>
              </a:rPr>
              <a:t>Интересно, а как в старину люди измеряли, ведь  ни линейки, ни сантиметра, ничего не было? </a:t>
            </a:r>
          </a:p>
          <a:p>
            <a:r>
              <a:rPr lang="ru-RU" sz="2000" i="1" dirty="0" smtClean="0">
                <a:solidFill>
                  <a:schemeClr val="bg1"/>
                </a:solidFill>
                <a:latin typeface="Cambria" pitchFamily="18" charset="0"/>
                <a:cs typeface="AngsanaUPC" pitchFamily="18" charset="-34"/>
              </a:rPr>
              <a:t>В жизни мы все используем пословицы и поговорки, где встречаются старинные меры длины.</a:t>
            </a:r>
          </a:p>
          <a:p>
            <a:r>
              <a:rPr lang="ru-RU" sz="2000" i="1" dirty="0" smtClean="0">
                <a:solidFill>
                  <a:schemeClr val="bg1"/>
                </a:solidFill>
                <a:latin typeface="Cambria" pitchFamily="18" charset="0"/>
                <a:cs typeface="AngsanaUPC" pitchFamily="18" charset="-34"/>
              </a:rPr>
              <a:t> Но что они означают?</a:t>
            </a:r>
          </a:p>
          <a:p>
            <a:r>
              <a:rPr lang="ru-RU" sz="2000" i="1" dirty="0" smtClean="0">
                <a:solidFill>
                  <a:schemeClr val="bg1"/>
                </a:solidFill>
                <a:latin typeface="Cambria" pitchFamily="18" charset="0"/>
                <a:cs typeface="AngsanaUPC" pitchFamily="18" charset="-34"/>
              </a:rPr>
              <a:t> Чтобы понять такие высказывания мы решили рассказать  обо всем в презентации.</a:t>
            </a:r>
          </a:p>
          <a:p>
            <a:endParaRPr lang="ru-RU" sz="2400" dirty="0">
              <a:solidFill>
                <a:schemeClr val="bg1"/>
              </a:solidFill>
              <a:latin typeface="Haettenschweiler" pitchFamily="34" charset="0"/>
              <a:cs typeface="Estrangelo Edess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"/>
            <a:ext cx="90011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i="1" dirty="0" smtClean="0">
                <a:solidFill>
                  <a:schemeClr val="bg1"/>
                </a:solidFill>
              </a:rPr>
              <a:t>«Мера — способ определения количества по принятой единицы.</a:t>
            </a:r>
            <a:br>
              <a:rPr lang="ru-RU" sz="1600" i="1" dirty="0" smtClean="0">
                <a:solidFill>
                  <a:schemeClr val="bg1"/>
                </a:solidFill>
              </a:rPr>
            </a:br>
            <a:r>
              <a:rPr lang="ru-RU" sz="1600" i="1" dirty="0" smtClean="0">
                <a:solidFill>
                  <a:schemeClr val="bg1"/>
                </a:solidFill>
              </a:rPr>
              <a:t>Погонная, линейная мера служит для обозначения расстояний</a:t>
            </a:r>
            <a:br>
              <a:rPr lang="ru-RU" sz="1600" i="1" dirty="0" smtClean="0">
                <a:solidFill>
                  <a:schemeClr val="bg1"/>
                </a:solidFill>
              </a:rPr>
            </a:br>
            <a:r>
              <a:rPr lang="ru-RU" sz="1600" i="1" dirty="0" smtClean="0">
                <a:solidFill>
                  <a:schemeClr val="bg1"/>
                </a:solidFill>
              </a:rPr>
              <a:t>или величины линий»</a:t>
            </a:r>
            <a:r>
              <a:rPr lang="ru-RU" sz="1600" dirty="0" smtClean="0">
                <a:solidFill>
                  <a:schemeClr val="bg1"/>
                </a:solidFill>
              </a:rPr>
              <a:t/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i="1" dirty="0" smtClean="0">
                <a:solidFill>
                  <a:schemeClr val="bg1"/>
                </a:solidFill>
              </a:rPr>
              <a:t>В. Даль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40"/>
                            </p:stCondLst>
                            <p:childTnLst>
                              <p:par>
                                <p:cTn id="1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40"/>
                            </p:stCondLst>
                            <p:childTnLst>
                              <p:par>
                                <p:cTn id="2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4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40"/>
                            </p:stCondLst>
                            <p:childTnLst>
                              <p:par>
                                <p:cTn id="3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040"/>
                            </p:stCondLst>
                            <p:childTnLst>
                              <p:par>
                                <p:cTn id="4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ru-RU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eiryo UI" pitchFamily="34" charset="-128"/>
                <a:ea typeface="Meiryo UI" pitchFamily="34" charset="-128"/>
                <a:cs typeface="Meiryo UI" pitchFamily="34" charset="-128"/>
              </a:rPr>
              <a:t>Основная часть</a:t>
            </a:r>
            <a:endParaRPr lang="ru-RU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Meiryo UI" pitchFamily="34" charset="-128"/>
              <a:ea typeface="Meiryo UI" pitchFamily="34" charset="-128"/>
              <a:cs typeface="Meiryo UI" pitchFamily="34" charset="-128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4525963"/>
          </a:xfrm>
        </p:spPr>
        <p:txBody>
          <a:bodyPr/>
          <a:lstStyle/>
          <a:p>
            <a:endParaRPr lang="ru-RU" sz="2400" dirty="0" smtClean="0">
              <a:solidFill>
                <a:schemeClr val="tx2">
                  <a:lumMod val="75000"/>
                </a:schemeClr>
              </a:solidFill>
              <a:latin typeface="Segoe Print" pitchFamily="2" charset="0"/>
              <a:cs typeface="MoolBoran" pitchFamily="34" charset="0"/>
            </a:endParaRPr>
          </a:p>
          <a:p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Segoe Print" pitchFamily="2" charset="0"/>
              <a:cs typeface="MoolBoran" pitchFamily="34" charset="0"/>
            </a:endParaRPr>
          </a:p>
          <a:p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Segoe Print" pitchFamily="2" charset="0"/>
              <a:cs typeface="MoolBoran" pitchFamily="34" charset="0"/>
            </a:endParaRPr>
          </a:p>
          <a:p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Segoe Print" pitchFamily="2" charset="0"/>
              <a:cs typeface="MoolBoran" pitchFamily="34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Segoe Print" pitchFamily="2" charset="0"/>
                <a:cs typeface="MoolBoran" pitchFamily="34" charset="0"/>
              </a:rPr>
              <a:t>                                                                    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Segoe Print" pitchFamily="2" charset="0"/>
              <a:cs typeface="MoolBoran" pitchFamily="34" charset="0"/>
            </a:endParaRPr>
          </a:p>
          <a:p>
            <a:endParaRPr lang="ru-RU" dirty="0">
              <a:latin typeface="Segoe Print" pitchFamily="2" charset="0"/>
              <a:cs typeface="MoolBoran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5357826"/>
            <a:ext cx="48577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Segoe Print" pitchFamily="2" charset="0"/>
                <a:cs typeface="MoolBoran" pitchFamily="34" charset="0"/>
              </a:rPr>
              <a:t>Система древнерусских мер длины включала в себя следующие основные меры: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Segoe Print" pitchFamily="2" charset="0"/>
                <a:cs typeface="MoolBoran" pitchFamily="34" charset="0"/>
              </a:rPr>
              <a:t>версту, сажень, аршин, локоть, пядь и вершок.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121442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  <a:cs typeface="MoolBoran" pitchFamily="34" charset="0"/>
              </a:rPr>
              <a:t>С древности, мерой длины всегда был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  <a:cs typeface="MoolBoran" pitchFamily="34" charset="0"/>
              </a:rPr>
              <a:t>человек: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Segoe Print" pitchFamily="2" charset="0"/>
                <a:cs typeface="MoolBoran" pitchFamily="34" charset="0"/>
              </a:rPr>
              <a:t>на сколько он протянет руку, сколько сможет поднять на плечи.</a:t>
            </a: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 rot="21317332">
            <a:off x="2504435" y="2830441"/>
            <a:ext cx="464350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Segoe Print" pitchFamily="2" charset="0"/>
                <a:ea typeface="Calibri" pitchFamily="34" charset="0"/>
                <a:cs typeface="TimesNewRomanPSMT"/>
              </a:rPr>
              <a:t>Международная система мер, которой пользуются в настоящее время почти во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Segoe Print" pitchFamily="2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Segoe Print" pitchFamily="2" charset="0"/>
                <a:ea typeface="Calibri" pitchFamily="34" charset="0"/>
                <a:cs typeface="TimesNewRomanPSMT"/>
              </a:rPr>
              <a:t>всех странах мира, была введена на территории бывшего</a:t>
            </a: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Segoe Print" pitchFamily="2" charset="0"/>
                <a:ea typeface="Calibri" pitchFamily="34" charset="0"/>
                <a:cs typeface="TimesNewRomanPSMT"/>
              </a:rPr>
              <a:t> СССР 14 сентября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Segoe Print" pitchFamily="2" charset="0"/>
                <a:ea typeface="Calibri" pitchFamily="34" charset="0"/>
                <a:cs typeface="TimesNewRomanPSMT"/>
              </a:rPr>
              <a:t>декретом Совета Народных Комиссаров.</a:t>
            </a: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Segoe Print" pitchFamily="2" charset="0"/>
                <a:cs typeface="Arial" pitchFamily="34" charset="0"/>
              </a:rPr>
              <a:t> </a:t>
            </a:r>
          </a:p>
        </p:txBody>
      </p:sp>
      <p:pic>
        <p:nvPicPr>
          <p:cNvPr id="3074" name="Picture 2" descr="C:\Users\Алина\Desktop\Девочка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496"/>
            <a:ext cx="2000264" cy="3758072"/>
          </a:xfrm>
          <a:prstGeom prst="rect">
            <a:avLst/>
          </a:prstGeom>
          <a:noFill/>
        </p:spPr>
      </p:pic>
      <p:pic>
        <p:nvPicPr>
          <p:cNvPr id="3075" name="Picture 3" descr="C:\Users\Алина\Desktop\arshin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285728"/>
            <a:ext cx="2143108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5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50"/>
                            </p:stCondLst>
                            <p:childTnLst>
                              <p:par>
                                <p:cTn id="26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50"/>
                            </p:stCondLst>
                            <p:childTnLst>
                              <p:par>
                                <p:cTn id="3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50"/>
                            </p:stCondLst>
                            <p:childTnLst>
                              <p:par>
                                <p:cTn id="3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307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cs419823.userapi.com/v419823699/3048/rfNJkOO37x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8286776" cy="671514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img.paparazzi.in.ua/bimg/612_6100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7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Дюйм</a:t>
            </a:r>
            <a:endParaRPr lang="ru-RU" sz="5400" b="1" i="1" dirty="0">
              <a:solidFill>
                <a:schemeClr val="accent6">
                  <a:lumMod val="50000"/>
                </a:schemeClr>
              </a:solidFill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43174" y="1714488"/>
            <a:ext cx="6758006" cy="452596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  <a:cs typeface="Vijaya" pitchFamily="34" charset="0"/>
              </a:rPr>
              <a:t>Дюйм (от большой палец) — единица измерения. Исторически — ширина большого пальца взрослого мужчины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  <a:cs typeface="Vijaya" pitchFamily="34" charset="0"/>
              </a:rPr>
              <a:t>. Слово «дюйм» введено в русский язык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  <a:cs typeface="Vijaya" pitchFamily="34" charset="0"/>
              </a:rPr>
              <a:t>Петром I в самом начале XVIII века.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  <a:cs typeface="Vijaya" pitchFamily="34" charset="0"/>
              </a:rPr>
              <a:t>Сегодня под дюймом чаще всего понимают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  <a:cs typeface="Vijaya" pitchFamily="34" charset="0"/>
              </a:rPr>
              <a:t>2,54 см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  <a:cs typeface="Vijaya" pitchFamily="34" charset="0"/>
              </a:rPr>
              <a:t>.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Gabriola" pitchFamily="82" charset="0"/>
              <a:cs typeface="Vijaya" pitchFamily="34" charset="0"/>
            </a:endParaRPr>
          </a:p>
        </p:txBody>
      </p:sp>
      <p:pic>
        <p:nvPicPr>
          <p:cNvPr id="20486" name="Picture 6" descr="http://cs419823.userapi.com/v419823699/2f69/rVhTCIA3nv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2984"/>
            <a:ext cx="2714612" cy="5715016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cs419823.userapi.com/v419823699/3121/QX_gAYreA3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714744" cy="29030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289414">
            <a:off x="1392071" y="368919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ВЕРШОК</a:t>
            </a:r>
            <a:endParaRPr lang="ru-RU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1319297">
            <a:off x="2968586" y="2207017"/>
            <a:ext cx="581621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Вершок — старорусская единица измерения, первоначально равнялась длине основной фаланги указательного пальца .</a:t>
            </a:r>
            <a:b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В русской системе мер (с XVIII века) приравнена к 1,75 дюймам=4,445 ˜̴ 4,4 см.</a:t>
            </a:r>
            <a:b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000232" y="5214950"/>
          <a:ext cx="6715172" cy="1214446"/>
        </p:xfrm>
        <a:graphic>
          <a:graphicData uri="http://schemas.openxmlformats.org/drawingml/2006/table">
            <a:tbl>
              <a:tblPr/>
              <a:tblGrid>
                <a:gridCol w="1714512"/>
                <a:gridCol w="5000660"/>
              </a:tblGrid>
              <a:tr h="919040">
                <a:tc>
                  <a:txBody>
                    <a:bodyPr/>
                    <a:lstStyle/>
                    <a:p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1" dirty="0">
                          <a:solidFill>
                            <a:schemeClr val="tx1"/>
                          </a:solidFill>
                          <a:latin typeface="Candara" pitchFamily="34" charset="0"/>
                        </a:rPr>
                        <a:t>ЛАДОНЬ = 1/6 локтя </a:t>
                      </a:r>
                      <a:endParaRPr lang="en-US" sz="2800" b="1" i="1" dirty="0" smtClean="0">
                        <a:solidFill>
                          <a:schemeClr val="tx1"/>
                        </a:solidFill>
                        <a:latin typeface="Candara" pitchFamily="34" charset="0"/>
                      </a:endParaRPr>
                    </a:p>
                    <a:p>
                      <a:r>
                        <a:rPr lang="ru-RU" sz="2800" b="1" i="1" dirty="0" smtClean="0">
                          <a:solidFill>
                            <a:schemeClr val="tx1"/>
                          </a:solidFill>
                          <a:latin typeface="Candara" pitchFamily="34" charset="0"/>
                        </a:rPr>
                        <a:t>(</a:t>
                      </a:r>
                      <a:r>
                        <a:rPr lang="ru-RU" sz="2800" b="1" i="1" dirty="0">
                          <a:solidFill>
                            <a:schemeClr val="tx1"/>
                          </a:solidFill>
                          <a:latin typeface="Candara" pitchFamily="34" charset="0"/>
                        </a:rPr>
                        <a:t>локоть </a:t>
                      </a:r>
                      <a:r>
                        <a:rPr lang="ru-RU" sz="2800" b="1" i="1" dirty="0" err="1">
                          <a:solidFill>
                            <a:schemeClr val="tx1"/>
                          </a:solidFill>
                          <a:latin typeface="Candara" pitchFamily="34" charset="0"/>
                        </a:rPr>
                        <a:t>шестиладонный</a:t>
                      </a:r>
                      <a:r>
                        <a:rPr lang="ru-RU" sz="2800" b="1" i="1" dirty="0">
                          <a:solidFill>
                            <a:schemeClr val="tx1"/>
                          </a:solidFill>
                          <a:latin typeface="Candara" pitchFamily="34" charset="0"/>
                        </a:rPr>
                        <a:t>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40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i="1" dirty="0">
                        <a:solidFill>
                          <a:srgbClr val="7030A0"/>
                        </a:solidFill>
                        <a:latin typeface="Candara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5" name="Picture 1" descr="http://cs419823.userapi.com/v419823699/2f8e/WDiwJS-NFt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344482">
            <a:off x="285720" y="714356"/>
            <a:ext cx="4214842" cy="4657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550451">
            <a:off x="4370921" y="1297446"/>
            <a:ext cx="47149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/>
              <a:t>ЛАДОНЬ</a:t>
            </a:r>
            <a:endParaRPr lang="ru-RU" sz="6600" b="1" i="1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cs419823.userapi.com/v419823699/311a/2yEeo4Ey7R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120811" cy="44666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Пядь</a:t>
            </a:r>
            <a:endParaRPr lang="ru-RU" b="1" i="1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143240" y="2071678"/>
          <a:ext cx="5572164" cy="4099568"/>
        </p:xfrm>
        <a:graphic>
          <a:graphicData uri="http://schemas.openxmlformats.org/drawingml/2006/table">
            <a:tbl>
              <a:tblPr/>
              <a:tblGrid>
                <a:gridCol w="5572164"/>
              </a:tblGrid>
              <a:tr h="4099568">
                <a:tc>
                  <a:txBody>
                    <a:bodyPr/>
                    <a:lstStyle/>
                    <a:p>
                      <a:r>
                        <a:rPr lang="ru-RU" sz="2800" b="1" i="1" dirty="0"/>
                        <a:t>ПЯДЬ </a:t>
                      </a:r>
                      <a:r>
                        <a:rPr lang="ru-RU" sz="2800" b="1" i="1" dirty="0" smtClean="0"/>
                        <a:t>- </a:t>
                      </a:r>
                      <a:r>
                        <a:rPr lang="ru-RU" sz="2800" b="1" i="1" dirty="0"/>
                        <a:t>древняя русская мера длины. </a:t>
                      </a:r>
                      <a:br>
                        <a:rPr lang="ru-RU" sz="2800" b="1" i="1" dirty="0"/>
                      </a:br>
                      <a:r>
                        <a:rPr lang="ru-RU" sz="2800" b="1" i="1" dirty="0"/>
                        <a:t/>
                      </a:r>
                      <a:br>
                        <a:rPr lang="ru-RU" sz="2800" b="1" i="1" dirty="0"/>
                      </a:br>
                      <a:r>
                        <a:rPr lang="ru-RU" sz="2800" b="1" i="1" dirty="0" smtClean="0"/>
                        <a:t>Расстояние </a:t>
                      </a:r>
                      <a:r>
                        <a:rPr lang="ru-RU" sz="2800" b="1" i="1" dirty="0"/>
                        <a:t>между концами расставленных большого и указательного (или среднего) </a:t>
                      </a:r>
                      <a:endParaRPr lang="ru-RU" sz="2800" b="1" i="1" dirty="0" smtClean="0"/>
                    </a:p>
                    <a:p>
                      <a:r>
                        <a:rPr lang="ru-RU" sz="2800" b="1" i="1" dirty="0" smtClean="0"/>
                        <a:t>пальцев </a:t>
                      </a:r>
                      <a:r>
                        <a:rPr lang="ru-RU" sz="2800" b="1" i="1" dirty="0"/>
                        <a:t>= 17,78 </a:t>
                      </a:r>
                      <a:r>
                        <a:rPr lang="ru-RU" sz="2800" b="1" i="1" dirty="0" err="1"/>
                        <a:t>cm</a:t>
                      </a:r>
                      <a:r>
                        <a:rPr lang="ru-RU" sz="2800" b="1" i="1" dirty="0"/>
                        <a:t>.</a:t>
                      </a:r>
                      <a:r>
                        <a:rPr lang="ru-RU" dirty="0"/>
                        <a:t/>
                      </a:r>
                      <a:br>
                        <a:rPr lang="ru-RU" dirty="0"/>
                      </a:br>
                      <a:r>
                        <a:rPr lang="ru-RU" dirty="0"/>
                        <a:t/>
                      </a:r>
                      <a:br>
                        <a:rPr lang="ru-RU" dirty="0"/>
                      </a:br>
                      <a:r>
                        <a:rPr lang="ru-RU" dirty="0"/>
                        <a:t/>
                      </a:r>
                      <a:br>
                        <a:rPr lang="ru-RU" dirty="0"/>
                      </a:br>
                      <a:endParaRPr lang="ru-RU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http://wallspaper.ru/uploads/gallery/comthumb/14/-1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214942" cy="6858000"/>
          </a:xfrm>
          <a:prstGeom prst="rect">
            <a:avLst/>
          </a:prstGeom>
          <a:noFill/>
        </p:spPr>
      </p:pic>
      <p:pic>
        <p:nvPicPr>
          <p:cNvPr id="19460" name="Picture 4" descr="http://www.20steps.ru/sites/fon-roz/001roz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0"/>
            <a:ext cx="4143372" cy="6858000"/>
          </a:xfrm>
          <a:prstGeom prst="rect">
            <a:avLst/>
          </a:prstGeom>
          <a:noFill/>
        </p:spPr>
      </p:pic>
      <p:pic>
        <p:nvPicPr>
          <p:cNvPr id="19458" name="Picture 2" descr="http://cs419823.userapi.com/v419823699/2f70/YRO6zulg-s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5500677" y="785814"/>
            <a:ext cx="3143273" cy="41433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329510" cy="1060472"/>
          </a:xfrm>
        </p:spPr>
        <p:txBody>
          <a:bodyPr/>
          <a:lstStyle/>
          <a:p>
            <a:r>
              <a:rPr lang="ru-RU" b="1" i="1" dirty="0" smtClean="0">
                <a:solidFill>
                  <a:srgbClr val="800080"/>
                </a:solidFill>
                <a:latin typeface="Arial" pitchFamily="34" charset="0"/>
                <a:cs typeface="Arial" pitchFamily="34" charset="0"/>
              </a:rPr>
              <a:t>Локоть</a:t>
            </a:r>
            <a:endParaRPr lang="ru-RU" b="1" i="1" dirty="0">
              <a:solidFill>
                <a:srgbClr val="80008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5000660" cy="5429264"/>
          </a:xfrm>
        </p:spPr>
        <p:txBody>
          <a:bodyPr>
            <a:normAutofit fontScale="92500"/>
          </a:bodyPr>
          <a:lstStyle/>
          <a:p>
            <a:r>
              <a:rPr lang="ru-RU" sz="2800" b="1" i="1" dirty="0" smtClean="0">
                <a:solidFill>
                  <a:srgbClr val="800080"/>
                </a:solidFill>
              </a:rPr>
              <a:t>Локоть </a:t>
            </a:r>
            <a:r>
              <a:rPr lang="ru-RU" sz="2800" dirty="0" smtClean="0">
                <a:solidFill>
                  <a:srgbClr val="CC3399"/>
                </a:solidFill>
              </a:rPr>
              <a:t>— единица измерения длины, не имеющая определённого значения и примерно </a:t>
            </a:r>
            <a:r>
              <a:rPr lang="ru-RU" sz="2800" b="1" i="1" dirty="0" smtClean="0">
                <a:solidFill>
                  <a:srgbClr val="800080"/>
                </a:solidFill>
              </a:rPr>
              <a:t>соответствующая расстоянию от локтевого сустава до конца вытянутого среднего пальца руки. </a:t>
            </a:r>
            <a:r>
              <a:rPr lang="ru-RU" sz="2800" dirty="0" smtClean="0">
                <a:solidFill>
                  <a:srgbClr val="CC0099"/>
                </a:solidFill>
              </a:rPr>
              <a:t>Величина этой </a:t>
            </a:r>
            <a:r>
              <a:rPr lang="ru-RU" sz="2800" b="1" dirty="0" smtClean="0">
                <a:solidFill>
                  <a:srgbClr val="CC0099"/>
                </a:solidFill>
              </a:rPr>
              <a:t>древнейшей меры длины</a:t>
            </a:r>
            <a:r>
              <a:rPr lang="ru-RU" sz="2800" dirty="0" smtClean="0">
                <a:solidFill>
                  <a:srgbClr val="CC0099"/>
                </a:solidFill>
              </a:rPr>
              <a:t>, по разным источникам, составляла </a:t>
            </a:r>
            <a:r>
              <a:rPr lang="ru-RU" sz="2800" b="1" dirty="0" smtClean="0">
                <a:solidFill>
                  <a:srgbClr val="800080"/>
                </a:solidFill>
              </a:rPr>
              <a:t>от 38 до 45 см</a:t>
            </a:r>
            <a:r>
              <a:rPr lang="ru-RU" sz="2800" dirty="0" smtClean="0">
                <a:solidFill>
                  <a:srgbClr val="CC0099"/>
                </a:solidFill>
              </a:rPr>
              <a:t>. И уже с 19 века почти не употребляется. </a:t>
            </a:r>
            <a:endParaRPr lang="ru-RU" sz="2800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647</Words>
  <Application>Microsoft Office PowerPoint</Application>
  <PresentationFormat>Экран (4:3)</PresentationFormat>
  <Paragraphs>78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Введение и пояснение</vt:lpstr>
      <vt:lpstr>Основная часть</vt:lpstr>
      <vt:lpstr>Презентация PowerPoint</vt:lpstr>
      <vt:lpstr>Дюйм</vt:lpstr>
      <vt:lpstr>ВЕРШОК</vt:lpstr>
      <vt:lpstr>Презентация PowerPoint</vt:lpstr>
      <vt:lpstr>Пядь</vt:lpstr>
      <vt:lpstr>Локоть</vt:lpstr>
      <vt:lpstr>Фут</vt:lpstr>
      <vt:lpstr>Презентация PowerPoint</vt:lpstr>
      <vt:lpstr>Аршин</vt:lpstr>
      <vt:lpstr>Сажень</vt:lpstr>
      <vt:lpstr>Презентация PowerPoint</vt:lpstr>
      <vt:lpstr>Продолжение..</vt:lpstr>
      <vt:lpstr>..Я возвращаюсь в старину и мудрость народную вспомнить хочу..</vt:lpstr>
      <vt:lpstr>Заключение и вывод</vt:lpstr>
      <vt:lpstr>Источники информации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Алина</dc:creator>
  <cp:lastModifiedBy>Светлана</cp:lastModifiedBy>
  <cp:revision>58</cp:revision>
  <dcterms:created xsi:type="dcterms:W3CDTF">2013-01-28T16:20:15Z</dcterms:created>
  <dcterms:modified xsi:type="dcterms:W3CDTF">2017-12-18T16:43:23Z</dcterms:modified>
</cp:coreProperties>
</file>