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80" r:id="rId2"/>
    <p:sldId id="282" r:id="rId3"/>
    <p:sldId id="281" r:id="rId4"/>
    <p:sldId id="284" r:id="rId5"/>
    <p:sldId id="283" r:id="rId6"/>
    <p:sldId id="285" r:id="rId7"/>
    <p:sldId id="286" r:id="rId8"/>
    <p:sldId id="288" r:id="rId9"/>
    <p:sldId id="289" r:id="rId10"/>
    <p:sldId id="256" r:id="rId11"/>
    <p:sldId id="268" r:id="rId12"/>
    <p:sldId id="269" r:id="rId13"/>
    <p:sldId id="274" r:id="rId14"/>
    <p:sldId id="290" r:id="rId15"/>
    <p:sldId id="287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281918714375061E-2"/>
          <c:y val="4.2954943132108486E-2"/>
          <c:w val="0.92351948745904799"/>
          <c:h val="0.93376942285915987"/>
        </c:manualLayout>
      </c:layout>
      <c:barChart>
        <c:barDir val="col"/>
        <c:grouping val="stack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-6.9372181755116202E-3"/>
                  <c:y val="-0.4629629629629629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4159408533870834E-3"/>
                  <c:y val="-0.1884051472732576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7507681466975837E-2"/>
                  <c:y val="-0.1148828011081948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7.0992322629805536E-3"/>
                  <c:y val="-6.847878390201224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Лист1!$A$4:$A$8</c:f>
              <c:strCache>
                <c:ptCount val="5"/>
                <c:pt idx="0">
                  <c:v>Национальный состав</c:v>
                </c:pt>
                <c:pt idx="1">
                  <c:v>русские</c:v>
                </c:pt>
                <c:pt idx="2">
                  <c:v>цыгане</c:v>
                </c:pt>
                <c:pt idx="3">
                  <c:v>езиды</c:v>
                </c:pt>
                <c:pt idx="4">
                  <c:v>армяне</c:v>
                </c:pt>
              </c:strCache>
            </c:strRef>
          </c:cat>
          <c:val>
            <c:numRef>
              <c:f>Лист1!$B$4:$B$8</c:f>
              <c:numCache>
                <c:formatCode>0.00%</c:formatCode>
                <c:ptCount val="5"/>
                <c:pt idx="1">
                  <c:v>0.88</c:v>
                </c:pt>
                <c:pt idx="2" formatCode="0%">
                  <c:v>0.08</c:v>
                </c:pt>
                <c:pt idx="3">
                  <c:v>0.03</c:v>
                </c:pt>
                <c:pt idx="4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7126784"/>
        <c:axId val="86161600"/>
      </c:barChart>
      <c:catAx>
        <c:axId val="107126784"/>
        <c:scaling>
          <c:orientation val="minMax"/>
        </c:scaling>
        <c:delete val="0"/>
        <c:axPos val="b"/>
        <c:majorTickMark val="out"/>
        <c:minorTickMark val="none"/>
        <c:tickLblPos val="none"/>
        <c:crossAx val="86161600"/>
        <c:crosses val="autoZero"/>
        <c:auto val="1"/>
        <c:lblAlgn val="ctr"/>
        <c:lblOffset val="100"/>
        <c:noMultiLvlLbl val="0"/>
      </c:catAx>
      <c:valAx>
        <c:axId val="86161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126784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2 w 1722"/>
                <a:gd name="T1" fmla="*/ 61 h 66"/>
                <a:gd name="T2" fmla="*/ 1712 w 1722"/>
                <a:gd name="T3" fmla="*/ 55 h 66"/>
                <a:gd name="T4" fmla="*/ 0 w 1722"/>
                <a:gd name="T5" fmla="*/ 0 h 66"/>
                <a:gd name="T6" fmla="*/ 0 w 1722"/>
                <a:gd name="T7" fmla="*/ 43 h 66"/>
                <a:gd name="T8" fmla="*/ 1712 w 1722"/>
                <a:gd name="T9" fmla="*/ 61 h 66"/>
                <a:gd name="T10" fmla="*/ 1712 w 1722"/>
                <a:gd name="T11" fmla="*/ 61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0 w 975"/>
                <a:gd name="T1" fmla="*/ 48 h 101"/>
                <a:gd name="T2" fmla="*/ 970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0 w 975"/>
                <a:gd name="T9" fmla="*/ 48 h 101"/>
                <a:gd name="T10" fmla="*/ 970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1 w 2141"/>
                <a:gd name="T7" fmla="*/ 0 h 198"/>
                <a:gd name="T8" fmla="*/ 213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67 w 2517"/>
                <a:gd name="T1" fmla="*/ 276 h 276"/>
                <a:gd name="T2" fmla="*/ 2502 w 2517"/>
                <a:gd name="T3" fmla="*/ 204 h 276"/>
                <a:gd name="T4" fmla="*/ 2245 w 2517"/>
                <a:gd name="T5" fmla="*/ 0 h 276"/>
                <a:gd name="T6" fmla="*/ 0 w 2517"/>
                <a:gd name="T7" fmla="*/ 276 h 276"/>
                <a:gd name="T8" fmla="*/ 2167 w 2517"/>
                <a:gd name="T9" fmla="*/ 276 h 276"/>
                <a:gd name="T10" fmla="*/ 2167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4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4 w 729"/>
                <a:gd name="T7" fmla="*/ 240 h 240"/>
                <a:gd name="T8" fmla="*/ 724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4 w 729"/>
                <a:gd name="T1" fmla="*/ 318 h 318"/>
                <a:gd name="T2" fmla="*/ 724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4 w 729"/>
                <a:gd name="T9" fmla="*/ 318 h 318"/>
                <a:gd name="T10" fmla="*/ 724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7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769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69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BA2F2-5250-4E73-826F-30941F414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7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6C4D2-5610-493F-A169-DFB461DE9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07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8FBBC-C174-48B8-A4B1-C89E65A9C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547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A1EA7-3C18-49C3-9109-077552AE3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3455D-8207-4F8C-99E9-BCD7BE68D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E7B91-B0FA-46A2-B181-A346EB95B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24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302E1-675B-4FAB-8B2D-136DB3048D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80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B6A78-51D9-46E1-A72C-575475807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496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068AF-44B1-4064-A2FC-BF9EF4E1A1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515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79515-AECD-45BA-AE6E-AFF3A039A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52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2A9EC-6ED3-4F01-826E-E2E57DF60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18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662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2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12 w 1722"/>
                <a:gd name="T1" fmla="*/ 61 h 66"/>
                <a:gd name="T2" fmla="*/ 1712 w 1722"/>
                <a:gd name="T3" fmla="*/ 55 h 66"/>
                <a:gd name="T4" fmla="*/ 0 w 1722"/>
                <a:gd name="T5" fmla="*/ 0 h 66"/>
                <a:gd name="T6" fmla="*/ 0 w 1722"/>
                <a:gd name="T7" fmla="*/ 43 h 66"/>
                <a:gd name="T8" fmla="*/ 1712 w 1722"/>
                <a:gd name="T9" fmla="*/ 61 h 66"/>
                <a:gd name="T10" fmla="*/ 1712 w 1722"/>
                <a:gd name="T11" fmla="*/ 61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0 w 975"/>
                <a:gd name="T1" fmla="*/ 48 h 101"/>
                <a:gd name="T2" fmla="*/ 970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0 w 975"/>
                <a:gd name="T9" fmla="*/ 48 h 101"/>
                <a:gd name="T10" fmla="*/ 970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3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31 w 2141"/>
                <a:gd name="T7" fmla="*/ 0 h 198"/>
                <a:gd name="T8" fmla="*/ 213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67 w 2517"/>
                <a:gd name="T1" fmla="*/ 276 h 276"/>
                <a:gd name="T2" fmla="*/ 2502 w 2517"/>
                <a:gd name="T3" fmla="*/ 204 h 276"/>
                <a:gd name="T4" fmla="*/ 2245 w 2517"/>
                <a:gd name="T5" fmla="*/ 0 h 276"/>
                <a:gd name="T6" fmla="*/ 0 w 2517"/>
                <a:gd name="T7" fmla="*/ 276 h 276"/>
                <a:gd name="T8" fmla="*/ 2167 w 2517"/>
                <a:gd name="T9" fmla="*/ 276 h 276"/>
                <a:gd name="T10" fmla="*/ 2167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4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4 w 729"/>
                <a:gd name="T7" fmla="*/ 240 h 240"/>
                <a:gd name="T8" fmla="*/ 724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4 w 729"/>
                <a:gd name="T1" fmla="*/ 318 h 318"/>
                <a:gd name="T2" fmla="*/ 724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4 w 729"/>
                <a:gd name="T9" fmla="*/ 318 h 318"/>
                <a:gd name="T10" fmla="*/ 724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4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4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5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7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5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5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5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5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5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6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66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666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66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666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6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6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5A95480-8354-4379-95F4-E0BF16783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pravmir.ru/wp-content/uploads/2009/06/untitled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213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>
                <a:effectLst/>
              </a:rPr>
              <a:t>Формирование толерантного сознания у подростка, предупреждение фактов националистического и религиозного экстремизма.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533400"/>
            <a:ext cx="8305800" cy="57912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Экстремизм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причинение вреда человеку на национальной, религиозной, политической или социальной почве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политическая деятельность, направленная в итоге на изменение государственного строя, разрушение государственной целостности, отделение какого-либо народа, нации или группы населения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Формы экстремизма: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религиозный экстремизм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политический экстремизм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националистический экстремизм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экономический экстремизм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военный экстремизм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криминальный экстремизм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международный экстремизм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99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Терроризм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(лат. – страх, ужас).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тот сегмент организованного экстремизма, который базируется на насилии против гражданских лиц, то есть против невооруженных людей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304800"/>
            <a:ext cx="4648200" cy="6324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экстремизм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любой форме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захватывает общество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постепенно.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5363" name="Picture 4" descr="ekstr250_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423227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468313" y="404813"/>
            <a:ext cx="5111750" cy="57150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сегодняшний день на территории России действуют свыше 35 крупных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скин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группировок, которые отличаются установленными правилами поведения и жесткой дисциплиной.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Московском регионе активно действует 23 наиболее агрессивные группы, общей численностью достигающие более 3000 участников.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Санкт-Петербурге – около 9.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Костроме группировки носят разрозненный характер, общая численность - около 40 человек.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</p:txBody>
      </p:sp>
      <p:pic>
        <p:nvPicPr>
          <p:cNvPr id="16387" name="Picture 2" descr="C:\Users\Таня\Pictures\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33375"/>
            <a:ext cx="31083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724525" y="2565400"/>
            <a:ext cx="33115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rgbClr val="800000"/>
                </a:solidFill>
                <a:latin typeface="Calibri" pitchFamily="34" charset="0"/>
              </a:rPr>
              <a:t>Скинхеды. Факельное шествие в Петербурге.</a:t>
            </a:r>
          </a:p>
        </p:txBody>
      </p:sp>
      <p:pic>
        <p:nvPicPr>
          <p:cNvPr id="16389" name="Picture 3" descr="C:\Users\Таня\Pictures\watermar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357563"/>
            <a:ext cx="33337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5651500" y="5589588"/>
            <a:ext cx="3168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rgbClr val="800000"/>
                </a:solidFill>
                <a:latin typeface="Calibri" pitchFamily="34" charset="0"/>
              </a:rPr>
              <a:t>В Костроме скинхеды напали на неформалов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228600"/>
            <a:ext cx="7434262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ВМЕСТЕ ПРОТИВ ЭКСТРЕМИЗМА</a:t>
            </a:r>
            <a:endParaRPr lang="ru-RU" dirty="0"/>
          </a:p>
        </p:txBody>
      </p:sp>
      <p:pic>
        <p:nvPicPr>
          <p:cNvPr id="17411" name="Picture 2" descr="C:\Users\Таня\Pictures\ea8a8d791ced870ab2b952be201486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425" y="4508500"/>
            <a:ext cx="2763838" cy="2074863"/>
          </a:xfrm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468313" y="1773238"/>
            <a:ext cx="8424862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3"/>
              </a:buBlip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Blip>
                <a:blip r:embed="rId4"/>
              </a:buBlip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5"/>
              </a:buBlip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Calibri" pitchFamily="34" charset="0"/>
              </a:rPr>
              <a:t>Терроризм и экстремизм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Calibri" pitchFamily="34" charset="0"/>
              </a:rPr>
              <a:t>против молодежи,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Calibri" pitchFamily="34" charset="0"/>
              </a:rPr>
              <a:t>молодежь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4000">
                <a:latin typeface="Calibri" pitchFamily="34" charset="0"/>
              </a:rPr>
              <a:t>против терроризма и экстремизма!</a:t>
            </a:r>
            <a:br>
              <a:rPr lang="ru-RU" altLang="ru-RU" sz="4000">
                <a:latin typeface="Calibri" pitchFamily="34" charset="0"/>
              </a:rPr>
            </a:br>
            <a:endParaRPr lang="ru-RU" altLang="ru-RU" sz="4000">
              <a:latin typeface="Calibri" pitchFamily="34" charset="0"/>
            </a:endParaRPr>
          </a:p>
        </p:txBody>
      </p:sp>
      <p:pic>
        <p:nvPicPr>
          <p:cNvPr id="17413" name="Picture 1" descr="C:\Users\Таня\Pictures\untitled 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508500"/>
            <a:ext cx="48244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 descr="C:\Users\Таня\Pictures\%20jlfjym%20wxbpcucrihl_%20zomxpvhk_%20001%20j25bthumbnai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628775"/>
            <a:ext cx="27971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 descr="C:\Users\Таня\Pictures\ekst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0795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Чтобы хватило сил и душевного тепла для сохранения мира и дружбы на всей планете.</a:t>
            </a:r>
          </a:p>
        </p:txBody>
      </p:sp>
      <p:pic>
        <p:nvPicPr>
          <p:cNvPr id="18435" name="Picture 4" descr="kumiri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70104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dirty="0"/>
              <a:t>Чувствовать, думать, любить, как другие,</a:t>
            </a:r>
          </a:p>
          <a:p>
            <a:pPr>
              <a:buFontTx/>
              <a:buNone/>
              <a:defRPr/>
            </a:pPr>
            <a:r>
              <a:rPr lang="ru-RU" altLang="ru-RU" dirty="0"/>
              <a:t>Сердцем умея понять солидарность.</a:t>
            </a:r>
          </a:p>
          <a:p>
            <a:pPr>
              <a:buFontTx/>
              <a:buNone/>
              <a:defRPr/>
            </a:pPr>
            <a:r>
              <a:rPr lang="ru-RU" altLang="ru-RU" dirty="0"/>
              <a:t>Напрочь отбросить – "Они не такие",</a:t>
            </a:r>
          </a:p>
          <a:p>
            <a:pPr>
              <a:buFontTx/>
              <a:buNone/>
              <a:defRPr/>
            </a:pPr>
            <a:r>
              <a:rPr lang="ru-RU" altLang="ru-RU" dirty="0"/>
              <a:t>Этому учит нас толерантность.</a:t>
            </a:r>
          </a:p>
          <a:p>
            <a:pPr>
              <a:buFontTx/>
              <a:buNone/>
              <a:defRPr/>
            </a:pPr>
            <a:r>
              <a:rPr lang="ru-RU" altLang="ru-RU" dirty="0"/>
              <a:t>Признание, равенство и уважение,</a:t>
            </a:r>
          </a:p>
          <a:p>
            <a:pPr>
              <a:buFontTx/>
              <a:buNone/>
              <a:defRPr/>
            </a:pPr>
            <a:r>
              <a:rPr lang="ru-RU" altLang="ru-RU" dirty="0"/>
              <a:t>Взаимодействие, дружба, галантность.</a:t>
            </a:r>
          </a:p>
          <a:p>
            <a:pPr>
              <a:buFontTx/>
              <a:buNone/>
              <a:defRPr/>
            </a:pPr>
            <a:r>
              <a:rPr lang="ru-RU" altLang="ru-RU" dirty="0"/>
              <a:t>Вера любая без принуждения,</a:t>
            </a:r>
          </a:p>
          <a:p>
            <a:pPr>
              <a:buFontTx/>
              <a:buNone/>
              <a:defRPr/>
            </a:pPr>
            <a:r>
              <a:rPr lang="ru-RU" altLang="ru-RU" dirty="0"/>
              <a:t>Это и многое есть толерантность.</a:t>
            </a:r>
          </a:p>
        </p:txBody>
      </p:sp>
      <p:pic>
        <p:nvPicPr>
          <p:cNvPr id="4099" name="Picture 4" descr="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149725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5" descr="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221163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17795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– терпимость, уважение, доброжелательность, снисхождение признание равных возможностей  разных людей.</a:t>
            </a:r>
          </a:p>
        </p:txBody>
      </p:sp>
      <p:pic>
        <p:nvPicPr>
          <p:cNvPr id="5123" name="Picture 4" descr="reconstrac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55825"/>
            <a:ext cx="6324600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b="1" i="1" dirty="0"/>
              <a:t>Толерантность </a:t>
            </a:r>
            <a:r>
              <a:rPr lang="ru-RU" altLang="ru-RU" dirty="0"/>
              <a:t>(терпимость) – это готовность благосклонно признавать, принимать поведение, убеждения и взгляды других людей, которые отличаются от собственных. При этом даже в том случае, когда эти убеждения и взгляды тобою не разделяются. Пример, терпимость к чужому образу жизни, поведению, обычаям, чувствам, мнениям, идеям, верованиям</a:t>
            </a:r>
            <a:r>
              <a:rPr lang="ru-RU" altLang="ru-RU" i="1" dirty="0"/>
              <a:t>.</a:t>
            </a:r>
            <a:r>
              <a:rPr lang="ru-RU" altLang="ru-RU" dirty="0"/>
              <a:t> </a:t>
            </a:r>
          </a:p>
        </p:txBody>
      </p:sp>
      <p:pic>
        <p:nvPicPr>
          <p:cNvPr id="6147" name="Picture 4" descr="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0"/>
            <a:ext cx="8229600" cy="5649913"/>
          </a:xfrm>
        </p:spPr>
        <p:txBody>
          <a:bodyPr/>
          <a:lstStyle/>
          <a:p>
            <a:pPr algn="ctr">
              <a:buFontTx/>
              <a:buNone/>
              <a:defRPr/>
            </a:pPr>
            <a:r>
              <a:rPr lang="ru-RU" altLang="ru-RU" sz="5400"/>
              <a:t>16 ноября Международный день толерантности...</a:t>
            </a:r>
          </a:p>
          <a:p>
            <a:pPr algn="r">
              <a:buFontTx/>
              <a:buNone/>
              <a:defRPr/>
            </a:pPr>
            <a:r>
              <a:rPr lang="ru-RU" altLang="ru-RU" sz="5400"/>
              <a:t>(терпимости)</a:t>
            </a:r>
          </a:p>
        </p:txBody>
      </p:sp>
      <p:pic>
        <p:nvPicPr>
          <p:cNvPr id="8" name="Picture 3" descr="D:\WINDOWS\Users\Aida\Рабочий стол\МОЯ лаборатория\ШАБЛОНЫ\Children _irstock\Children _irstock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724400"/>
            <a:ext cx="2087562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6" descr="tolerantnos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9713"/>
            <a:ext cx="31686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0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sz="3200"/>
              <a:t>Национальный состав учащихся школы</a:t>
            </a: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4014053"/>
              </p:ext>
            </p:extLst>
          </p:nvPr>
        </p:nvGraphicFramePr>
        <p:xfrm>
          <a:off x="-60325" y="1524000"/>
          <a:ext cx="9153525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196" name="Picture 4" descr="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50" y="1524000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908050"/>
            <a:ext cx="8243887" cy="1657350"/>
          </a:xfrm>
        </p:spPr>
        <p:txBody>
          <a:bodyPr/>
          <a:lstStyle/>
          <a:p>
            <a:pPr>
              <a:defRPr/>
            </a:pPr>
            <a:r>
              <a:rPr lang="ru-RU" altLang="ru-RU" sz="4000"/>
              <a:t/>
            </a:r>
            <a:br>
              <a:rPr lang="ru-RU" altLang="ru-RU" sz="4000"/>
            </a:br>
            <a:r>
              <a:rPr lang="ru-RU" altLang="ru-RU" sz="4000"/>
              <a:t/>
            </a:r>
            <a:br>
              <a:rPr lang="ru-RU" altLang="ru-RU" sz="4000"/>
            </a:br>
            <a:r>
              <a:rPr lang="ru-RU" altLang="ru-RU" sz="4000"/>
              <a:t/>
            </a:r>
            <a:br>
              <a:rPr lang="ru-RU" altLang="ru-RU" sz="4000"/>
            </a:br>
            <a:r>
              <a:rPr lang="ru-RU" altLang="ru-RU" sz="4000"/>
              <a:t>Многогранность понятия «Толерантность»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endParaRPr lang="ru-RU" altLang="ru-RU" dirty="0" smtClean="0"/>
          </a:p>
          <a:p>
            <a:pPr marL="0" indent="0">
              <a:buFont typeface="Wingdings" pitchFamily="2" charset="2"/>
              <a:buNone/>
              <a:defRPr/>
            </a:pPr>
            <a:endParaRPr lang="ru-RU" altLang="ru-RU" dirty="0"/>
          </a:p>
          <a:p>
            <a:pPr marL="0" indent="0">
              <a:buFont typeface="Wingdings" pitchFamily="2" charset="2"/>
              <a:buNone/>
              <a:defRPr/>
            </a:pPr>
            <a:endParaRPr lang="ru-RU" altLang="ru-RU" dirty="0"/>
          </a:p>
          <a:p>
            <a:pPr>
              <a:defRPr/>
            </a:pPr>
            <a:r>
              <a:rPr lang="ru-RU" altLang="ru-RU" b="1" i="1" dirty="0" err="1" smtClean="0"/>
              <a:t>Толертность</a:t>
            </a:r>
            <a:r>
              <a:rPr lang="ru-RU" altLang="ru-RU" dirty="0" smtClean="0"/>
              <a:t> </a:t>
            </a:r>
            <a:r>
              <a:rPr lang="ru-RU" altLang="ru-RU" dirty="0"/>
              <a:t>позволяет приобретать друзей </a:t>
            </a:r>
          </a:p>
          <a:p>
            <a:pPr>
              <a:defRPr/>
            </a:pPr>
            <a:r>
              <a:rPr lang="ru-RU" altLang="ru-RU" b="1" i="1" dirty="0"/>
              <a:t>Толерантность</a:t>
            </a:r>
            <a:r>
              <a:rPr lang="ru-RU" altLang="ru-RU" dirty="0"/>
              <a:t> – путь к миру </a:t>
            </a:r>
          </a:p>
          <a:p>
            <a:pPr>
              <a:defRPr/>
            </a:pPr>
            <a:r>
              <a:rPr lang="ru-RU" altLang="ru-RU" b="1" i="1" dirty="0"/>
              <a:t>Толерантность</a:t>
            </a:r>
            <a:r>
              <a:rPr lang="ru-RU" altLang="ru-RU" dirty="0"/>
              <a:t> проявляется прежде всего дома </a:t>
            </a:r>
          </a:p>
          <a:p>
            <a:pPr>
              <a:defRPr/>
            </a:pPr>
            <a:endParaRPr lang="ru-RU" altLang="ru-RU" dirty="0"/>
          </a:p>
        </p:txBody>
      </p:sp>
      <p:pic>
        <p:nvPicPr>
          <p:cNvPr id="9220" name="Picture 10" descr="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30492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81600" y="0"/>
            <a:ext cx="3505200" cy="6130925"/>
          </a:xfrm>
        </p:spPr>
        <p:txBody>
          <a:bodyPr/>
          <a:lstStyle/>
          <a:p>
            <a:pPr eaLnBrk="1" hangingPunct="1"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ctr" eaLnBrk="1" hangingPunct="1">
              <a:defRPr/>
            </a:pP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Толерантность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сотрудничество, дух партнерства, отказ от доминирования, причинения вреда кому-либо, терпимость к чужим мнениям, признание своего равенства с другими</a:t>
            </a:r>
          </a:p>
        </p:txBody>
      </p:sp>
      <p:pic>
        <p:nvPicPr>
          <p:cNvPr id="10243" name="Picture 7" descr="Картинка 26 из 453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4953000" cy="492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7338"/>
            <a:ext cx="9144000" cy="641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636</TotalTime>
  <Words>402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Wingdings</vt:lpstr>
      <vt:lpstr>Calibri</vt:lpstr>
      <vt:lpstr>Times New Roman</vt:lpstr>
      <vt:lpstr>Лучи</vt:lpstr>
      <vt:lpstr>Презентация PowerPoint</vt:lpstr>
      <vt:lpstr>Презентация PowerPoint</vt:lpstr>
      <vt:lpstr>Толерантность – терпимость, уважение, доброжелательность, снисхождение признание равных возможностей  разных людей.</vt:lpstr>
      <vt:lpstr>Презентация PowerPoint</vt:lpstr>
      <vt:lpstr>Презентация PowerPoint</vt:lpstr>
      <vt:lpstr>Национальный состав учащихся школы</vt:lpstr>
      <vt:lpstr>   Многогранность понятия «Толерантность»</vt:lpstr>
      <vt:lpstr>Презентация PowerPoint</vt:lpstr>
      <vt:lpstr>Презентация PowerPoint</vt:lpstr>
      <vt:lpstr>Экстремизм  -  причинение вреда человеку на национальной, религиозной, политической или социальной почве, политическая деятельность, направленная в итоге на изменение государственного строя, разрушение государственной целостности, отделение какого-либо народа, нации или группы населения </vt:lpstr>
      <vt:lpstr>Формы экстремизма:</vt:lpstr>
      <vt:lpstr>Презентация PowerPoint</vt:lpstr>
      <vt:lpstr>экстремизм в любой форме захватывает общество постепенно. </vt:lpstr>
      <vt:lpstr>Презентация PowerPoint</vt:lpstr>
      <vt:lpstr>ВМЕСТЕ ПРОТИВ ЭКСТРЕМИЗМА</vt:lpstr>
      <vt:lpstr>Чтобы хватило сил и душевного тепла для сохранения мира и дружбы на всей планете.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</dc:creator>
  <cp:lastModifiedBy>serg</cp:lastModifiedBy>
  <cp:revision>31</cp:revision>
  <cp:lastPrinted>1601-01-01T00:00:00Z</cp:lastPrinted>
  <dcterms:created xsi:type="dcterms:W3CDTF">2011-02-01T19:02:00Z</dcterms:created>
  <dcterms:modified xsi:type="dcterms:W3CDTF">2014-12-24T10:53:21Z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