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32" r:id="rId5"/>
    <p:sldMasterId id="2147483744" r:id="rId6"/>
    <p:sldMasterId id="2147483756" r:id="rId7"/>
  </p:sldMasterIdLst>
  <p:notesMasterIdLst>
    <p:notesMasterId r:id="rId21"/>
  </p:notesMasterIdLst>
  <p:sldIdLst>
    <p:sldId id="256" r:id="rId8"/>
    <p:sldId id="276" r:id="rId9"/>
    <p:sldId id="284" r:id="rId10"/>
    <p:sldId id="296" r:id="rId11"/>
    <p:sldId id="289" r:id="rId12"/>
    <p:sldId id="290" r:id="rId13"/>
    <p:sldId id="280" r:id="rId14"/>
    <p:sldId id="281" r:id="rId15"/>
    <p:sldId id="282" r:id="rId16"/>
    <p:sldId id="259" r:id="rId17"/>
    <p:sldId id="260" r:id="rId18"/>
    <p:sldId id="266" r:id="rId19"/>
    <p:sldId id="29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D0D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0413C9-6E16-4E4A-9EE6-9D73184A3FEC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55E4D1-062F-42AF-AE33-FFFC33CFFB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2229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55E4D1-062F-42AF-AE33-FFFC33CFFB0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8148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0D5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0D5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0D5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0D5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0D5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0D5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0D5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E32F948-BD7F-4F59-819D-F8BC24D6847F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74B94E0-E31B-4AFD-816D-37223ECF7E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8.xml"/><Relationship Id="rId6" Type="http://schemas.microsoft.com/office/2007/relationships/hdphoto" Target="../media/hdphoto12.wdp"/><Relationship Id="rId5" Type="http://schemas.openxmlformats.org/officeDocument/2006/relationships/image" Target="../media/image16.jpeg"/><Relationship Id="rId4" Type="http://schemas.microsoft.com/office/2007/relationships/hdphoto" Target="../media/hdphoto11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7" Type="http://schemas.microsoft.com/office/2007/relationships/hdphoto" Target="../media/hdphoto16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20.jpeg"/><Relationship Id="rId5" Type="http://schemas.microsoft.com/office/2007/relationships/hdphoto" Target="../media/hdphoto15.wdp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7" Type="http://schemas.microsoft.com/office/2007/relationships/hdphoto" Target="../media/hdphoto19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23.jpeg"/><Relationship Id="rId5" Type="http://schemas.microsoft.com/office/2007/relationships/hdphoto" Target="../media/hdphoto18.wdp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4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8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8.xml"/><Relationship Id="rId5" Type="http://schemas.microsoft.com/office/2007/relationships/hdphoto" Target="../media/hdphoto10.wdp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800" b="1" i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Якутский </a:t>
            </a:r>
            <a:r>
              <a:rPr lang="ru-RU" sz="8800" b="1" i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праздник </a:t>
            </a:r>
            <a:r>
              <a:rPr lang="ru-RU" sz="8800" b="1" i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ысыах</a:t>
            </a:r>
            <a:endParaRPr lang="ru-RU" sz="8800" b="1" i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643578"/>
            <a:ext cx="8604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/>
              <a:t>Выполнила: Бурцева Алина</a:t>
            </a:r>
          </a:p>
          <a:p>
            <a:pPr algn="r"/>
            <a:r>
              <a:rPr lang="ru-RU" b="1" dirty="0" smtClean="0"/>
              <a:t>Проверила: Тастыгина Е. 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ама\Downloads\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608196" y="136224"/>
            <a:ext cx="5334000" cy="2732143"/>
          </a:xfrm>
          <a:prstGeom prst="roundRect">
            <a:avLst/>
          </a:prstGeom>
          <a:noFill/>
        </p:spPr>
      </p:pic>
      <p:pic>
        <p:nvPicPr>
          <p:cNvPr id="6" name="Picture 2" descr="E:\Изображение\Изображение 0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14152" y="3284984"/>
            <a:ext cx="4543619" cy="3407715"/>
          </a:xfrm>
          <a:prstGeom prst="roundRect">
            <a:avLst/>
          </a:prstGeom>
          <a:noFill/>
        </p:spPr>
      </p:pic>
      <p:pic>
        <p:nvPicPr>
          <p:cNvPr id="8" name="Picture 2" descr="E:\Изображение\Изображение 03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7" cstate="email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00000">
            <a:off x="493387" y="3899971"/>
            <a:ext cx="3191689" cy="2393767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Изображение\Изображение 09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792907" y="115888"/>
            <a:ext cx="4186976" cy="323457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:\Изображение\Изображение 08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07504" y="116633"/>
            <a:ext cx="4536504" cy="323383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Мама\Downloads\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82605" y="3350462"/>
            <a:ext cx="4282290" cy="3323568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Мама\Downloads\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8629" y="116632"/>
            <a:ext cx="5357850" cy="3000396"/>
          </a:xfrm>
          <a:prstGeom prst="roundRect">
            <a:avLst/>
          </a:prstGeom>
          <a:noFill/>
        </p:spPr>
      </p:pic>
      <p:pic>
        <p:nvPicPr>
          <p:cNvPr id="6" name="Picture 2" descr="C:\Users\Мама\Downloads\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916" y="3156228"/>
            <a:ext cx="5357850" cy="3571900"/>
          </a:xfrm>
          <a:prstGeom prst="roundRect">
            <a:avLst/>
          </a:prstGeom>
          <a:noFill/>
        </p:spPr>
      </p:pic>
      <p:pic>
        <p:nvPicPr>
          <p:cNvPr id="1026" name="Picture 2" descr="C:\Users\Надежда\Desktop\18408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5" y="4005064"/>
            <a:ext cx="2952965" cy="1962853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b="1" i="1" dirty="0" smtClean="0">
                <a:solidFill>
                  <a:srgbClr val="FF0000"/>
                </a:solidFill>
                <a:latin typeface="Georgia" pitchFamily="18" charset="0"/>
              </a:rPr>
              <a:t>Спасибо за внимание!</a:t>
            </a:r>
            <a:endParaRPr lang="ru-RU" sz="88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631861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Играет на хомусе Петр  Оготоев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786182" y="142852"/>
            <a:ext cx="5357818" cy="6715148"/>
          </a:xfrm>
        </p:spPr>
        <p:txBody>
          <a:bodyPr>
            <a:normAutofit/>
          </a:bodyPr>
          <a:lstStyle/>
          <a:p>
            <a:r>
              <a:rPr lang="ru-RU" dirty="0" smtClean="0"/>
              <a:t>Традиционная встреча лета.</a:t>
            </a:r>
          </a:p>
          <a:p>
            <a:r>
              <a:rPr lang="ru-RU" b="1" dirty="0" smtClean="0"/>
              <a:t>Каждый народ имеет старинные традиционные праздники, которые бережно передаются из поколения в поколение. У народа САХА это ЫСЫАХ. Якутский ысыах связан с культом солнечного божества, с культом плодородия. </a:t>
            </a:r>
            <a:br>
              <a:rPr lang="ru-RU" b="1" dirty="0" smtClean="0"/>
            </a:br>
            <a:r>
              <a:rPr lang="ru-RU" b="1" dirty="0" smtClean="0"/>
              <a:t>Ысыах - это типичный культовый праздник возрождения природы.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Picture 2" descr="C:\Users\Мама\Downloads\1 (3)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714356"/>
            <a:ext cx="3286086" cy="4929128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0" y="116632"/>
            <a:ext cx="6516216" cy="6527078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Прародиной летнего кумысного праздника являются степи </a:t>
            </a:r>
          </a:p>
          <a:p>
            <a:r>
              <a:rPr lang="ru-RU" sz="2400" b="1" dirty="0" smtClean="0"/>
              <a:t>Центральной Азии. Когда наши </a:t>
            </a:r>
          </a:p>
          <a:p>
            <a:r>
              <a:rPr lang="ru-RU" sz="2400" b="1" dirty="0" smtClean="0"/>
              <a:t>предки со своим скотом и скарбом кочевали по бескрайним степным просторам. Элементы якутского праздника имеют сходные черты с летними праздниками тюркских </a:t>
            </a:r>
          </a:p>
          <a:p>
            <a:r>
              <a:rPr lang="ru-RU" sz="2400" b="1" dirty="0" smtClean="0"/>
              <a:t>народов: тувинцев, алтайцев, татаро-башкирских сабантуев и др. </a:t>
            </a:r>
          </a:p>
          <a:p>
            <a:r>
              <a:rPr lang="ru-RU" sz="2400" b="1" dirty="0" smtClean="0"/>
              <a:t>Например, кропление праздничной площади во время торжественного ритуала открытия праздника, </a:t>
            </a:r>
          </a:p>
          <a:p>
            <a:r>
              <a:rPr lang="ru-RU" sz="2400" b="1" dirty="0" smtClean="0"/>
              <a:t>устройство тенистого полукруга из </a:t>
            </a:r>
          </a:p>
          <a:p>
            <a:r>
              <a:rPr lang="ru-RU" sz="2400" b="1" dirty="0" smtClean="0"/>
              <a:t>рядов молодых березок-чэчир, для сидячих рядов почетных лиц и гостей праздника, организация спортивных игр, скачки на конях и т.д. </a:t>
            </a:r>
            <a:endParaRPr lang="ru-RU" sz="2400" dirty="0"/>
          </a:p>
        </p:txBody>
      </p:sp>
      <p:pic>
        <p:nvPicPr>
          <p:cNvPr id="11266" name="Picture 2" descr="C:\Users\Мама\Downloads\1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724128" y="764704"/>
            <a:ext cx="3299118" cy="4968552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Мама\Downloads\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2" y="0"/>
            <a:ext cx="4710109" cy="3071810"/>
          </a:xfrm>
          <a:prstGeom prst="rect">
            <a:avLst/>
          </a:prstGeom>
          <a:noFill/>
        </p:spPr>
      </p:pic>
      <p:pic>
        <p:nvPicPr>
          <p:cNvPr id="6" name="Picture 2" descr="C:\Users\Мама\Downloads\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71822" y="0"/>
            <a:ext cx="4500558" cy="307181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7502" y="3102626"/>
            <a:ext cx="90363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Первые сведения о весеннем празднике можно встретить уже в </a:t>
            </a:r>
            <a:r>
              <a:rPr lang="ru-RU" sz="2400" b="1" dirty="0" smtClean="0"/>
              <a:t>записях </a:t>
            </a:r>
            <a:r>
              <a:rPr lang="ru-RU" sz="2400" b="1" dirty="0"/>
              <a:t>голландского путешественника И.Плеса, проезжавшего через Сибирь в Китай в конце 17 века. Он, в частности, отмечал, что у якутов в году всего лишь один праздник, который они справляют весной с большой торжественностью: разводят костры и поддерживают их пока длится праздник, в большом количестве приготовляют </a:t>
            </a:r>
            <a:r>
              <a:rPr lang="ru-RU" sz="2400" b="1" dirty="0" smtClean="0"/>
              <a:t>кумыс, </a:t>
            </a:r>
            <a:r>
              <a:rPr lang="ru-RU" sz="2400" b="1" dirty="0"/>
              <a:t>который используют для возлиянии, также всех гостей праздника угощали этим действительно </a:t>
            </a:r>
            <a:r>
              <a:rPr lang="ru-RU" sz="2400" b="1" dirty="0" smtClean="0"/>
              <a:t>   богатырским </a:t>
            </a:r>
            <a:r>
              <a:rPr lang="ru-RU" sz="2400" b="1" dirty="0"/>
              <a:t>напитком.</a:t>
            </a:r>
          </a:p>
        </p:txBody>
      </p:sp>
    </p:spTree>
    <p:extLst>
      <p:ext uri="{BB962C8B-B14F-4D97-AF65-F5344CB8AC3E}">
        <p14:creationId xmlns:p14="http://schemas.microsoft.com/office/powerpoint/2010/main" xmlns="" val="138005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ама\Downloads\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75656" y="210783"/>
            <a:ext cx="5429288" cy="3643338"/>
          </a:xfrm>
          <a:prstGeom prst="round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3861048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старину ритуал открытия праздника совершал Белый Шаман (Айыы Ойуун). Его сопровождали 8 невинных девушек и 9 невинных юношей. Ритуал кропления кумысом с молениями божествам айыы и духам местности приурочивали к восходу Солнца. Обращение к небесным божествам айыы, от которых зависело благополучие народа было главным моментом праздника.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Мама\Downloads\25_resiz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19672" y="89619"/>
            <a:ext cx="5463007" cy="3651742"/>
          </a:xfrm>
          <a:prstGeom prst="round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714752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Ысыах как календарный праздник был неразрывно связан с традиционно-хозяйственной деятельностью якутов. У якутов сохранилась древняя традиция, характерная для скотоводческих народов, делить год на две половины: зимнего (осень-зима) и летнего (весна-лето). Существования своеобразной границы между старым и новым, прошлым и будущим носило свое выражение в якутском Ысыахе.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3429000"/>
            <a:ext cx="8229600" cy="2911477"/>
          </a:xfrm>
        </p:spPr>
        <p:txBody>
          <a:bodyPr>
            <a:normAutofit/>
          </a:bodyPr>
          <a:lstStyle/>
          <a:p>
            <a:r>
              <a:rPr lang="ru-RU" b="1" dirty="0" smtClean="0"/>
              <a:t>Якуты справляли Ысыах в день летнего солнцестояния с 21 по 22 июня и называли его Новым годом. Они отмечали его как праздник обновления, рождения Природы и Человека. Ысыах был связан с добрым, светлым началом и конечно, надеждами на будущее.</a:t>
            </a:r>
            <a:endParaRPr lang="ru-RU" b="1" dirty="0"/>
          </a:p>
        </p:txBody>
      </p:sp>
      <p:pic>
        <p:nvPicPr>
          <p:cNvPr id="4" name="Picture 2" descr="C:\Users\Мама\Downloads\2_resize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35696" y="188640"/>
            <a:ext cx="4968552" cy="332093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3654865"/>
            <a:ext cx="8784976" cy="3057203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После долгой затяжной зимы народ саха мог вместе собраться и повеселиться на празднике от души: кумысопитие, национальные игры, борьба, конные скачки, состязания олонхосутов, а самое главное круговой танец - осуохай, тянувшийся до утра. Праздник, по преданиям, мог длиться до 9 дней, после Ысыаха все дружно, выходили на сенокосные работы.</a:t>
            </a:r>
            <a:endParaRPr lang="ru-RU" b="1" dirty="0"/>
          </a:p>
        </p:txBody>
      </p:sp>
      <p:pic>
        <p:nvPicPr>
          <p:cNvPr id="5" name="Picture 2" descr="C:\Users\Мама\Downloads\5.jpg"/>
          <p:cNvPicPr>
            <a:picLocks noGrp="1"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619672" y="116632"/>
            <a:ext cx="5348452" cy="3538233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57620" y="0"/>
            <a:ext cx="4829180" cy="6858000"/>
          </a:xfrm>
        </p:spPr>
        <p:txBody>
          <a:bodyPr/>
          <a:lstStyle/>
          <a:p>
            <a:r>
              <a:rPr lang="ru-RU" b="1" dirty="0" smtClean="0"/>
              <a:t>Сегодня лучшие старинные традиции праздника нашли свое творческое развитие в современном Ысыахе.</a:t>
            </a:r>
            <a:endParaRPr lang="ru-RU" b="1" dirty="0"/>
          </a:p>
        </p:txBody>
      </p:sp>
      <p:pic>
        <p:nvPicPr>
          <p:cNvPr id="4" name="Picture 2" descr="C:\Users\Мама\Downloads\1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 t="-632"/>
          <a:stretch>
            <a:fillRect/>
          </a:stretch>
        </p:blipFill>
        <p:spPr bwMode="auto">
          <a:xfrm>
            <a:off x="357157" y="428604"/>
            <a:ext cx="3253941" cy="4714908"/>
          </a:xfrm>
          <a:prstGeom prst="roundRect">
            <a:avLst/>
          </a:prstGeom>
          <a:noFill/>
        </p:spPr>
      </p:pic>
      <p:pic>
        <p:nvPicPr>
          <p:cNvPr id="5" name="Picture 2" descr="E:\Изображение\Изображение 1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71934" y="3000372"/>
            <a:ext cx="4667282" cy="3500462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452</Words>
  <Application>Microsoft Office PowerPoint</Application>
  <PresentationFormat>Экран (4:3)</PresentationFormat>
  <Paragraphs>21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1_Апекс</vt:lpstr>
      <vt:lpstr>Апекс</vt:lpstr>
      <vt:lpstr>Метро</vt:lpstr>
      <vt:lpstr>Апекс</vt:lpstr>
      <vt:lpstr>1_Тема Office</vt:lpstr>
      <vt:lpstr>Аспект</vt:lpstr>
      <vt:lpstr>Справедливость</vt:lpstr>
      <vt:lpstr>Якутский праздник ысыах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Пользователь</cp:lastModifiedBy>
  <cp:revision>41</cp:revision>
  <dcterms:created xsi:type="dcterms:W3CDTF">2011-11-18T06:24:11Z</dcterms:created>
  <dcterms:modified xsi:type="dcterms:W3CDTF">2017-12-08T14:36:17Z</dcterms:modified>
</cp:coreProperties>
</file>