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8" r:id="rId12"/>
    <p:sldId id="269" r:id="rId13"/>
    <p:sldId id="270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120" y="18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/>
            </a:pPr>
            <a:r>
              <a:rPr lang="ru-RU" dirty="0"/>
              <a:t>1.Какой правитель смог объединить</a:t>
            </a:r>
            <a:r>
              <a:rPr lang="ru-RU" baseline="0" dirty="0"/>
              <a:t> р</a:t>
            </a:r>
            <a:r>
              <a:rPr lang="ru-RU" dirty="0"/>
              <a:t>усские земли и правил с 1462 по 1505 год?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1.Какой правитель смог Объединить русские земли и правил с 1462 по 1505 год?</c:v>
                </c:pt>
              </c:strCache>
            </c:strRef>
          </c:tx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A)Василий II Темный</c:v>
                </c:pt>
                <c:pt idx="1">
                  <c:v>Б)Иван III </c:v>
                </c:pt>
                <c:pt idx="2">
                  <c:v>В)Иван IV Грозный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11</c:v>
                </c:pt>
                <c:pt idx="2">
                  <c:v>18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layout/>
      <c:txPr>
        <a:bodyPr/>
        <a:lstStyle/>
        <a:p>
          <a:pPr>
            <a:defRPr sz="24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2.Знаете ли вы, кто такой Данил Дмитриевич Холмский?</c:v>
                </c:pt>
              </c:strCache>
            </c:strRef>
          </c:tx>
          <c:dLbls>
            <c:showPercent val="1"/>
          </c:dLbls>
          <c:cat>
            <c:strRef>
              <c:f>Лист1!$A$2:$A$3</c:f>
              <c:strCache>
                <c:ptCount val="2"/>
                <c:pt idx="0">
                  <c:v>1)Да</c:v>
                </c:pt>
                <c:pt idx="1">
                  <c:v>2)Нет, никогда о нём не слышал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40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  <c:txPr>
        <a:bodyPr/>
        <a:lstStyle/>
        <a:p>
          <a:pPr>
            <a:defRPr sz="2400"/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3. Если да, то вы знаете, какую роль сыграл Холмский в оъединении русских земель вокруг Москвы?</c:v>
                </c:pt>
              </c:strCache>
            </c:strRef>
          </c:tx>
          <c:dLbls>
            <c:showPercent val="1"/>
          </c:dLbls>
          <c:cat>
            <c:strRef>
              <c:f>Лист1!$A$2:$A$3</c:f>
              <c:strCache>
                <c:ptCount val="2"/>
                <c:pt idx="0">
                  <c:v>1)Да, знаем</c:v>
                </c:pt>
                <c:pt idx="1">
                  <c:v>2)Нет, не знаем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3967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719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324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119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74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1714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88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6020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5621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8234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7500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F5F58-FB1E-423E-868F-03196B84FD73}" type="datetimeFigureOut">
              <a:rPr lang="ru-RU" smtClean="0"/>
              <a:pPr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B2106-5F01-48F0-B6AD-D6CED4B98C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2646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8" y="-171400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7"/>
            <a:ext cx="8208912" cy="216024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Государевы большие воеводы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653136"/>
            <a:ext cx="5288632" cy="134570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Корецкая Вероника </a:t>
            </a:r>
          </a:p>
          <a:p>
            <a:r>
              <a:rPr lang="ru-RU" dirty="0" smtClean="0"/>
              <a:t>МБОУ г. Мурманска СОШ №31</a:t>
            </a:r>
            <a:endParaRPr lang="ru-RU" dirty="0"/>
          </a:p>
        </p:txBody>
      </p:sp>
      <p:pic>
        <p:nvPicPr>
          <p:cNvPr id="1030" name="Picture 6" descr="http://tpd.tverlib.ru/sites/default/files/knyaz_holmsk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373557" cy="37452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915816" y="1916832"/>
            <a:ext cx="5904656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400" b="1" i="1" dirty="0" smtClean="0">
                <a:solidFill>
                  <a:schemeClr val="accent2">
                    <a:lumMod val="50000"/>
                  </a:schemeClr>
                </a:solidFill>
              </a:rPr>
              <a:t>князь </a:t>
            </a:r>
          </a:p>
          <a:p>
            <a:r>
              <a:rPr lang="ru-RU" sz="6400" b="1" dirty="0" smtClean="0">
                <a:solidFill>
                  <a:schemeClr val="accent2">
                    <a:lumMod val="50000"/>
                  </a:schemeClr>
                </a:solidFill>
              </a:rPr>
              <a:t>Даниил  Дмитриевич Холмский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2280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8" y="-171400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195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Стояние на реке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Угре </a:t>
            </a: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8 октября 1480 - 11 ноября 1480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http://www.magput.ru/pics/large/952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191250" cy="34004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221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8" y="-171400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Социологический опрос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Всего опрошено 42 ученика 8-х классов, возраст 14-15 лет</a:t>
            </a:r>
            <a:endParaRPr lang="ru-RU" sz="3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42910" y="2571744"/>
          <a:ext cx="7972452" cy="3840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8" y="-171400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Диаграмма 4"/>
          <p:cNvGraphicFramePr/>
          <p:nvPr/>
        </p:nvGraphicFramePr>
        <p:xfrm>
          <a:off x="571472" y="785794"/>
          <a:ext cx="8001056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8" y="-171400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Диаграмма 4"/>
          <p:cNvGraphicFramePr/>
          <p:nvPr/>
        </p:nvGraphicFramePr>
        <p:xfrm>
          <a:off x="1214414" y="714356"/>
          <a:ext cx="6672290" cy="5269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15"/>
            <a:ext cx="9009730" cy="67454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142984"/>
            <a:ext cx="7848872" cy="1740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Гипотеза: полководец Даниил Холмский малоизвестен молодым людям 14-15 лет</a:t>
            </a:r>
            <a:endParaRPr lang="ru-RU" dirty="0"/>
          </a:p>
        </p:txBody>
      </p:sp>
      <p:pic>
        <p:nvPicPr>
          <p:cNvPr id="2050" name="Picture 2" descr="http://www.the-submarine.ru/images/topics/photos/b/2015/06/3496_5_1434267221_5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5"/>
            <a:ext cx="2506054" cy="37402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100grm.ru/wp-content/uploads/2011/11/1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135" y="2204865"/>
            <a:ext cx="2669169" cy="37943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8563" y="6027646"/>
            <a:ext cx="20162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Холмский</a:t>
            </a:r>
            <a:endParaRPr lang="ru-RU" sz="3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61881" y="6027646"/>
            <a:ext cx="20162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</a:t>
            </a:r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endParaRPr lang="ru-RU" sz="3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667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46" y="4692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268760"/>
            <a:ext cx="7416824" cy="3528392"/>
          </a:xfrm>
        </p:spPr>
        <p:txBody>
          <a:bodyPr/>
          <a:lstStyle/>
          <a:p>
            <a:pPr marL="0" indent="0" algn="ctr">
              <a:buNone/>
            </a:pPr>
            <a:r>
              <a:rPr lang="ru-RU" sz="4500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«Самое лучшее предназначение есть защищать свое Отечество». </a:t>
            </a:r>
          </a:p>
          <a:p>
            <a:pPr marL="0" indent="0" algn="r">
              <a:buNone/>
            </a:pPr>
            <a:r>
              <a:rPr lang="ru-RU" sz="3000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Гавриил Романович Державин,</a:t>
            </a:r>
          </a:p>
          <a:p>
            <a:pPr marL="0" indent="0" algn="r">
              <a:buNone/>
            </a:pPr>
            <a:r>
              <a:rPr lang="ru-RU" sz="3000" dirty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русский поэт эпохи Просвещения</a:t>
            </a:r>
          </a:p>
          <a:p>
            <a:endParaRPr lang="ru-RU" dirty="0"/>
          </a:p>
        </p:txBody>
      </p:sp>
      <p:pic>
        <p:nvPicPr>
          <p:cNvPr id="5122" name="Picture 2" descr="http://pskovmir.edapskov.ru/pic/24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772" y="3140968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8039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2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www.minnation.senat.org/Millennium-monumen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310" r="29592" b="13811"/>
          <a:stretch/>
        </p:blipFill>
        <p:spPr bwMode="auto">
          <a:xfrm>
            <a:off x="714348" y="142852"/>
            <a:ext cx="3337457" cy="41434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00496" y="214290"/>
            <a:ext cx="4968552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000" b="1" i="1" dirty="0" smtClean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/>
            <a:endParaRPr lang="ru-RU" sz="3000" b="1" i="1" dirty="0" smtClean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Памятник </a:t>
            </a:r>
          </a:p>
          <a:p>
            <a:pPr algn="ctr"/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«</a:t>
            </a:r>
            <a:r>
              <a:rPr lang="ru-RU" sz="3000" b="1" i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Тысячелетие </a:t>
            </a:r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России»</a:t>
            </a:r>
          </a:p>
          <a:p>
            <a:pPr algn="ctr"/>
            <a:r>
              <a:rPr lang="ru-RU" sz="25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Монумент воздвигнут в</a:t>
            </a:r>
            <a:r>
              <a:rPr lang="ru-RU" sz="2500" b="1" i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 Великом Новгороде в 1862 году в честь </a:t>
            </a:r>
            <a:r>
              <a:rPr lang="ru-RU" sz="25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тысячелетнего юбилея легендарного</a:t>
            </a:r>
            <a:r>
              <a:rPr lang="ru-RU" sz="2500" b="1" i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 </a:t>
            </a:r>
            <a:r>
              <a:rPr lang="ru-RU" sz="25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призвания </a:t>
            </a:r>
            <a:r>
              <a:rPr lang="ru-RU" sz="2500" b="1" i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варягов на Русь</a:t>
            </a:r>
          </a:p>
        </p:txBody>
      </p:sp>
      <p:sp>
        <p:nvSpPr>
          <p:cNvPr id="9218" name="AutoShape 2" descr="https://upload.wikimedia.org/wikipedia/commons/7/75/1000_Voina_chelove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upload.wikimedia.org/wikipedia/commons/7/75/1000_Voina_chelove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AutoShape 6" descr="https://upload.wikimedia.org/wikipedia/commons/7/75/1000_Voina_chelove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Содержимое 9" descr="1000_Voina_cheloveki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0034" y="4413223"/>
            <a:ext cx="8229600" cy="2444777"/>
          </a:xfrm>
        </p:spPr>
      </p:pic>
    </p:spTree>
    <p:extLst>
      <p:ext uri="{BB962C8B-B14F-4D97-AF65-F5344CB8AC3E}">
        <p14:creationId xmlns="" xmlns:p14="http://schemas.microsoft.com/office/powerpoint/2010/main" val="325514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46" y="4692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reglib.natm.ru/newsite/images/1000/08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03130"/>
            <a:ext cx="2952328" cy="4292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6667" y="5195471"/>
            <a:ext cx="82809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Князь Холмский Даниил Дмитриевич</a:t>
            </a:r>
            <a:endParaRPr lang="ru-RU" sz="3000" b="1" i="1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44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1" y="4692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1052736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Актуальность: </a:t>
            </a:r>
            <a:endParaRPr lang="en-US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Развитие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интереса учащихся к изучению истории Родины  в наивысшей степени отвечает требованиям времени и заветам старших поколений.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Увеличение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интереса учащихся к историческим персоналиям, в том числе, малоизвестным, но сыгравшим свою особенную роль в Российской Истории.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Развитие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коммуникативных навыков и навыков исторического анализа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Цель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: увековечивание памяти великих полководцев Земли Русской.</a:t>
            </a:r>
          </a:p>
          <a:p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Задачи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Изучить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военные исторические события в период правления Ивана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III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2.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Выяснить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историческую значимость событий, произошедших в ходе военных кампаний при Иване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III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под предводительством воеводы Даниила Холмского.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3.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Подтвердить обоснованное изображение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воеводы Даниила Холмского  на монументе "Тысячелетие России".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44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2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908720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 </a:t>
            </a: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Из рода Холмских талантливый 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              				полководец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9552" y="692697"/>
            <a:ext cx="8208912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2564904"/>
            <a:ext cx="43924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Князь 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Даниил Дмитриевич Холмский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(ум. в 1493 году) 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—боярин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и воевода,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современник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 Ивана III Васильевича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Происходил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из рода тверских князей.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Родился не позже 40-х годов 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XV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в.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В 1460-х гг. служил у московских князей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 descr="http://www.the-submarine.ru/images/topics/photos/b/2015/06/3496_5_1434267221_5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83057"/>
            <a:ext cx="2956633" cy="4412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944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78" y="-171400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195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Задачи внешней политики во второй половине 60-х годов </a:t>
            </a:r>
            <a:r>
              <a:rPr lang="en-US" sz="3600" b="1" i="1" dirty="0">
                <a:solidFill>
                  <a:schemeClr val="accent2">
                    <a:lumMod val="50000"/>
                  </a:schemeClr>
                </a:solidFill>
              </a:rPr>
              <a:t>XV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 века: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9575" y="2204864"/>
            <a:ext cx="756084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Обеспечение безопасности восточной границы путем установления политического контроля над Казанским ханством;</a:t>
            </a:r>
          </a:p>
          <a:p>
            <a:pPr marL="342900" indent="-342900">
              <a:buAutoNum type="arabicPeriod"/>
            </a:pP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Объединение русских земель для обеспечения успехов в борьбе с Золотой Ордой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3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96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746" y="-142900"/>
            <a:ext cx="9153746" cy="68580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8715404" cy="950924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Поход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на Новгород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битва 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</a:rPr>
              <a:t>на реке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</a:rPr>
              <a:t>Шелони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historiosophy.ru/images/photos/medium/shop7805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075" y="1556792"/>
            <a:ext cx="5028555" cy="4783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0367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data.pixiz.com/output/user/frame/preview/api/big/1/3/9/6/2616931_dd8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567" y="0"/>
            <a:ext cx="9153746" cy="6853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fanread.ru/img/g/?src=12153262&amp;i=63&amp;ext=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89" y="2353269"/>
            <a:ext cx="3669638" cy="38164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syl.ru/misc/i/ai/180395/7244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936" y="2641301"/>
            <a:ext cx="3498149" cy="3528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2327" y="17739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134036"/>
            <a:ext cx="79928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endParaRPr lang="ru-RU" dirty="0"/>
          </a:p>
          <a:p>
            <a:pPr algn="ctr" fontAlgn="t"/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7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января 1474 года в Пскове были заключены договоры о мире между 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Ливонским Орденом, </a:t>
            </a:r>
            <a:r>
              <a:rPr lang="ru-RU" sz="1500" b="1" dirty="0">
                <a:solidFill>
                  <a:schemeClr val="accent2">
                    <a:lumMod val="50000"/>
                  </a:schemeClr>
                </a:solidFill>
              </a:rPr>
              <a:t>с одной стороны, и Псковом и Великим Новгородом, с </a:t>
            </a:r>
            <a:r>
              <a:rPr lang="ru-RU" sz="1500" b="1" dirty="0" smtClean="0">
                <a:solidFill>
                  <a:schemeClr val="accent2">
                    <a:lumMod val="50000"/>
                  </a:schemeClr>
                </a:solidFill>
              </a:rPr>
              <a:t>другой.</a:t>
            </a:r>
            <a:endParaRPr lang="ru-RU" sz="1500" b="1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4" y="753178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</a:rPr>
              <a:t>Данильев мир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661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301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Государевы большие воеводы: </vt:lpstr>
      <vt:lpstr>Слайд 2</vt:lpstr>
      <vt:lpstr>Слайд 3</vt:lpstr>
      <vt:lpstr>Слайд 4</vt:lpstr>
      <vt:lpstr>Слайд 5</vt:lpstr>
      <vt:lpstr>Слайд 6</vt:lpstr>
      <vt:lpstr>Задачи внешней политики во второй половине 60-х годов XV века:</vt:lpstr>
      <vt:lpstr>Поход на Новгород, битва на реке Шелони</vt:lpstr>
      <vt:lpstr> </vt:lpstr>
      <vt:lpstr>Стояние на реке Угре  8 октября 1480 - 11 ноября 1480 г. </vt:lpstr>
      <vt:lpstr>Социологический опрос Всего опрошено 42 ученика 8-х классов, возраст 14-15 лет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Государевы большие воеводы: князь Даниил  Дмитриевич Холмский</dc:title>
  <dc:creator>Rigth</dc:creator>
  <cp:lastModifiedBy>Teacher</cp:lastModifiedBy>
  <cp:revision>18</cp:revision>
  <dcterms:created xsi:type="dcterms:W3CDTF">2016-04-17T15:38:16Z</dcterms:created>
  <dcterms:modified xsi:type="dcterms:W3CDTF">2016-05-03T12:14:40Z</dcterms:modified>
</cp:coreProperties>
</file>