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6" r:id="rId3"/>
    <p:sldId id="265" r:id="rId4"/>
    <p:sldId id="264" r:id="rId5"/>
    <p:sldId id="263" r:id="rId6"/>
    <p:sldId id="256" r:id="rId7"/>
    <p:sldId id="262" r:id="rId8"/>
    <p:sldId id="268" r:id="rId9"/>
    <p:sldId id="267" r:id="rId10"/>
    <p:sldId id="269" r:id="rId11"/>
    <p:sldId id="270" r:id="rId12"/>
    <p:sldId id="273" r:id="rId13"/>
    <p:sldId id="272" r:id="rId14"/>
    <p:sldId id="271" r:id="rId15"/>
    <p:sldId id="274" r:id="rId16"/>
    <p:sldId id="280" r:id="rId17"/>
    <p:sldId id="278" r:id="rId18"/>
    <p:sldId id="277" r:id="rId19"/>
    <p:sldId id="276" r:id="rId20"/>
    <p:sldId id="275" r:id="rId21"/>
    <p:sldId id="27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21"/>
    <p:penClr>
      <a:schemeClr val="accent1"/>
    </p:penClr>
    <p:extLst>
      <p:ext uri="{EC167BDD-8182-4AB7-AECC-EB403E3ABB37}">
        <p14:laserClr xmlns:p14="http://schemas.microsoft.com/office/powerpoint/2010/main">
          <a:srgbClr val="0000FF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15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6.jpeg"/><Relationship Id="rId7" Type="http://schemas.openxmlformats.org/officeDocument/2006/relationships/image" Target="../media/image3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7.png"/><Relationship Id="rId9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F:\&#1087;&#1088;&#1086;&#1077;&#1082;&#1090;%20&#1082;&#1088;&#1072;&#1074;&#1095;&#1077;&#1085;&#1082;&#1086;%20&#1043;.&#1040;%20&#1055;&#1072;&#1089;&#1093;&#1072;%20-%20&#1087;&#1088;&#1072;&#1079;&#1076;&#1085;&#1080;&#1082;%20&#1087;&#1088;&#1072;&#1079;&#1076;&#1085;&#1080;&#1082;&#1086;&#1074;\index.files\&#1057;&#1093;&#1086;&#1078;&#1076;&#1077;&#1085;&#1080;&#1077;%20&#1041;&#1083;&#1072;&#1075;&#1086;&#1076;&#1072;&#1090;&#1085;&#1086;&#1075;&#1086;%20&#1086;&#1075;&#1085;&#1103;%2014.04.2012_WMV%20V9.wmv" TargetMode="External"/><Relationship Id="rId6" Type="http://schemas.openxmlformats.org/officeDocument/2006/relationships/image" Target="../media/image48.png"/><Relationship Id="rId5" Type="http://schemas.openxmlformats.org/officeDocument/2006/relationships/slide" Target="slide2.xml"/><Relationship Id="rId4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5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5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image" Target="../media/image6.jpeg"/><Relationship Id="rId7" Type="http://schemas.openxmlformats.org/officeDocument/2006/relationships/slide" Target="slide1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5" Type="http://schemas.openxmlformats.org/officeDocument/2006/relationships/slide" Target="slide3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gif"/><Relationship Id="rId5" Type="http://schemas.openxmlformats.org/officeDocument/2006/relationships/image" Target="../media/image59.gif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6.jpeg"/><Relationship Id="rId7" Type="http://schemas.openxmlformats.org/officeDocument/2006/relationships/image" Target="../media/image1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6.jpeg"/><Relationship Id="rId7" Type="http://schemas.openxmlformats.org/officeDocument/2006/relationships/image" Target="../media/image1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6.jpeg"/><Relationship Id="rId7" Type="http://schemas.openxmlformats.org/officeDocument/2006/relationships/image" Target="../media/image2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7.png"/><Relationship Id="rId9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2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6.jpeg"/><Relationship Id="rId7" Type="http://schemas.openxmlformats.org/officeDocument/2006/relationships/image" Target="../media/image3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7.png"/><Relationship Id="rId9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\Downloads\весь материал\Новая папка\530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84976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61351" y="1484784"/>
            <a:ext cx="5349350" cy="215443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31550" cmpd="sng">
                  <a:solidFill>
                    <a:srgbClr val="FF66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Пасха </a:t>
            </a:r>
          </a:p>
          <a:p>
            <a:pPr algn="ctr"/>
            <a:r>
              <a:rPr lang="ru-RU" sz="5400" b="1" dirty="0">
                <a:ln w="31550" cmpd="sng">
                  <a:solidFill>
                    <a:srgbClr val="FF66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</a:t>
            </a:r>
            <a:r>
              <a:rPr lang="ru-RU" sz="5400" b="1" dirty="0" smtClean="0">
                <a:ln w="31550" cmpd="sng">
                  <a:solidFill>
                    <a:srgbClr val="FF66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других  странах</a:t>
            </a:r>
            <a:endParaRPr lang="ru-RU" sz="5400" b="1" dirty="0">
              <a:ln w="31550" cmpd="sng">
                <a:solidFill>
                  <a:srgbClr val="FF6600"/>
                </a:soli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1027" name="Picture 3" descr="C:\Users\админ\Downloads\i (1)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1116" y="3950680"/>
            <a:ext cx="2592370" cy="2575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81d72d8ce1a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0577" y="3718295"/>
            <a:ext cx="2150269" cy="2120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 descr="zajats9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330847" y="3501008"/>
            <a:ext cx="1959709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304078" y="6023029"/>
            <a:ext cx="303724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Кравченко Г.А.</a:t>
            </a:r>
            <a:endParaRPr lang="ru-RU" sz="3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6710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\Downloads\i (17)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0556" y="5013176"/>
            <a:ext cx="1843444" cy="1863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админ\Downloads\i (17)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4975622"/>
            <a:ext cx="1979712" cy="1973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админ\Downloads\i (25)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6210300"/>
            <a:ext cx="28575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админ\Downloads\i (25)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5842" y="6228974"/>
            <a:ext cx="28575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lilia0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2543196" y="-75778"/>
            <a:ext cx="3960564" cy="908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419842" y="1210574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/>
              <a:t>Еще </a:t>
            </a:r>
            <a:r>
              <a:rPr lang="ru-RU" dirty="0"/>
              <a:t>один символ Пасхи —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пасхальный заяц (кролик)</a:t>
            </a:r>
            <a:r>
              <a:rPr lang="ru-RU" dirty="0"/>
              <a:t>. </a:t>
            </a:r>
            <a:r>
              <a:rPr lang="ru-RU" dirty="0" smtClean="0"/>
              <a:t>По </a:t>
            </a:r>
            <a:r>
              <a:rPr lang="ru-RU" dirty="0"/>
              <a:t>поверьям, кролик оставляет в подарок хорошим детям гнездо с разноцветными яйцами. </a:t>
            </a:r>
            <a:r>
              <a:rPr lang="ru-RU" dirty="0" smtClean="0"/>
              <a:t>На </a:t>
            </a:r>
            <a:r>
              <a:rPr lang="ru-RU" dirty="0"/>
              <a:t>воскресный обед собирается вся семья. Часто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запекают барашка со множеством овощей</a:t>
            </a:r>
            <a:r>
              <a:rPr lang="ru-RU" dirty="0"/>
              <a:t>, готовят или покупают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пасхальный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торт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" name="Picture 10" descr="зайцы в стойке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7038" y="1340768"/>
            <a:ext cx="1906963" cy="2603004"/>
          </a:xfrm>
          <a:prstGeom prst="rect">
            <a:avLst/>
          </a:prstGeom>
          <a:noFill/>
          <a:ln w="9525">
            <a:solidFill>
              <a:srgbClr val="7030A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194" name="Picture 2" descr="http://im7-tub-ru.yandex.net/i?id=935273102-06-72&amp;n=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7251" y="3930127"/>
            <a:ext cx="3473039" cy="2135065"/>
          </a:xfrm>
          <a:prstGeom prst="rect">
            <a:avLst/>
          </a:prstGeom>
          <a:ln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http://im3-tub-ru.yandex.net/i?id=556690722-37-72&amp;n=21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13"/>
          <a:stretch/>
        </p:blipFill>
        <p:spPr bwMode="auto">
          <a:xfrm flipH="1">
            <a:off x="4754976" y="3833545"/>
            <a:ext cx="1506256" cy="1591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im0-tub-ru.yandex.net/i?id=516363374-28-72&amp;n=2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40768"/>
            <a:ext cx="1867644" cy="2668063"/>
          </a:xfrm>
          <a:prstGeom prst="rect">
            <a:avLst/>
          </a:prstGeom>
          <a:ln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Управляющая кнопка: назад 11">
            <a:hlinkClick r:id="rId9" action="ppaction://hlinksldjump" highlightClick="1"/>
          </p:cNvPr>
          <p:cNvSpPr/>
          <p:nvPr/>
        </p:nvSpPr>
        <p:spPr>
          <a:xfrm>
            <a:off x="7507773" y="5914117"/>
            <a:ext cx="465158" cy="347168"/>
          </a:xfrm>
          <a:prstGeom prst="actionButtonBackPreviou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0467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\Downloads\i (17)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0556" y="5013176"/>
            <a:ext cx="1843444" cy="1863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админ\Downloads\i (17)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4975622"/>
            <a:ext cx="1979712" cy="1973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админ\Downloads\i (25)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6210300"/>
            <a:ext cx="28575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админ\Downloads\i (25)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5842" y="6228974"/>
            <a:ext cx="28575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lilia0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2543196" y="-75778"/>
            <a:ext cx="3960564" cy="908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99780" y="692696"/>
            <a:ext cx="804739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ПАСХА в Иерусалиме на Святой земле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051720" y="1405062"/>
            <a:ext cx="524883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На Святой земле паломники в Пасхальную ночь наблюдают настоящее чудо – схождение </a:t>
            </a:r>
            <a:r>
              <a:rPr lang="ru-RU" dirty="0" smtClean="0">
                <a:solidFill>
                  <a:srgbClr val="C00000"/>
                </a:solidFill>
              </a:rPr>
              <a:t>Благодатного огня. </a:t>
            </a:r>
            <a:r>
              <a:rPr lang="ru-RU" dirty="0" smtClean="0"/>
              <a:t>Этот обряд является подтверждением веры и надежды на Божью милость  для христиан всего мира. </a:t>
            </a:r>
            <a:endParaRPr lang="ru-RU" dirty="0"/>
          </a:p>
        </p:txBody>
      </p:sp>
      <p:pic>
        <p:nvPicPr>
          <p:cNvPr id="13" name="Рисунок 12" descr="http://yafogate.info/images/morfeoshow/____________-3925/big/YGI_1436.jpg?rand=39342958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67030" y="2882390"/>
            <a:ext cx="4752975" cy="3079762"/>
          </a:xfrm>
          <a:prstGeom prst="rect">
            <a:avLst/>
          </a:prstGeom>
          <a:ln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2751471" y="5962152"/>
            <a:ext cx="4549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</a:rPr>
              <a:t>Верующие у Храма Гроба Господня</a:t>
            </a:r>
            <a:endParaRPr lang="ru-RU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122" name="Picture 2" descr="http://im4-tub-ru.yandex.net/i?id=461466032-25-72&amp;n=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03650"/>
            <a:ext cx="1292635" cy="941239"/>
          </a:xfrm>
          <a:prstGeom prst="rect">
            <a:avLst/>
          </a:prstGeom>
          <a:ln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878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\Downloads\i (17)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0556" y="5013176"/>
            <a:ext cx="1843444" cy="1863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админ\Downloads\i (17)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4975622"/>
            <a:ext cx="1979712" cy="1973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админ\Downloads\i (25)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6210300"/>
            <a:ext cx="28575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админ\Downloads\i (25)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5842" y="6228974"/>
            <a:ext cx="28575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lilia0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2543196" y="-75778"/>
            <a:ext cx="3960564" cy="908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07196" y="1052736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/>
              <a:t>С</a:t>
            </a:r>
            <a:r>
              <a:rPr lang="ru-RU" dirty="0" smtClean="0"/>
              <a:t>лужбы </a:t>
            </a:r>
            <a:r>
              <a:rPr lang="ru-RU" dirty="0"/>
              <a:t>Страстной недели проходят в </a:t>
            </a:r>
            <a:r>
              <a:rPr lang="ru-RU" dirty="0">
                <a:solidFill>
                  <a:srgbClr val="C00000"/>
                </a:solidFill>
              </a:rPr>
              <a:t>местах евангельских событий</a:t>
            </a:r>
            <a:r>
              <a:rPr lang="ru-RU" dirty="0"/>
              <a:t>, </a:t>
            </a:r>
            <a:r>
              <a:rPr lang="ru-RU" dirty="0" smtClean="0"/>
              <a:t> на месте, </a:t>
            </a:r>
            <a:r>
              <a:rPr lang="ru-RU" dirty="0"/>
              <a:t>где лежало </a:t>
            </a:r>
            <a:r>
              <a:rPr lang="ru-RU" dirty="0" smtClean="0"/>
              <a:t> тело Христа, </a:t>
            </a:r>
            <a:r>
              <a:rPr lang="ru-RU" dirty="0"/>
              <a:t>где Он восстал из </a:t>
            </a:r>
            <a:r>
              <a:rPr lang="ru-RU" dirty="0" smtClean="0"/>
              <a:t>мёртвых.</a:t>
            </a:r>
            <a:r>
              <a:rPr lang="ru-RU" dirty="0"/>
              <a:t> В </a:t>
            </a:r>
            <a:r>
              <a:rPr lang="ru-RU" dirty="0">
                <a:solidFill>
                  <a:srgbClr val="C00000"/>
                </a:solidFill>
              </a:rPr>
              <a:t>Великую Субботу </a:t>
            </a:r>
            <a:r>
              <a:rPr lang="ru-RU" dirty="0"/>
              <a:t>иерусалимский патриарх и духовенство трижды обходят крестным ходом вокруг </a:t>
            </a:r>
            <a:r>
              <a:rPr lang="ru-RU" dirty="0" err="1">
                <a:solidFill>
                  <a:srgbClr val="C00000"/>
                </a:solidFill>
              </a:rPr>
              <a:t>Кувуклии</a:t>
            </a:r>
            <a:r>
              <a:rPr lang="ru-RU" dirty="0"/>
              <a:t> – часовни, где хранится принесенная с Голгофы </a:t>
            </a:r>
            <a:r>
              <a:rPr lang="ru-RU" dirty="0">
                <a:solidFill>
                  <a:srgbClr val="C00000"/>
                </a:solidFill>
              </a:rPr>
              <a:t>Плащаница. </a:t>
            </a:r>
          </a:p>
        </p:txBody>
      </p:sp>
      <p:pic>
        <p:nvPicPr>
          <p:cNvPr id="8" name="Picture 4" descr="http://im2-tub-ru.yandex.net/i?id=169356614-11-72&amp;n=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5369" y="3717032"/>
            <a:ext cx="3189585" cy="2116981"/>
          </a:xfrm>
          <a:prstGeom prst="rect">
            <a:avLst/>
          </a:prstGeom>
          <a:ln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http://im3-tub-ru.yandex.net/i?id=103663926-40-72&amp;n=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717031"/>
            <a:ext cx="2864981" cy="2116981"/>
          </a:xfrm>
          <a:prstGeom prst="rect">
            <a:avLst/>
          </a:prstGeom>
          <a:noFill/>
          <a:ln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447533" y="5944925"/>
            <a:ext cx="4549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</a:rPr>
              <a:t>В ожидании чудесного Благодатного огня</a:t>
            </a:r>
            <a:endParaRPr lang="ru-RU" i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243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\Downloads\i (17)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0556" y="5013176"/>
            <a:ext cx="1843444" cy="1863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админ\Downloads\i (17)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4975622"/>
            <a:ext cx="1979712" cy="1973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админ\Downloads\i (25)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6210300"/>
            <a:ext cx="28575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админ\Downloads\i (25)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5842" y="6228974"/>
            <a:ext cx="28575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lilia0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2543196" y="-75778"/>
            <a:ext cx="3960564" cy="908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23728" y="980728"/>
            <a:ext cx="51125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В храме погашен весь огонь: свечи, лампады… Двери </a:t>
            </a:r>
            <a:r>
              <a:rPr lang="ru-RU" dirty="0" err="1"/>
              <a:t>Кувуклии</a:t>
            </a:r>
            <a:r>
              <a:rPr lang="ru-RU" dirty="0"/>
              <a:t> запечатаны особой восковой печатью. Патриарх снимает с себя верхнее облачение: митру, омофор и саккос. Делает он это </a:t>
            </a:r>
            <a:r>
              <a:rPr lang="ru-RU" dirty="0">
                <a:solidFill>
                  <a:srgbClr val="C00000"/>
                </a:solidFill>
              </a:rPr>
              <a:t>в знак особого смирения перед таинством Благодатного огня</a:t>
            </a:r>
            <a:r>
              <a:rPr lang="ru-RU" dirty="0"/>
              <a:t>. Берет в руки два пучка свечей, в каждом – тридцать три свечки, по числу лет земной жизни Спасителя. </a:t>
            </a:r>
          </a:p>
        </p:txBody>
      </p:sp>
      <p:pic>
        <p:nvPicPr>
          <p:cNvPr id="8" name="Picture 12" descr="http://im3-tub-ru.yandex.net/i?id=282777221-26-72&amp;n=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717032"/>
            <a:ext cx="3312134" cy="2227893"/>
          </a:xfrm>
          <a:prstGeom prst="rect">
            <a:avLst/>
          </a:prstGeom>
          <a:ln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im0-tub-ru.yandex.net/i?id=282210445-35-72&amp;n=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5" y="3717032"/>
            <a:ext cx="2993493" cy="2245120"/>
          </a:xfrm>
          <a:prstGeom prst="rect">
            <a:avLst/>
          </a:prstGeom>
          <a:ln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915816" y="5950868"/>
            <a:ext cx="4549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</a:rPr>
              <a:t>Схождение Благодатного огня</a:t>
            </a:r>
            <a:endParaRPr lang="ru-RU" i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773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\Downloads\i (17)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0556" y="5013176"/>
            <a:ext cx="1843444" cy="1863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админ\Downloads\i (17)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4975622"/>
            <a:ext cx="1979712" cy="1973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админ\Downloads\i (25)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6210300"/>
            <a:ext cx="28575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админ\Downloads\i (25)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5842" y="6228974"/>
            <a:ext cx="28575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lilia0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2543196" y="-75778"/>
            <a:ext cx="3960564" cy="908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23728" y="980728"/>
            <a:ext cx="49502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С </a:t>
            </a:r>
            <a:r>
              <a:rPr lang="ru-RU" dirty="0" err="1"/>
              <a:t>Кувуклии</a:t>
            </a:r>
            <a:r>
              <a:rPr lang="ru-RU" dirty="0"/>
              <a:t> снимается печать, патриарх входит внутрь для тайной молитвы. Наступают волнующие минуты всеобщего ожидания</a:t>
            </a:r>
            <a:r>
              <a:rPr lang="ru-RU" dirty="0" smtClean="0"/>
              <a:t>.</a:t>
            </a:r>
            <a:r>
              <a:rPr lang="ru-RU" dirty="0"/>
              <a:t> Вдруг становятся слышны раскаты грома, тогда как на улице ясно и солнечно. Храм озаряется яркими вспышками света. То в одном, то в другом месте блистают </a:t>
            </a:r>
            <a:r>
              <a:rPr lang="ru-RU" dirty="0">
                <a:solidFill>
                  <a:srgbClr val="C00000"/>
                </a:solidFill>
              </a:rPr>
              <a:t>зарницы – предвестницы сошествия Небесного огня. 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2" name="Picture 4" descr="http://im7-tub-ru.yandex.net/i?id=476951827-63-72&amp;n=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789040"/>
            <a:ext cx="3024336" cy="1998460"/>
          </a:xfrm>
          <a:prstGeom prst="rect">
            <a:avLst/>
          </a:prstGeom>
          <a:ln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http://im4-tub-ru.yandex.net/i?id=524605075-37-72&amp;n=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789040"/>
            <a:ext cx="2944398" cy="1998460"/>
          </a:xfrm>
          <a:prstGeom prst="rect">
            <a:avLst/>
          </a:prstGeom>
          <a:ln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2751471" y="5962152"/>
            <a:ext cx="4549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</a:rPr>
              <a:t>Схождение Благодатного огня</a:t>
            </a:r>
            <a:endParaRPr lang="ru-RU" i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9377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\Downloads\i (17)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0556" y="5013176"/>
            <a:ext cx="1843444" cy="1863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админ\Downloads\i (17)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4975622"/>
            <a:ext cx="1979712" cy="1973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админ\Downloads\i (25)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6210300"/>
            <a:ext cx="28575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админ\Downloads\i (25)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5842" y="6228974"/>
            <a:ext cx="28575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lilia0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2543196" y="-75778"/>
            <a:ext cx="3960564" cy="908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64004" y="863004"/>
            <a:ext cx="532859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Благодатный огонь сходит на </a:t>
            </a:r>
            <a:r>
              <a:rPr lang="ru-RU" dirty="0" err="1"/>
              <a:t>Кувуклию</a:t>
            </a:r>
            <a:r>
              <a:rPr lang="ru-RU" dirty="0"/>
              <a:t> </a:t>
            </a:r>
            <a:r>
              <a:rPr lang="ru-RU" dirty="0">
                <a:solidFill>
                  <a:srgbClr val="C00000"/>
                </a:solidFill>
              </a:rPr>
              <a:t>наподобие молнии.</a:t>
            </a:r>
            <a:r>
              <a:rPr lang="ru-RU" dirty="0"/>
              <a:t> </a:t>
            </a:r>
            <a:r>
              <a:rPr lang="ru-RU" dirty="0" smtClean="0"/>
              <a:t>Храм </a:t>
            </a:r>
            <a:r>
              <a:rPr lang="ru-RU" dirty="0"/>
              <a:t>наполнило необычное сияние, свет, который был явлен при Воскресении Христовом.</a:t>
            </a:r>
          </a:p>
          <a:p>
            <a:pPr algn="ctr"/>
            <a:r>
              <a:rPr lang="ru-RU" dirty="0"/>
              <a:t>Патриарх с пучками горящих свечей выходит к верующим. </a:t>
            </a:r>
            <a:r>
              <a:rPr lang="ru-RU" dirty="0">
                <a:solidFill>
                  <a:srgbClr val="C00000"/>
                </a:solidFill>
              </a:rPr>
              <a:t>Всеобщее ликование охватывает храм</a:t>
            </a:r>
            <a:r>
              <a:rPr lang="ru-RU" dirty="0"/>
              <a:t>, в считанные мгновения Благодатный огонь разносится повсюду. Первые минуты он не обжигает, не опаляет, им можно, как водой, омыть свое лицо... </a:t>
            </a:r>
            <a:r>
              <a:rPr lang="ru-RU" dirty="0" smtClean="0">
                <a:solidFill>
                  <a:srgbClr val="C00000"/>
                </a:solidFill>
              </a:rPr>
              <a:t>Чудесные </a:t>
            </a:r>
            <a:r>
              <a:rPr lang="ru-RU" dirty="0">
                <a:solidFill>
                  <a:srgbClr val="C00000"/>
                </a:solidFill>
              </a:rPr>
              <a:t>исцеления совершает Благодатный огонь</a:t>
            </a:r>
            <a:r>
              <a:rPr lang="ru-RU" dirty="0"/>
              <a:t>.</a:t>
            </a:r>
          </a:p>
        </p:txBody>
      </p:sp>
      <p:pic>
        <p:nvPicPr>
          <p:cNvPr id="9218" name="Picture 2" descr="http://im2-tub-ru.yandex.net/i?id=147623792-32-72&amp;n=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845" y="3739925"/>
            <a:ext cx="3040997" cy="2036382"/>
          </a:xfrm>
          <a:prstGeom prst="rect">
            <a:avLst/>
          </a:prstGeom>
          <a:ln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2" name="Picture 16" descr="http://im5-tub-ru.yandex.net/i?id=75821449-49-72&amp;n=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9217" y="3739925"/>
            <a:ext cx="3122452" cy="2036382"/>
          </a:xfrm>
          <a:prstGeom prst="rect">
            <a:avLst/>
          </a:prstGeom>
          <a:ln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611872" y="5869744"/>
            <a:ext cx="4549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</a:rPr>
              <a:t>Всеобщее ликование</a:t>
            </a:r>
            <a:endParaRPr lang="ru-RU" i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56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\Downloads\i (17)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0556" y="5013176"/>
            <a:ext cx="1843444" cy="1863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админ\Downloads\i (17)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4975622"/>
            <a:ext cx="1979712" cy="1973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админ\Downloads\i (25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6210300"/>
            <a:ext cx="28575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админ\Downloads\i (25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5842" y="6228974"/>
            <a:ext cx="28575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44997" y="105448"/>
            <a:ext cx="905401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Схождение Благодатного огня в Храме Гроба Господня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Управляющая кнопка: назад 8">
            <a:hlinkClick r:id="rId5" action="ppaction://hlinksldjump" highlightClick="1"/>
          </p:cNvPr>
          <p:cNvSpPr/>
          <p:nvPr/>
        </p:nvSpPr>
        <p:spPr>
          <a:xfrm>
            <a:off x="73814" y="5033013"/>
            <a:ext cx="477083" cy="333564"/>
          </a:xfrm>
          <a:prstGeom prst="actionButtonBackPreviou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Схождение Благодатного огня 14.04.2012_WMV V9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6"/>
          <a:stretch>
            <a:fillRect/>
          </a:stretch>
        </p:blipFill>
        <p:spPr>
          <a:xfrm>
            <a:off x="1143000" y="685800"/>
            <a:ext cx="68580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362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812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\Downloads\i (17)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0556" y="5013176"/>
            <a:ext cx="1843444" cy="1863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админ\Downloads\i (17)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4975622"/>
            <a:ext cx="1979712" cy="1973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админ\Downloads\i (25)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6210300"/>
            <a:ext cx="28575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админ\Downloads\i (25)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5842" y="6228974"/>
            <a:ext cx="28575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lilia0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2550346" y="-89368"/>
            <a:ext cx="3960564" cy="908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22316" y="1307156"/>
            <a:ext cx="561662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Православная Пасха - </a:t>
            </a:r>
            <a:r>
              <a:rPr lang="ru-RU" dirty="0">
                <a:solidFill>
                  <a:srgbClr val="C00000"/>
                </a:solidFill>
              </a:rPr>
              <a:t>самый важный религиозный праздник в </a:t>
            </a:r>
            <a:r>
              <a:rPr lang="ru-RU" dirty="0" smtClean="0">
                <a:solidFill>
                  <a:srgbClr val="C00000"/>
                </a:solidFill>
              </a:rPr>
              <a:t>Греции</a:t>
            </a:r>
            <a:r>
              <a:rPr lang="ru-RU" dirty="0" smtClean="0"/>
              <a:t>. За </a:t>
            </a:r>
            <a:r>
              <a:rPr lang="ru-RU" dirty="0"/>
              <a:t>два дня до Пасхи жизнь в городах замирает. Закрыты все госучреждения, приспущены государственные флаги. На трапезе едят только </a:t>
            </a:r>
            <a:r>
              <a:rPr lang="ru-RU" dirty="0">
                <a:solidFill>
                  <a:srgbClr val="C00000"/>
                </a:solidFill>
              </a:rPr>
              <a:t>суп с кунжутом и чечевицу с уксусом</a:t>
            </a:r>
            <a:r>
              <a:rPr lang="ru-RU" dirty="0"/>
              <a:t>. В Великий Вторник пекут </a:t>
            </a:r>
            <a:r>
              <a:rPr lang="ru-RU" dirty="0">
                <a:solidFill>
                  <a:srgbClr val="C00000"/>
                </a:solidFill>
              </a:rPr>
              <a:t>сладкое печенье – «</a:t>
            </a:r>
            <a:r>
              <a:rPr lang="ru-RU" dirty="0" err="1">
                <a:solidFill>
                  <a:srgbClr val="C00000"/>
                </a:solidFill>
              </a:rPr>
              <a:t>кулураки</a:t>
            </a:r>
            <a:r>
              <a:rPr lang="ru-RU" dirty="0">
                <a:solidFill>
                  <a:srgbClr val="C00000"/>
                </a:solidFill>
              </a:rPr>
              <a:t>», </a:t>
            </a:r>
            <a:r>
              <a:rPr lang="ru-RU" dirty="0"/>
              <a:t>а в Великий Четверг красят яйца, преимущественно в красный цвет.</a:t>
            </a:r>
          </a:p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93303" y="620688"/>
            <a:ext cx="387465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Пасха в Греции</a:t>
            </a:r>
            <a:endParaRPr lang="ru-RU" sz="4400" b="1" dirty="0">
              <a:ln w="19050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14" name="Рисунок 13" descr="Фото пасхального стола в Греции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05842" y="3709748"/>
            <a:ext cx="3298599" cy="2166286"/>
          </a:xfrm>
          <a:prstGeom prst="rect">
            <a:avLst/>
          </a:prstGeom>
          <a:ln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0" name="Picture 6" descr="http://im2-tub-ru.yandex.net/i?id=644166793-65-72&amp;n=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802" y="3717032"/>
            <a:ext cx="3148335" cy="2166286"/>
          </a:xfrm>
          <a:prstGeom prst="rect">
            <a:avLst/>
          </a:prstGeom>
          <a:ln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259632" y="5883318"/>
            <a:ext cx="4549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</a:rPr>
              <a:t>Печенье «</a:t>
            </a:r>
            <a:r>
              <a:rPr lang="ru-RU" i="1" dirty="0" err="1" smtClean="0">
                <a:solidFill>
                  <a:schemeClr val="accent2">
                    <a:lumMod val="50000"/>
                  </a:schemeClr>
                </a:solidFill>
              </a:rPr>
              <a:t>кулураки</a:t>
            </a: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</a:rPr>
              <a:t>»</a:t>
            </a:r>
            <a:endParaRPr lang="ru-RU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88800" y="5944925"/>
            <a:ext cx="4549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</a:rPr>
              <a:t>Суп с чечевицей</a:t>
            </a:r>
            <a:endParaRPr lang="ru-RU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8" name="Picture 10" descr="http://im3-tub-ru.yandex.net/i?id=291947660-37-72&amp;n=2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343" y="244657"/>
            <a:ext cx="1469369" cy="979579"/>
          </a:xfrm>
          <a:prstGeom prst="rect">
            <a:avLst/>
          </a:prstGeom>
          <a:ln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3180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\Downloads\i (17)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0556" y="5013176"/>
            <a:ext cx="1843444" cy="1863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админ\Downloads\i (17)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4975622"/>
            <a:ext cx="1979712" cy="1973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админ\Downloads\i (25)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6210300"/>
            <a:ext cx="28575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админ\Downloads\i (25)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5842" y="6228974"/>
            <a:ext cx="28575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lilia0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2543196" y="-75778"/>
            <a:ext cx="3960564" cy="908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237478" y="980728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/>
              <a:t>В Великую Пятницу по улицам города совершают </a:t>
            </a:r>
            <a:r>
              <a:rPr lang="ru-RU" dirty="0">
                <a:solidFill>
                  <a:srgbClr val="C00000"/>
                </a:solidFill>
              </a:rPr>
              <a:t>Крестный ход с украшенной лепестками роз Плащаницей</a:t>
            </a:r>
            <a:r>
              <a:rPr lang="ru-RU" dirty="0"/>
              <a:t>. </a:t>
            </a:r>
            <a:r>
              <a:rPr lang="ru-RU" dirty="0" smtClean="0"/>
              <a:t>Все направляются на центральную площадь, где происходит </a:t>
            </a:r>
            <a:r>
              <a:rPr lang="ru-RU" dirty="0" smtClean="0">
                <a:solidFill>
                  <a:srgbClr val="C00000"/>
                </a:solidFill>
              </a:rPr>
              <a:t>символическое сожжение Иуды </a:t>
            </a:r>
            <a:r>
              <a:rPr lang="ru-RU" dirty="0" smtClean="0"/>
              <a:t>– предателя Христа. В </a:t>
            </a:r>
            <a:r>
              <a:rPr lang="ru-RU" dirty="0"/>
              <a:t>этот день грехом считается работать с молотком и гвоздями - в память о пригвожденном ко кресту Спасителе. </a:t>
            </a:r>
          </a:p>
        </p:txBody>
      </p:sp>
      <p:pic>
        <p:nvPicPr>
          <p:cNvPr id="9" name="Picture 2" descr="http://im3-tub-ru.yandex.net/i?id=149454386-26-72&amp;n=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718180"/>
            <a:ext cx="2950596" cy="2212947"/>
          </a:xfrm>
          <a:prstGeom prst="rect">
            <a:avLst/>
          </a:prstGeom>
          <a:ln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im8-tub-ru.yandex.net/i?id=47019592-55-72&amp;n=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4592" y="3659181"/>
            <a:ext cx="1792432" cy="2240541"/>
          </a:xfrm>
          <a:prstGeom prst="rect">
            <a:avLst/>
          </a:prstGeom>
          <a:ln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585508" y="5962152"/>
            <a:ext cx="4549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</a:rPr>
              <a:t>Крестный ход</a:t>
            </a:r>
            <a:endParaRPr lang="ru-RU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12160" y="5905760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</a:rPr>
              <a:t>Распятие Христа</a:t>
            </a:r>
            <a:endParaRPr lang="ru-RU" i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632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\Downloads\i (17)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0556" y="5013176"/>
            <a:ext cx="1843444" cy="1863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админ\Downloads\i (17)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4975622"/>
            <a:ext cx="1979712" cy="1973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админ\Downloads\i (25)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6210300"/>
            <a:ext cx="28575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админ\Downloads\i (25)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5842" y="6228974"/>
            <a:ext cx="28575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lilia0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2543196" y="-75778"/>
            <a:ext cx="3960564" cy="908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407196" y="833178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/>
              <a:t> Настает канун Святой Пасхи. В </a:t>
            </a:r>
            <a:r>
              <a:rPr lang="ru-RU" dirty="0">
                <a:solidFill>
                  <a:srgbClr val="C00000"/>
                </a:solidFill>
              </a:rPr>
              <a:t>Великую Субботу совершается торжественная пасхальная служба</a:t>
            </a:r>
            <a:r>
              <a:rPr lang="ru-RU" dirty="0"/>
              <a:t>, во время которой в полной темноте все зажигают свои свечи от единственной горящей свечи и разносят огонь по всему храму. Ровно в полночь священники возглашают: </a:t>
            </a:r>
            <a:r>
              <a:rPr lang="ru-RU" dirty="0">
                <a:solidFill>
                  <a:srgbClr val="C00000"/>
                </a:solidFill>
              </a:rPr>
              <a:t>«Христос </a:t>
            </a:r>
            <a:r>
              <a:rPr lang="ru-RU" dirty="0" err="1">
                <a:solidFill>
                  <a:srgbClr val="C00000"/>
                </a:solidFill>
              </a:rPr>
              <a:t>Анести</a:t>
            </a:r>
            <a:r>
              <a:rPr lang="ru-RU" dirty="0">
                <a:solidFill>
                  <a:srgbClr val="C00000"/>
                </a:solidFill>
              </a:rPr>
              <a:t>!» («Христос Воскрес!»).</a:t>
            </a:r>
          </a:p>
          <a:p>
            <a:pPr algn="ctr"/>
            <a:endParaRPr lang="ru-RU" dirty="0"/>
          </a:p>
        </p:txBody>
      </p:sp>
      <p:pic>
        <p:nvPicPr>
          <p:cNvPr id="4098" name="Picture 2" descr="http://im7-tub-ru.yandex.net/i?id=346392500-63-72&amp;n=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274" y="1628800"/>
            <a:ext cx="2161131" cy="1895729"/>
          </a:xfrm>
          <a:prstGeom prst="rect">
            <a:avLst/>
          </a:prstGeom>
          <a:ln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im7-tub-ru.yandex.net/i?id=315977275-07-72&amp;n=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3" y="4057001"/>
            <a:ext cx="2904393" cy="1936262"/>
          </a:xfrm>
          <a:prstGeom prst="rect">
            <a:avLst/>
          </a:prstGeom>
          <a:ln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im0-tub-ru.yandex.net/i?id=89967507-51-72&amp;n=2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3504" y="4062541"/>
            <a:ext cx="2930210" cy="1936262"/>
          </a:xfrm>
          <a:prstGeom prst="rect">
            <a:avLst/>
          </a:prstGeom>
          <a:ln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18611" y="3589447"/>
            <a:ext cx="33222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</a:rPr>
              <a:t>Греческий пасхальный кулич</a:t>
            </a:r>
            <a:endParaRPr lang="ru-RU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62279" y="5982767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</a:rPr>
              <a:t>Христос </a:t>
            </a:r>
            <a:r>
              <a:rPr lang="ru-RU" i="1" dirty="0" err="1" smtClean="0">
                <a:solidFill>
                  <a:schemeClr val="accent2">
                    <a:lumMod val="50000"/>
                  </a:schemeClr>
                </a:solidFill>
              </a:rPr>
              <a:t>Анести</a:t>
            </a: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</a:rPr>
              <a:t>!</a:t>
            </a:r>
            <a:endParaRPr lang="ru-RU" i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7571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\Downloads\i (17)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0556" y="5013176"/>
            <a:ext cx="1843444" cy="1863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админ\Downloads\i (17)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4975622"/>
            <a:ext cx="1979712" cy="1973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админ\Downloads\i (25)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6210300"/>
            <a:ext cx="28575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админ\Downloads\i (25)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0406" y="6177019"/>
            <a:ext cx="28575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lilia0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2483768" y="-51314"/>
            <a:ext cx="3960564" cy="908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60698" y="857642"/>
            <a:ext cx="64807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Чем отличаются традиции празднования Пасхи в России от пасхальных традиций в других странах?</a:t>
            </a:r>
          </a:p>
          <a:p>
            <a:pPr algn="ctr"/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Проанализируем обычаи, связанные с праздником Воскресения Христова,  в некоторых странах:</a:t>
            </a:r>
          </a:p>
          <a:p>
            <a:pPr algn="ctr"/>
            <a:endParaRPr lang="ru-RU" sz="2000" b="1" dirty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endParaRPr lang="ru-RU" sz="20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04296" y="2204864"/>
            <a:ext cx="4519507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hlinkClick r:id="rId5" action="ppaction://hlinksldjump"/>
              </a:rPr>
              <a:t>Германия</a:t>
            </a:r>
            <a:endParaRPr lang="ru-RU" sz="36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hlinkClick r:id="rId6" action="ppaction://hlinksldjump"/>
              </a:rPr>
              <a:t>Великобритания</a:t>
            </a:r>
            <a:endParaRPr lang="ru-RU" sz="3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hlinkClick r:id="rId7" action="ppaction://hlinksldjump"/>
              </a:rPr>
              <a:t>Израиль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hlinkClick r:id="rId7" action="ppaction://hlinksldjump"/>
              </a:rPr>
              <a:t> </a:t>
            </a:r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hlinkClick r:id="rId7" action="ppaction://hlinksldjump"/>
              </a:rPr>
              <a:t>(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hlinkClick r:id="rId7" action="ppaction://hlinksldjump"/>
              </a:rPr>
              <a:t>Иерусалим</a:t>
            </a:r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hlinkClick r:id="rId7" action="ppaction://hlinksldjump"/>
              </a:rPr>
              <a:t>)</a:t>
            </a:r>
            <a:endParaRPr lang="ru-RU" sz="36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hlinkClick r:id="rId8" action="ppaction://hlinksldjump"/>
              </a:rPr>
              <a:t>Греция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840030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\Downloads\i (17)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0556" y="5013176"/>
            <a:ext cx="1843444" cy="1863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админ\Downloads\i (17)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4975622"/>
            <a:ext cx="1979712" cy="1973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админ\Downloads\i (25)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6210300"/>
            <a:ext cx="28575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админ\Downloads\i (25)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5842" y="6228974"/>
            <a:ext cx="28575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lilia0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2543196" y="-75778"/>
            <a:ext cx="3960564" cy="908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73389" y="853324"/>
            <a:ext cx="543961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Праздник набирает силу, в воздухе стоит шум и грохот от несметного количества хлопушек. И, что уж совсем необычно, ровно в полночь, после торжественного чтения Евангелия, начинается</a:t>
            </a:r>
            <a:r>
              <a:rPr lang="ru-RU" dirty="0">
                <a:solidFill>
                  <a:srgbClr val="C00000"/>
                </a:solidFill>
              </a:rPr>
              <a:t> грандиозный фейерверк</a:t>
            </a:r>
            <a:r>
              <a:rPr lang="ru-RU" dirty="0"/>
              <a:t>. Небо озаряется сотнями разноцветных огней</a:t>
            </a:r>
            <a:r>
              <a:rPr lang="ru-RU" dirty="0" smtClean="0"/>
              <a:t>.</a:t>
            </a:r>
            <a:r>
              <a:rPr lang="ru-RU" dirty="0"/>
              <a:t> Песни и греческие танцы не умолкают до самого утра и продолжаются всю Светлую неделю. </a:t>
            </a:r>
            <a:r>
              <a:rPr lang="ru-RU" dirty="0">
                <a:solidFill>
                  <a:srgbClr val="C00000"/>
                </a:solidFill>
              </a:rPr>
              <a:t>А пасхальные каникулы у греческих школьников длятся целых 15 дней</a:t>
            </a:r>
            <a:r>
              <a:rPr lang="ru-RU" dirty="0"/>
              <a:t>.</a:t>
            </a:r>
          </a:p>
          <a:p>
            <a:pPr algn="ctr"/>
            <a:endParaRPr lang="ru-RU" dirty="0"/>
          </a:p>
        </p:txBody>
      </p:sp>
      <p:pic>
        <p:nvPicPr>
          <p:cNvPr id="3076" name="Picture 4" descr="http://im6-tub-ru.yandex.net/i?id=257940689-33-72&amp;n=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077072"/>
            <a:ext cx="2873567" cy="2004814"/>
          </a:xfrm>
          <a:prstGeom prst="rect">
            <a:avLst/>
          </a:prstGeom>
          <a:ln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im6-tub-ru.yandex.net/i?id=316580629-13-72&amp;n=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5818" y="4067493"/>
            <a:ext cx="3155883" cy="2014393"/>
          </a:xfrm>
          <a:prstGeom prst="rect">
            <a:avLst/>
          </a:prstGeom>
          <a:ln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8191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\Downloads\i (17)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0556" y="5013176"/>
            <a:ext cx="1843444" cy="1863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админ\Downloads\i (17)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4975622"/>
            <a:ext cx="1979712" cy="1973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админ\Downloads\i (25)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6210300"/>
            <a:ext cx="28575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админ\Downloads\i (25)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5842" y="6228974"/>
            <a:ext cx="28575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lilia0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2543196" y="-75778"/>
            <a:ext cx="3960564" cy="908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3098055" y="620688"/>
            <a:ext cx="28508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Выводы: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14" name="Picture 7" descr="2str1"/>
          <p:cNvPicPr>
            <a:picLocks noChangeAspect="1" noChangeArrowheads="1" noCrop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7817" y="700297"/>
            <a:ext cx="561975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34656" y="1196752"/>
            <a:ext cx="5904656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1. Проанализировав полученную информацию о традициях и обрядах праздника Пасхи в России и некоторых других странах, мы увидели много общего в праздничных ритуалах, символах. Но есть и заметные различия.</a:t>
            </a:r>
          </a:p>
          <a:p>
            <a:pPr algn="ctr"/>
            <a:r>
              <a:rPr lang="ru-RU" dirty="0" smtClean="0"/>
              <a:t>2. </a:t>
            </a:r>
            <a:r>
              <a:rPr lang="ru-RU" dirty="0"/>
              <a:t>Почитая церковные каноны и свято следуя им, русский народ дополнил  празднование Пасхи своими обычаями и традициями. </a:t>
            </a:r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Надеемся, что эта презентация помогла вам узнать о Великом празднике  что-то новое, интересное для себя и вы еще больше станете ценить, уважать и соблюдать традиции своего народа. 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ru-RU" dirty="0"/>
          </a:p>
        </p:txBody>
      </p:sp>
      <p:pic>
        <p:nvPicPr>
          <p:cNvPr id="10" name="Picture 7" descr="2str1"/>
          <p:cNvPicPr>
            <a:picLocks noChangeAspect="1" noChangeArrowheads="1" noCrop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134592" y="715343"/>
            <a:ext cx="65339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E:\изображения\катя\пасха)\пррпррр\73401107_animatedeasteregg.gif"/>
          <p:cNvPicPr>
            <a:picLocks noGrp="1"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99792" y="3914107"/>
            <a:ext cx="720080" cy="1099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2" descr="E:\изображения\катя\пасха)\пррпррр\73401107_animatedeasteregg.gif"/>
          <p:cNvPicPr>
            <a:picLocks noGrp="1"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63438" y="3944265"/>
            <a:ext cx="720080" cy="1099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 descr="E:\изображения\катя\пасха)\пррпррр\73401107_animatedeasteregg.gif"/>
          <p:cNvPicPr>
            <a:picLocks noGrp="1"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52120" y="3944265"/>
            <a:ext cx="720080" cy="1099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835062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\Downloads\i (17)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0556" y="5013176"/>
            <a:ext cx="1843444" cy="1863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админ\Downloads\i (17)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4975622"/>
            <a:ext cx="1979712" cy="1973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админ\Downloads\i (25)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6210300"/>
            <a:ext cx="28575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админ\Downloads\i (25)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5842" y="6228974"/>
            <a:ext cx="28575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lilia0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2483768" y="-51314"/>
            <a:ext cx="3960564" cy="908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78050" y="1628800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/>
              <a:t>В Германии взрослые </a:t>
            </a:r>
            <a:r>
              <a:rPr lang="ru-RU" dirty="0"/>
              <a:t>и дети ждут Пасху с одинаковым нетерпением, ведь это означает </a:t>
            </a:r>
            <a:r>
              <a:rPr lang="ru-RU" dirty="0">
                <a:solidFill>
                  <a:srgbClr val="C00000"/>
                </a:solidFill>
              </a:rPr>
              <a:t>четыре выходных дня подряд </a:t>
            </a:r>
            <a:r>
              <a:rPr lang="ru-RU" dirty="0"/>
              <a:t>– начиная со Страстной пятницы и вплоть до пасхального понедельника (Дня Святого Духа). Многие используют эти дни для семейных прогулок или </a:t>
            </a:r>
            <a:r>
              <a:rPr lang="ru-RU" dirty="0" smtClean="0"/>
              <a:t>поездок</a:t>
            </a:r>
            <a:r>
              <a:rPr lang="ru-RU" dirty="0"/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979712" y="764703"/>
            <a:ext cx="513287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Пасха в Германии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080" name="Picture 8" descr="http://im6-tub-ru.yandex.net/i?id=353978942-07-72&amp;n=2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781" y="200050"/>
            <a:ext cx="16383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0" descr="2d3b1a7435a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781" y="3660124"/>
            <a:ext cx="2688032" cy="2712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ttp://im0-tub-ru.yandex.net/i?id=437161962-54-72&amp;n=2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5887" y="3941909"/>
            <a:ext cx="3128705" cy="2067426"/>
          </a:xfrm>
          <a:prstGeom prst="rect">
            <a:avLst/>
          </a:prstGeom>
          <a:ln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0" descr="2d3b1a7435a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4592" y="3618880"/>
            <a:ext cx="2688032" cy="2712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5914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\Downloads\i (17)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0556" y="5013176"/>
            <a:ext cx="1843444" cy="1863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админ\Downloads\i (17)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4975622"/>
            <a:ext cx="1979712" cy="1973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админ\Downloads\i (25)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6210300"/>
            <a:ext cx="28575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админ\Downloads\i (25)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5842" y="6228974"/>
            <a:ext cx="28575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lilia0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2483768" y="-51314"/>
            <a:ext cx="3960564" cy="908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297604" y="3501008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/>
              <a:t>К завтраку в пасхальное воскресение во многих семьях стол украшают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фигурками зайцев, цыплят,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барашков</a:t>
            </a:r>
            <a:r>
              <a:rPr lang="ru-RU" dirty="0" smtClean="0"/>
              <a:t>, </a:t>
            </a:r>
            <a:r>
              <a:rPr lang="ru-RU" dirty="0"/>
              <a:t>а также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расписными яйцами</a:t>
            </a:r>
            <a:r>
              <a:rPr lang="ru-RU" dirty="0" smtClean="0"/>
              <a:t>. Часто </a:t>
            </a:r>
            <a:r>
              <a:rPr lang="ru-RU" dirty="0"/>
              <a:t>на столе стоит и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букет 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нарциссов</a:t>
            </a:r>
            <a:r>
              <a:rPr lang="ru-RU" dirty="0"/>
              <a:t>, ведь по-немецки эти цветы называются еще и "пасхальными колокольчиками“.</a:t>
            </a:r>
          </a:p>
        </p:txBody>
      </p:sp>
      <p:pic>
        <p:nvPicPr>
          <p:cNvPr id="4098" name="Picture 2" descr="http://www.vagante.ru/countries/germany/tradition/images/00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980728"/>
            <a:ext cx="2755606" cy="2181523"/>
          </a:xfrm>
          <a:prstGeom prst="rect">
            <a:avLst/>
          </a:prstGeom>
          <a:ln>
            <a:solidFill>
              <a:schemeClr val="accent5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3842" y="1268760"/>
            <a:ext cx="43302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В языческие времена на  Пасху в Германии прославляли богиню </a:t>
            </a:r>
            <a:r>
              <a:rPr lang="ru-RU" dirty="0"/>
              <a:t>весны и плодородия </a:t>
            </a:r>
            <a:r>
              <a:rPr lang="ru-RU" dirty="0" err="1"/>
              <a:t>Остару</a:t>
            </a:r>
            <a:r>
              <a:rPr lang="ru-RU" dirty="0"/>
              <a:t>. Именно от ее имени и пошло название праздника (</a:t>
            </a:r>
            <a:r>
              <a:rPr lang="ru-RU" dirty="0" err="1"/>
              <a:t>Easter</a:t>
            </a:r>
            <a:r>
              <a:rPr lang="ru-RU" dirty="0"/>
              <a:t>)</a:t>
            </a:r>
          </a:p>
        </p:txBody>
      </p:sp>
      <p:pic>
        <p:nvPicPr>
          <p:cNvPr id="4102" name="Picture 6" descr="http://im3-tub-ru.yandex.net/i?id=133131410-21-72&amp;n=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36912"/>
            <a:ext cx="1962150" cy="1428750"/>
          </a:xfrm>
          <a:prstGeom prst="rect">
            <a:avLst/>
          </a:prstGeom>
          <a:ln>
            <a:solidFill>
              <a:schemeClr val="accent5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im6-tub-ru.yandex.net/i?id=247341037-03-72&amp;n=2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7" y="3917041"/>
            <a:ext cx="1890425" cy="1903112"/>
          </a:xfrm>
          <a:prstGeom prst="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5542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\Downloads\i (17)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0556" y="5013176"/>
            <a:ext cx="1843444" cy="1863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админ\Downloads\i (17)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4975622"/>
            <a:ext cx="1979712" cy="1973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админ\Downloads\i (25)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6210300"/>
            <a:ext cx="28575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админ\Downloads\i (25)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5842" y="6228974"/>
            <a:ext cx="28575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lilia0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2483768" y="-51314"/>
            <a:ext cx="3960564" cy="908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71586" y="943714"/>
            <a:ext cx="4896543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Утром пасхального воскресенья в Германии дети и взрослые ищут   пестро раскрашенные пасхальные яйца, которые накануне ночью принес и спрятал 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пасхальный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заяц (кролик).</a:t>
            </a:r>
            <a:r>
              <a:rPr lang="ru-RU" dirty="0" smtClean="0"/>
              <a:t> </a:t>
            </a:r>
            <a:r>
              <a:rPr lang="ru-RU" dirty="0"/>
              <a:t>Того, кто первым находил </a:t>
            </a:r>
            <a:r>
              <a:rPr lang="ru-RU" dirty="0">
                <a:solidFill>
                  <a:srgbClr val="C00000"/>
                </a:solidFill>
              </a:rPr>
              <a:t>синее яйцо</a:t>
            </a:r>
            <a:r>
              <a:rPr lang="ru-RU" dirty="0"/>
              <a:t>, ожидали </a:t>
            </a:r>
            <a:r>
              <a:rPr lang="ru-RU" dirty="0">
                <a:solidFill>
                  <a:srgbClr val="C00000"/>
                </a:solidFill>
              </a:rPr>
              <a:t>неприятности</a:t>
            </a:r>
            <a:r>
              <a:rPr lang="ru-RU" dirty="0"/>
              <a:t>. </a:t>
            </a:r>
            <a:r>
              <a:rPr lang="ru-RU" dirty="0">
                <a:solidFill>
                  <a:srgbClr val="C00000"/>
                </a:solidFill>
              </a:rPr>
              <a:t>Красное яйцо </a:t>
            </a:r>
            <a:r>
              <a:rPr lang="ru-RU" dirty="0"/>
              <a:t>означало </a:t>
            </a:r>
            <a:r>
              <a:rPr lang="ru-RU" dirty="0">
                <a:solidFill>
                  <a:srgbClr val="C00000"/>
                </a:solidFill>
              </a:rPr>
              <a:t>три дня удачи</a:t>
            </a:r>
            <a:r>
              <a:rPr lang="ru-RU" dirty="0"/>
              <a:t>. </a:t>
            </a:r>
            <a:r>
              <a:rPr lang="ru-RU" dirty="0" smtClean="0"/>
              <a:t>Пасхальный </a:t>
            </a:r>
            <a:r>
              <a:rPr lang="ru-RU" dirty="0"/>
              <a:t>кролик, как символ богатства, весны и плодородия стал с 16 века настоящим символом пасхальной Германии. С тех пор этот славный символ начал распространятся по всему миру. 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8" name="Picture 8" descr="deva7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316088"/>
            <a:ext cx="25146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http://im4-tub-ru.yandex.net/i?id=27027533-23-72&amp;n=2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5417" y="2924944"/>
            <a:ext cx="3053633" cy="2228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im5-tub-ru.yandex.net/i?id=391549149-35-72&amp;n=21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1055" y="4135773"/>
            <a:ext cx="1867074" cy="2074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Управляющая кнопка: назад 2">
            <a:hlinkClick r:id="rId8" action="ppaction://hlinksldjump" highlightClick="1"/>
          </p:cNvPr>
          <p:cNvSpPr/>
          <p:nvPr/>
        </p:nvSpPr>
        <p:spPr>
          <a:xfrm>
            <a:off x="7534106" y="5823938"/>
            <a:ext cx="504056" cy="405036"/>
          </a:xfrm>
          <a:prstGeom prst="actionButtonBackPreviou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1362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\Downloads\i (17)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0556" y="5013176"/>
            <a:ext cx="1843444" cy="1863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админ\Downloads\i (17)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4975622"/>
            <a:ext cx="1979712" cy="1973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админ\Downloads\i (25)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6210300"/>
            <a:ext cx="28575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админ\Downloads\i (25)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5842" y="6228974"/>
            <a:ext cx="28575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lilia0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2483768" y="-51314"/>
            <a:ext cx="3960564" cy="908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022005" y="883259"/>
            <a:ext cx="718350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400" b="1" cap="all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Пасха в Великобритании.</a:t>
            </a:r>
            <a:endParaRPr lang="ru-RU" sz="4400" b="1" cap="all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2054" name="Picture 6" descr="http://im2-tub-ru.yandex.net/i?id=220219479-53-72&amp;n=2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630" y="-160771"/>
            <a:ext cx="1428750" cy="1428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im7-tub-ru.yandex.net/i?id=156365652-03-72&amp;n=2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7"/>
              </a:clrFrom>
              <a:clrTo>
                <a:srgbClr val="FFFF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5405" y="31589"/>
            <a:ext cx="1670448" cy="1044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773561" y="1879738"/>
            <a:ext cx="422706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Во время празднования Пасхи  </a:t>
            </a:r>
            <a:r>
              <a:rPr lang="ru-RU" dirty="0"/>
              <a:t>в Великобритании появляются тюльпаны, крокусы и нарциссы. </a:t>
            </a:r>
            <a:r>
              <a:rPr lang="ru-RU" dirty="0">
                <a:solidFill>
                  <a:srgbClr val="C00000"/>
                </a:solidFill>
              </a:rPr>
              <a:t>Школы закрываются на 2 недели</a:t>
            </a:r>
            <a:r>
              <a:rPr lang="ru-RU" dirty="0" smtClean="0"/>
              <a:t>. Изначально </a:t>
            </a:r>
            <a:r>
              <a:rPr lang="ru-RU" dirty="0"/>
              <a:t>Пасха (</a:t>
            </a:r>
            <a:r>
              <a:rPr lang="ru-RU" dirty="0" err="1"/>
              <a:t>Easter</a:t>
            </a:r>
            <a:r>
              <a:rPr lang="ru-RU" dirty="0"/>
              <a:t>) была языческим праздником в честь богини рассвета и </a:t>
            </a:r>
            <a:r>
              <a:rPr lang="ru-RU" dirty="0" smtClean="0"/>
              <a:t>весны - </a:t>
            </a:r>
            <a:r>
              <a:rPr lang="ru-RU" dirty="0" err="1" smtClean="0"/>
              <a:t>Eastre</a:t>
            </a:r>
            <a:r>
              <a:rPr lang="ru-RU" dirty="0"/>
              <a:t>.</a:t>
            </a:r>
          </a:p>
        </p:txBody>
      </p:sp>
      <p:pic>
        <p:nvPicPr>
          <p:cNvPr id="3074" name="Picture 2" descr="http://im7-tub-ru.yandex.net/i?id=625683119-19-72&amp;n=2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3196" y="3967413"/>
            <a:ext cx="2987562" cy="1867226"/>
          </a:xfrm>
          <a:prstGeom prst="rect">
            <a:avLst/>
          </a:prstGeom>
          <a:ln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atheos.files.wordpress.com/2008/03/goddessostaraweb.jpg?w=45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47550"/>
            <a:ext cx="2963011" cy="4015263"/>
          </a:xfrm>
          <a:prstGeom prst="rect">
            <a:avLst/>
          </a:prstGeom>
          <a:ln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8267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\Downloads\i (17)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275" y="5013176"/>
            <a:ext cx="1843444" cy="1863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админ\Downloads\i (17)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4975622"/>
            <a:ext cx="1979712" cy="1973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админ\Downloads\i (25)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6210300"/>
            <a:ext cx="28575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админ\Downloads\i (25)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5842" y="6228974"/>
            <a:ext cx="28575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lilia0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2483768" y="-51314"/>
            <a:ext cx="3960564" cy="908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86000" y="1052736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/>
              <a:t>Пасхе предшествует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В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ербное воскресенье</a:t>
            </a:r>
            <a:r>
              <a:rPr lang="ru-RU" dirty="0" smtClean="0"/>
              <a:t>, </a:t>
            </a:r>
            <a:r>
              <a:rPr lang="ru-RU" dirty="0"/>
              <a:t>начало </a:t>
            </a:r>
            <a:r>
              <a:rPr lang="ru-RU" dirty="0" smtClean="0"/>
              <a:t>Страстной </a:t>
            </a:r>
            <a:r>
              <a:rPr lang="ru-RU" dirty="0"/>
              <a:t>недели во многих церквях. В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Великий четверг </a:t>
            </a:r>
            <a:r>
              <a:rPr lang="ru-RU" dirty="0"/>
              <a:t>в Англии принято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подавать милостыню</a:t>
            </a:r>
            <a:r>
              <a:rPr lang="ru-RU" dirty="0"/>
              <a:t>. Ее раздает и королева. Золотую монету в подарок получают ровно столько людей, сколько лет августейшей особе.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6660232" y="117913"/>
            <a:ext cx="2097407" cy="4624705"/>
            <a:chOff x="6615447" y="10556"/>
            <a:chExt cx="2097407" cy="4624705"/>
          </a:xfrm>
        </p:grpSpPr>
        <p:pic>
          <p:nvPicPr>
            <p:cNvPr id="5126" name="Picture 6" descr="http://im5-tub-ru.yandex.net/i?id=254458209-55-72&amp;n=21"/>
            <p:cNvPicPr>
              <a:picLocks noChangeAspect="1" noChangeArrowheads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1657"/>
            <a:stretch/>
          </p:blipFill>
          <p:spPr bwMode="auto">
            <a:xfrm rot="7489887">
              <a:off x="6202941" y="2288341"/>
              <a:ext cx="3323623" cy="13702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6" descr="http://im5-tub-ru.yandex.net/i?id=254458209-55-72&amp;n=21"/>
            <p:cNvPicPr>
              <a:picLocks noChangeAspect="1" noChangeArrowheads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1657"/>
            <a:stretch/>
          </p:blipFill>
          <p:spPr bwMode="auto">
            <a:xfrm rot="5964012">
              <a:off x="5638744" y="1836098"/>
              <a:ext cx="3323623" cy="13702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6" descr="http://im5-tub-ru.yandex.net/i?id=254458209-55-72&amp;n=21"/>
            <p:cNvPicPr>
              <a:picLocks noChangeAspect="1" noChangeArrowheads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1657"/>
            <a:stretch/>
          </p:blipFill>
          <p:spPr bwMode="auto">
            <a:xfrm rot="7489887">
              <a:off x="6365933" y="987259"/>
              <a:ext cx="3323623" cy="13702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5128" name="Picture 8" descr="http://im0-tub-ru.yandex.net/i?id=125707174-67-72&amp;n=2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732" y="5000990"/>
            <a:ext cx="941939" cy="961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://im6-tub-ru.yandex.net/i?id=174701080-64-72&amp;n=21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 b="17846"/>
          <a:stretch/>
        </p:blipFill>
        <p:spPr bwMode="auto">
          <a:xfrm>
            <a:off x="2699792" y="4370774"/>
            <a:ext cx="691356" cy="684307"/>
          </a:xfrm>
          <a:prstGeom prst="rect">
            <a:avLst/>
          </a:prstGeom>
          <a:noFill/>
          <a:scene3d>
            <a:camera prst="isometricLeftDown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0" descr="http://im6-tub-ru.yandex.net/i?id=174701080-64-72&amp;n=21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b="17543"/>
          <a:stretch/>
        </p:blipFill>
        <p:spPr bwMode="auto">
          <a:xfrm rot="1748693">
            <a:off x="2419034" y="3470019"/>
            <a:ext cx="824797" cy="819394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0" descr="http://im6-tub-ru.yandex.net/i?id=174701080-64-72&amp;n=21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b="17543"/>
          <a:stretch/>
        </p:blipFill>
        <p:spPr bwMode="auto">
          <a:xfrm rot="1748693">
            <a:off x="3192787" y="4974435"/>
            <a:ext cx="824797" cy="819394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0" descr="http://im6-tub-ru.yandex.net/i?id=174701080-64-72&amp;n=21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b="17543"/>
          <a:stretch/>
        </p:blipFill>
        <p:spPr bwMode="auto">
          <a:xfrm rot="1748693">
            <a:off x="863582" y="4909439"/>
            <a:ext cx="824797" cy="819394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0" descr="http://im6-tub-ru.yandex.net/i?id=174701080-64-72&amp;n=21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 b="17846"/>
          <a:stretch/>
        </p:blipFill>
        <p:spPr bwMode="auto">
          <a:xfrm>
            <a:off x="2633671" y="5374947"/>
            <a:ext cx="691356" cy="684307"/>
          </a:xfrm>
          <a:prstGeom prst="rect">
            <a:avLst/>
          </a:prstGeom>
          <a:noFill/>
          <a:scene3d>
            <a:camera prst="isometricLeftDown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0" descr="http://im6-tub-ru.yandex.net/i?id=174701080-64-72&amp;n=21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 b="17846"/>
          <a:stretch/>
        </p:blipFill>
        <p:spPr bwMode="auto">
          <a:xfrm>
            <a:off x="3605185" y="3488969"/>
            <a:ext cx="691356" cy="684307"/>
          </a:xfrm>
          <a:prstGeom prst="rect">
            <a:avLst/>
          </a:prstGeom>
          <a:noFill/>
          <a:scene3d>
            <a:camera prst="isometricLeftDown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http://im6-tub-ru.yandex.net/i?id=314928812-18-72&amp;n=2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6284" y="3831123"/>
            <a:ext cx="2839127" cy="1876075"/>
          </a:xfrm>
          <a:prstGeom prst="rect">
            <a:avLst/>
          </a:prstGeom>
          <a:ln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 descr="http://im7-tub-ru.yandex.net/i?id=318837797-43-72&amp;n=2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792" y="2328050"/>
            <a:ext cx="1872208" cy="2624590"/>
          </a:xfrm>
          <a:prstGeom prst="rect">
            <a:avLst/>
          </a:prstGeom>
          <a:ln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9857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\Downloads\i (17)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0556" y="5013176"/>
            <a:ext cx="1843444" cy="1863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админ\Downloads\i (17)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4975622"/>
            <a:ext cx="1979712" cy="1973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админ\Downloads\i (25)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6210300"/>
            <a:ext cx="28575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админ\Downloads\i (25)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5842" y="6228974"/>
            <a:ext cx="28575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lilia0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2483768" y="-51314"/>
            <a:ext cx="3960564" cy="908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78050" y="980728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Страстная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Пятница </a:t>
            </a:r>
            <a:r>
              <a:rPr lang="ru-RU" dirty="0"/>
              <a:t>— это последняя пятница перед Пасхой. В этот день у британцев принято угощать друг друга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сладкими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рулетами с изюмом</a:t>
            </a:r>
            <a:r>
              <a:rPr lang="ru-RU" dirty="0"/>
              <a:t>, помеченными крестом. Их едят как тосты с маслом</a:t>
            </a:r>
            <a:r>
              <a:rPr lang="ru-RU" dirty="0" smtClean="0"/>
              <a:t>.</a:t>
            </a:r>
            <a:r>
              <a:rPr lang="ru-RU" dirty="0"/>
              <a:t> </a:t>
            </a:r>
            <a:endParaRPr lang="ru-RU" dirty="0" smtClean="0"/>
          </a:p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Пасхальные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яйца дарят друг другу на Вербное воскресенье. </a:t>
            </a:r>
            <a:r>
              <a:rPr lang="ru-RU" dirty="0"/>
              <a:t>Пасхальное яйцо — символ новой жизни. </a:t>
            </a:r>
          </a:p>
        </p:txBody>
      </p:sp>
      <p:pic>
        <p:nvPicPr>
          <p:cNvPr id="6150" name="Picture 6" descr="http://im5-tub-ru.yandex.net/i?id=230225358-29-72&amp;n=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2821" y="3806936"/>
            <a:ext cx="1867229" cy="1800200"/>
          </a:xfrm>
          <a:prstGeom prst="rect">
            <a:avLst/>
          </a:prstGeom>
          <a:ln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http://im3-tub-ru.yandex.net/i?id=51196681-61-72&amp;n=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6077" y="3806936"/>
            <a:ext cx="2916744" cy="1800200"/>
          </a:xfrm>
          <a:prstGeom prst="rect">
            <a:avLst/>
          </a:prstGeom>
          <a:ln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9" descr="jajtsa5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8348" y="4221088"/>
            <a:ext cx="863681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7936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\Downloads\i (17)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0556" y="5013176"/>
            <a:ext cx="1843444" cy="1863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админ\Downloads\i (17)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4975622"/>
            <a:ext cx="1979712" cy="1973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админ\Downloads\i (25)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6210300"/>
            <a:ext cx="28575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админ\Downloads\i (25)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5842" y="6228974"/>
            <a:ext cx="28575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lilia0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2543196" y="-75778"/>
            <a:ext cx="3960564" cy="908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23728" y="936162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/>
              <a:t>Однако сегодня в Великобритании распространена другая </a:t>
            </a:r>
            <a:r>
              <a:rPr lang="ru-RU" dirty="0" smtClean="0"/>
              <a:t>традиция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—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дарить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шоколадные яйца</a:t>
            </a:r>
            <a:r>
              <a:rPr lang="ru-RU" dirty="0" smtClean="0"/>
              <a:t>, </a:t>
            </a:r>
            <a:r>
              <a:rPr lang="ru-RU" dirty="0"/>
              <a:t>внутри которых карамель или какие-то другие </a:t>
            </a:r>
            <a:r>
              <a:rPr lang="ru-RU" dirty="0" smtClean="0"/>
              <a:t>сладости. В </a:t>
            </a:r>
            <a:r>
              <a:rPr lang="ru-RU" dirty="0"/>
              <a:t>этот день принято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надевать новую одежду</a:t>
            </a:r>
            <a:r>
              <a:rPr lang="ru-RU" dirty="0"/>
              <a:t>, что символизирует конец сезона плохой погоды и наступление весны.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Пасхальные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корзины</a:t>
            </a:r>
            <a:r>
              <a:rPr lang="ru-RU" dirty="0" smtClean="0"/>
              <a:t>, </a:t>
            </a:r>
            <a:r>
              <a:rPr lang="ru-RU" dirty="0"/>
              <a:t>наполненные яйцами, хлебом и другой едой, берут с собой на пасхальную службу, чтобы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освятить в церкви</a:t>
            </a:r>
            <a:r>
              <a:rPr lang="ru-RU" dirty="0"/>
              <a:t>. В Пасхальный понедельник принято дарить детям на улицах конфеты и игрушки.</a:t>
            </a:r>
          </a:p>
        </p:txBody>
      </p:sp>
      <p:pic>
        <p:nvPicPr>
          <p:cNvPr id="9218" name="Picture 2" descr="http://im4-tub-ru.yandex.net/i?id=93897887-11-72&amp;n=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062933"/>
            <a:ext cx="1188428" cy="1620583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ticca.ru/wp-content/uploads/ukrashenie-stola-k-pashe-foto9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052736"/>
            <a:ext cx="1630011" cy="1819303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b4845baa2ebb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8630" y="3119643"/>
            <a:ext cx="2689423" cy="3210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8" descr="http://im2-tub-ru.yandex.net/i?id=183718940-62-72&amp;n=21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3" y="3717032"/>
            <a:ext cx="2448272" cy="2309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jajtsa95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0317" y="4724663"/>
            <a:ext cx="1413164" cy="1336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4830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25C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601</TotalTime>
  <Words>973</Words>
  <Application>Microsoft Office PowerPoint</Application>
  <PresentationFormat>Экран (4:3)</PresentationFormat>
  <Paragraphs>55</Paragraphs>
  <Slides>21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4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User</cp:lastModifiedBy>
  <cp:revision>65</cp:revision>
  <dcterms:created xsi:type="dcterms:W3CDTF">2013-03-11T18:32:37Z</dcterms:created>
  <dcterms:modified xsi:type="dcterms:W3CDTF">2017-12-19T19:34:07Z</dcterms:modified>
</cp:coreProperties>
</file>