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1" r:id="rId2"/>
    <p:sldId id="276" r:id="rId3"/>
    <p:sldId id="271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284" r:id="rId24"/>
    <p:sldId id="285" r:id="rId25"/>
    <p:sldId id="286" r:id="rId26"/>
    <p:sldId id="287" r:id="rId27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5763" autoAdjust="0"/>
  </p:normalViewPr>
  <p:slideViewPr>
    <p:cSldViewPr>
      <p:cViewPr varScale="1">
        <p:scale>
          <a:sx n="129" d="100"/>
          <a:sy n="129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A05F-CE1B-434E-B67C-E75715E4FD8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0C6A7-BC6A-4ABB-89D2-CD36D860AC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58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02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7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48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43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16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700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09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473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24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612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97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9CA48-C3E8-4CC0-A7F4-D59A9C83A5F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5F014-6D13-419B-B632-816DD78E6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0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052737"/>
            <a:ext cx="5742384" cy="2854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Педагогический проект  средней ортопедической группы «Василёк»                                  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 тему: </a:t>
            </a:r>
            <a:r>
              <a:rPr lang="ru-RU" sz="2800" b="1" dirty="0">
                <a:latin typeface="Times New Roman"/>
                <a:ea typeface="Times New Roman"/>
              </a:rPr>
              <a:t>«Весна с улыбкой шлёт </a:t>
            </a:r>
            <a:r>
              <a:rPr lang="ru-RU" sz="2800" b="1" dirty="0" smtClean="0">
                <a:latin typeface="Times New Roman"/>
                <a:ea typeface="Times New Roman"/>
              </a:rPr>
              <a:t>привет</a:t>
            </a:r>
            <a:r>
              <a:rPr lang="ru-RU" sz="2800" b="1" dirty="0" smtClean="0">
                <a:latin typeface="Times New Roman"/>
                <a:ea typeface="Calibri"/>
              </a:rPr>
              <a:t>!»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1050" b="1" dirty="0"/>
              <a:t/>
            </a:r>
            <a:br>
              <a:rPr lang="ru-RU" sz="1050" b="1" dirty="0"/>
            </a:b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4"/>
            <a:ext cx="53823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№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246» Заводского района г. Саратова</a:t>
            </a:r>
            <a:endParaRPr lang="ru-RU" dirty="0"/>
          </a:p>
        </p:txBody>
      </p:sp>
      <p:pic>
        <p:nvPicPr>
          <p:cNvPr id="12290" name="Picture 2" descr="D:\Фото конкурсов ДЕТ.САД\100_44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52936"/>
            <a:ext cx="453650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96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1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052736"/>
            <a:ext cx="50190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5DCEAF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Деятельность: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84495"/>
            <a:ext cx="7200800" cy="6165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5ECCF3"/>
              </a:buClr>
              <a:buSzPct val="85000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rgbClr val="5ECCF3"/>
              </a:buClr>
              <a:buSzPct val="85000"/>
              <a:buFont typeface="Brush Script MT" pitchFamily="66" charset="0"/>
              <a:buChar char="O"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rgbClr val="5ECCF3"/>
              </a:buClr>
              <a:buSzPct val="85000"/>
              <a:buFont typeface="Brush Script MT" pitchFamily="66" charset="0"/>
              <a:buChar char="O"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rgbClr val="5ECCF3"/>
              </a:buClr>
              <a:buSzPct val="85000"/>
              <a:buFont typeface="Brush Script MT" pitchFamily="66" charset="0"/>
              <a:buChar char="O"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rgbClr val="5ECCF3"/>
              </a:buClr>
              <a:buSzPct val="85000"/>
              <a:buFont typeface="Brush Script MT" pitchFamily="66" charset="0"/>
              <a:buChar char="O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Взрослого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        </a:t>
            </a:r>
          </a:p>
          <a:p>
            <a:pPr marL="342900" lvl="0" indent="-342900" algn="just"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  <a:buFont typeface="Arial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Внедрение в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  <a:ea typeface="Times New Roman"/>
              </a:rPr>
              <a:t>воспитательно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- образовательный процесс методов и приёмов по обогащению знаний дошкольников о весенних  изменениях в природе;	                                                            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Опрос детей;</a:t>
            </a: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Сбор  и систематизация материала;</a:t>
            </a:r>
          </a:p>
          <a:p>
            <a:pPr lvl="0" algn="just">
              <a:lnSpc>
                <a:spcPct val="150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   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Опрос родителей, консультации , беседы;   </a:t>
            </a: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Детей:</a:t>
            </a: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Вхождение в проблему, принятие задач и целей, вживание в игровые ситуации, а также дополнение задач проекта;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12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Фото конкурсов ДЕТ.САД\100_44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836712"/>
            <a:ext cx="124104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Фото конкурсов ДЕТ.САД\100_44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05064"/>
            <a:ext cx="165618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3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FF8021">
                    <a:lumMod val="75000"/>
                  </a:srgbClr>
                </a:solidFill>
                <a:latin typeface="Arial Black" pitchFamily="34" charset="0"/>
                <a:ea typeface="+mj-ea"/>
                <a:cs typeface="+mj-cs"/>
              </a:rPr>
              <a:t>2 этап Практический </a:t>
            </a:r>
            <a:r>
              <a:rPr lang="ru-RU" sz="2200" dirty="0" smtClean="0">
                <a:solidFill>
                  <a:srgbClr val="FF8021">
                    <a:lumMod val="75000"/>
                  </a:srgbClr>
                </a:solidFill>
                <a:latin typeface="Arial Black" pitchFamily="34" charset="0"/>
                <a:ea typeface="+mj-ea"/>
                <a:cs typeface="+mj-cs"/>
              </a:rPr>
              <a:t> 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ea typeface="Calibri"/>
                <a:cs typeface="Aharoni" pitchFamily="2" charset="-79"/>
              </a:rPr>
              <a:t>Наблюдения 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Calibri"/>
                <a:cs typeface="Aharoni" pitchFamily="2" charset="-79"/>
              </a:rPr>
              <a:t>за весенними изменениями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ea typeface="Calibri"/>
                <a:cs typeface="Aharoni" pitchFamily="2" charset="-79"/>
              </a:rPr>
              <a:t>                       в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Calibri"/>
                <a:cs typeface="Aharoni" pitchFamily="2" charset="-79"/>
              </a:rPr>
              <a:t>живой и неживой  природе на прогулках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/>
                <a:cs typeface="Aharoni" pitchFamily="2" charset="-79"/>
              </a:rPr>
              <a:t>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2270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52690"/>
            <a:ext cx="1296144" cy="560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88641"/>
            <a:ext cx="63904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Times New Roman"/>
                <a:ea typeface="Times New Roman"/>
              </a:rPr>
              <a:t>Рассматривание иллюстраций о весне, составление описательных рассказов</a:t>
            </a:r>
            <a:r>
              <a:rPr lang="ru-RU" sz="2000" dirty="0">
                <a:solidFill>
                  <a:srgbClr val="00B050"/>
                </a:solidFill>
                <a:latin typeface="Times New Roman"/>
                <a:ea typeface="Times New Roman"/>
              </a:rPr>
              <a:t>.</a:t>
            </a:r>
            <a:endParaRPr lang="ru-RU" sz="2000" dirty="0">
              <a:solidFill>
                <a:srgbClr val="00B05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886544"/>
            <a:ext cx="7848872" cy="1392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42900" lvl="0" indent="-342900"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Оформление </a:t>
            </a:r>
            <a:r>
              <a:rPr lang="ru-RU" sz="2000" b="1" dirty="0">
                <a:solidFill>
                  <a:srgbClr val="00B050"/>
                </a:solidFill>
                <a:latin typeface="Times New Roman"/>
                <a:ea typeface="Times New Roman"/>
              </a:rPr>
              <a:t>«Огорода» в уголке «Мир природы» в группе.</a:t>
            </a:r>
          </a:p>
          <a:p>
            <a:r>
              <a:rPr lang="ru-RU" sz="1050" dirty="0">
                <a:solidFill>
                  <a:srgbClr val="000000"/>
                </a:solidFill>
                <a:latin typeface="Tahoma"/>
                <a:ea typeface="Calibri"/>
              </a:rPr>
              <a:t/>
            </a:r>
            <a:br>
              <a:rPr lang="ru-RU" sz="1050" dirty="0">
                <a:solidFill>
                  <a:srgbClr val="000000"/>
                </a:solidFill>
                <a:latin typeface="Tahoma"/>
                <a:ea typeface="Calibri"/>
              </a:rPr>
            </a:br>
            <a:endParaRPr lang="ru-RU" dirty="0"/>
          </a:p>
        </p:txBody>
      </p:sp>
      <p:pic>
        <p:nvPicPr>
          <p:cNvPr id="3074" name="Picture 2" descr="D:\Фото конкурсов ДЕТ.САД\100_44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772" y="4221088"/>
            <a:ext cx="15573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949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 конкурсов ДЕТ.САД\100_44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4664"/>
            <a:ext cx="792088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Фото конкурсов ДЕТ.САД\100_44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780928"/>
            <a:ext cx="93610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548681"/>
            <a:ext cx="6858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                                                               </a:t>
            </a:r>
            <a:r>
              <a:rPr lang="ru-RU" sz="24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Наблюдение </a:t>
            </a:r>
            <a:r>
              <a:rPr lang="ru-RU" sz="2400" b="1" dirty="0">
                <a:solidFill>
                  <a:srgbClr val="00B050"/>
                </a:solidFill>
                <a:latin typeface="Times New Roman"/>
                <a:ea typeface="Times New Roman"/>
              </a:rPr>
              <a:t>и </a:t>
            </a:r>
            <a:r>
              <a:rPr lang="ru-RU" sz="24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              		                    исследовательская                			     работа  детей</a:t>
            </a:r>
            <a:r>
              <a:rPr lang="ru-RU" sz="2400" dirty="0" smtClean="0">
                <a:solidFill>
                  <a:srgbClr val="00B050"/>
                </a:solidFill>
                <a:latin typeface="Times New Roman"/>
                <a:ea typeface="Times New Roman"/>
              </a:rPr>
              <a:t> </a:t>
            </a:r>
            <a:r>
              <a:rPr lang="ru-RU" sz="2400" b="1" dirty="0">
                <a:solidFill>
                  <a:srgbClr val="00B050"/>
                </a:solidFill>
                <a:latin typeface="Times New Roman"/>
                <a:ea typeface="Times New Roman"/>
              </a:rPr>
              <a:t>огорода </a:t>
            </a:r>
            <a:r>
              <a:rPr lang="ru-RU" sz="24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				                 в </a:t>
            </a:r>
            <a:r>
              <a:rPr lang="ru-RU" sz="2400" b="1" dirty="0">
                <a:solidFill>
                  <a:srgbClr val="00B050"/>
                </a:solidFill>
                <a:latin typeface="Times New Roman"/>
                <a:ea typeface="Times New Roman"/>
              </a:rPr>
              <a:t>уголке </a:t>
            </a:r>
            <a:r>
              <a:rPr lang="ru-RU" sz="24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       				          «</a:t>
            </a:r>
            <a:r>
              <a:rPr lang="ru-RU" sz="2400" b="1" dirty="0">
                <a:solidFill>
                  <a:srgbClr val="00B050"/>
                </a:solidFill>
                <a:latin typeface="Times New Roman"/>
                <a:ea typeface="Times New Roman"/>
              </a:rPr>
              <a:t>Мир природы</a:t>
            </a:r>
            <a:r>
              <a:rPr lang="ru-RU" sz="24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» </a:t>
            </a:r>
            <a:endParaRPr lang="ru-RU" sz="2400" dirty="0">
              <a:solidFill>
                <a:srgbClr val="00B05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486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6606480" cy="77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Что за шум, что за гам? Это к нам вернулись птицы. Беседа с детьми о перелетных птицах.</a:t>
            </a:r>
            <a:endParaRPr lang="ru-RU" sz="2000" b="1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pic>
        <p:nvPicPr>
          <p:cNvPr id="2050" name="Picture 2" descr="D:\Фото конкурсов ДЕТ.САД\100_44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038426"/>
            <a:ext cx="1152128" cy="59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3223559"/>
            <a:ext cx="5845577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Беседа с детьми о </a:t>
            </a:r>
            <a:r>
              <a:rPr lang="ru-RU" sz="20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животных</a:t>
            </a:r>
            <a:endParaRPr lang="ru-RU" sz="1200" dirty="0">
              <a:ea typeface="Calibri"/>
              <a:cs typeface="Times New Roman"/>
            </a:endParaRPr>
          </a:p>
        </p:txBody>
      </p:sp>
      <p:pic>
        <p:nvPicPr>
          <p:cNvPr id="2052" name="Picture 4" descr="D:\Фото конкурсов ДЕТ.САД\100_44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69835"/>
            <a:ext cx="1152128" cy="98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31130" y="3223559"/>
            <a:ext cx="7081747" cy="4238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</a:t>
            </a:r>
            <a:r>
              <a:rPr lang="ru-RU" sz="2000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Беседа </a:t>
            </a:r>
            <a:r>
              <a:rPr lang="ru-RU" sz="2000" b="1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с детьми о насекомых</a:t>
            </a:r>
            <a:endParaRPr lang="ru-RU" sz="2000" b="1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pic>
        <p:nvPicPr>
          <p:cNvPr id="2053" name="Picture 5" descr="D:\Фото конкурсов ДЕТ.САД\100_44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47393"/>
            <a:ext cx="648072" cy="93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9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012646"/>
              </p:ext>
            </p:extLst>
          </p:nvPr>
        </p:nvGraphicFramePr>
        <p:xfrm>
          <a:off x="179512" y="332656"/>
          <a:ext cx="8808057" cy="637946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713078"/>
                <a:gridCol w="2977195"/>
                <a:gridCol w="2977195"/>
                <a:gridCol w="1140589"/>
              </a:tblGrid>
              <a:tr h="487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Период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Тема .Форма работы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Задачи (Программное содержание ,цель)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Ответственный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</a:tr>
              <a:tr h="731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 20.04.2017г.по 26.04.2017г.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Беседа на тему: «Приметы весны»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Обобщать знания о весенних изменениях в  живой и не живой природе,.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Кагакова</a:t>
                      </a:r>
                      <a:r>
                        <a:rPr lang="ru-RU" sz="1400" dirty="0">
                          <a:effectLst/>
                        </a:rPr>
                        <a:t> О.Н.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</a:tr>
              <a:tr h="1218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Заучивание игры «Лисичка и синички»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Муз. </a:t>
                      </a:r>
                      <a:r>
                        <a:rPr lang="ru-RU" sz="1400" dirty="0" err="1">
                          <a:effectLst/>
                        </a:rPr>
                        <a:t>А.А.Картушина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Приучать самостоятельно различать разнохорактерные  части музыки и двигаться в соответствии с этим характером. Передавать образы зверей и птиц под музыку.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Юдина Л.А.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</a:tr>
              <a:tr h="487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Внесен</a:t>
                      </a:r>
                      <a:r>
                        <a:rPr lang="ru-RU" sz="1400">
                          <a:effectLst/>
                        </a:rPr>
                        <a:t>яя</a:t>
                      </a:r>
                      <a:r>
                        <a:rPr lang="de-DE" sz="1400">
                          <a:effectLst/>
                        </a:rPr>
                        <a:t> дидактическ</a:t>
                      </a:r>
                      <a:r>
                        <a:rPr lang="ru-RU" sz="1400">
                          <a:effectLst/>
                        </a:rPr>
                        <a:t>ая </a:t>
                      </a:r>
                      <a:r>
                        <a:rPr lang="de-DE" sz="1400">
                          <a:effectLst/>
                        </a:rPr>
                        <a:t>игр</a:t>
                      </a:r>
                      <a:r>
                        <a:rPr lang="ru-RU" sz="1400">
                          <a:effectLst/>
                        </a:rPr>
                        <a:t>а</a:t>
                      </a:r>
                      <a:r>
                        <a:rPr lang="de-DE" sz="1400">
                          <a:effectLst/>
                        </a:rPr>
                        <a:t> «Времена года»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</a:t>
                      </a:r>
                      <a:r>
                        <a:rPr lang="de-DE" sz="1400">
                          <a:effectLst/>
                        </a:rPr>
                        <a:t>акреп</a:t>
                      </a:r>
                      <a:r>
                        <a:rPr lang="ru-RU" sz="1400">
                          <a:effectLst/>
                        </a:rPr>
                        <a:t>ляет      </a:t>
                      </a:r>
                      <a:r>
                        <a:rPr lang="de-DE" sz="1400">
                          <a:effectLst/>
                        </a:rPr>
                        <a:t>представления о сезонных изменениях в природе.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Кагакова</a:t>
                      </a:r>
                      <a:r>
                        <a:rPr lang="ru-RU" sz="1400" dirty="0">
                          <a:effectLst/>
                        </a:rPr>
                        <a:t> О.Н.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</a:tr>
              <a:tr h="974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НОД</a:t>
                      </a:r>
                      <a:r>
                        <a:rPr lang="ru-RU" sz="1400" baseline="0" dirty="0" smtClean="0">
                          <a:effectLst/>
                        </a:rPr>
                        <a:t> по Художественно – эстетическому развитию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на тему: «Нарисуй картинку про весну»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Учить детей передавать в рисунке впечатления от весны. Развивать умение удачно располагать изображение на листе.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Герасименко Е.С.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</a:tr>
              <a:tr h="121859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Заучивание песен «Песенка о весне» сл.Н.Френкель., муз.Г.Фрида.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Учить детей исполнять песню лёгким звуком в оживлённом темпе . Передавать в пении светлый лирический характер, отчётливо произносить слова.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Юдина Л.А.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</a:tr>
              <a:tr h="487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«Беседа на тему: Птицы прилетели»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Цель: Расширять знания о перелетных птицах 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Кагакова</a:t>
                      </a:r>
                      <a:r>
                        <a:rPr lang="ru-RU" sz="1400" dirty="0">
                          <a:effectLst/>
                        </a:rPr>
                        <a:t> О.Н.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</a:tr>
              <a:tr h="731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Дидактическая игра на тему: «Птицы, летите!»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Учить детей понимать обобщающие слова , помочь птицам улететь.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Герасименко Е.С.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924" marR="6192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73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065983"/>
              </p:ext>
            </p:extLst>
          </p:nvPr>
        </p:nvGraphicFramePr>
        <p:xfrm>
          <a:off x="0" y="-1"/>
          <a:ext cx="8964489" cy="681337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403648"/>
                <a:gridCol w="2232248"/>
                <a:gridCol w="4167747"/>
                <a:gridCol w="1160846"/>
              </a:tblGrid>
              <a:tr h="100046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Заучивание песен «Весенний хоровод» </a:t>
                      </a:r>
                      <a:r>
                        <a:rPr lang="ru-RU" sz="1400" dirty="0" err="1">
                          <a:effectLst/>
                        </a:rPr>
                        <a:t>сл</a:t>
                      </a:r>
                      <a:r>
                        <a:rPr lang="ru-RU" sz="1400" dirty="0">
                          <a:effectLst/>
                        </a:rPr>
                        <a:t>, муз..</a:t>
                      </a:r>
                      <a:r>
                        <a:rPr lang="ru-RU" sz="1400" dirty="0" err="1">
                          <a:effectLst/>
                        </a:rPr>
                        <a:t>С.Насаулинко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Развивать у детей отзывчивость на песню весёлого, светлого характера. Воспитывать доброжелательное отношение к природе, весне.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Юдина Л.А.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</a:tr>
              <a:tr h="17629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kern="150">
                          <a:effectLst/>
                        </a:rPr>
                        <a:t>Наблюдение на тему:«Пришла весна»</a:t>
                      </a:r>
                      <a:endParaRPr lang="ru-RU" sz="1400" kern="150">
                        <a:effectLst/>
                      </a:endParaRPr>
                    </a:p>
                    <a:p>
                      <a:pPr>
                        <a:lnSpc>
                          <a:spcPct val="160000"/>
                        </a:lnSpc>
                        <a:spcAft>
                          <a:spcPts val="0"/>
                        </a:spcAft>
                      </a:pPr>
                      <a:r>
                        <a:rPr lang="de-DE" sz="1400" kern="150">
                          <a:effectLst/>
                        </a:rPr>
                        <a:t> </a:t>
                      </a:r>
                      <a:endParaRPr lang="ru-RU" sz="1400" kern="150">
                        <a:effectLst/>
                        <a:latin typeface="Times New Roman" pitchFamily="18" charset="0"/>
                        <a:ea typeface="Andale Sans U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Цель: дать представление о ранней весне, о том, какие изменения произошли с солнцем. Отметить, что день стал длиннее. Утром светло, а вечером темнеет позже. Наблюдение за погодой (вечером прохладно, но уже светло.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Герасименко Е.С.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</a:tr>
              <a:tr h="1508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НОД по Художественно – эстетическому развитию 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на тему: «Солнышко»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Закреплять умение разрезать прямоугольник на полосы, вырезать круг из квадрата. Продолжать учить составлять задуманный предмет из частей и наклеивать их на картон, располагать предмет в центре листа.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Кагакова</a:t>
                      </a:r>
                      <a:r>
                        <a:rPr lang="ru-RU" sz="1400" dirty="0">
                          <a:effectLst/>
                        </a:rPr>
                        <a:t> О.Н.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</a:tr>
              <a:tr h="746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Беседа на тему: «Как мы охраняем природу».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Дать понятие «охрана природы»; воспитывать бережное отношение к природе, развивать связную речь.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Кагакова</a:t>
                      </a:r>
                      <a:r>
                        <a:rPr lang="ru-RU" sz="1400" dirty="0">
                          <a:effectLst/>
                        </a:rPr>
                        <a:t> О.Н.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</a:tr>
              <a:tr h="1794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Музыкальное развлечение на тему: «В гости к ёжику»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Создать праздничную обстановку;  продолжать способствовать раскрытию и реализации творческих способностей;  развивать умение держать себя на публике. вызывать положительные эмоции, чуткое отношение к своим близким.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Формировать у детей любовь к природе, развивать доброе отношение к окружающему миру.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Юдина Л.А.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668" marR="5366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28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Рисуем весну – </a:t>
            </a:r>
            <a:r>
              <a:rPr lang="ru-RU" sz="2000" b="1" dirty="0" err="1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красну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НОД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тему: «Нарисуй картинку про весну»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146" name="Picture 2" descr="D:\Фото конкурсов ДЕТ.САД\100_44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62909"/>
            <a:ext cx="1112912" cy="705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Фото конкурсов ДЕТ.САД\100_448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29000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967335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/>
              <a:ea typeface="Calibri"/>
            </a:endParaRPr>
          </a:p>
          <a:p>
            <a:endParaRPr lang="ru-RU" dirty="0">
              <a:latin typeface="Times New Roman"/>
              <a:ea typeface="Calibri"/>
            </a:endParaRPr>
          </a:p>
          <a:p>
            <a:endParaRPr lang="ru-RU" dirty="0" smtClean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138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496944" cy="1118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НОД 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тему:« Солнышко» Вот какие солнышки у нас получились. Аппликация из бумаги «Солнышко» 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7170" name="Picture 2" descr="D:\Фото конкурсов ДЕТ.САД\100_45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933056"/>
            <a:ext cx="107369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Фото конкурсов ДЕТ.САД\100_45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980728"/>
            <a:ext cx="86409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44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6555259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Музыкальное развлечение на тему: «В гости к ёжику»</a:t>
            </a:r>
            <a:endParaRPr lang="ru-RU" sz="2000" b="1" dirty="0">
              <a:solidFill>
                <a:srgbClr val="00B05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8194" name="Picture 2" descr="D:\Фото конкурсов ДЕТ.САД\100_43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86229"/>
            <a:ext cx="1060369" cy="97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Фото конкурсов ДЕТ.САД\100_43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571500"/>
            <a:ext cx="678917" cy="49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Фото конкурсов ДЕТ.САД\100_44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774" y="740110"/>
            <a:ext cx="971599" cy="33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D:\Фото конкурсов ДЕТ.САД\100_44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373216"/>
            <a:ext cx="1368152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D:\Фото конкурсов ДЕТ.САД\100_441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107496"/>
            <a:ext cx="1577752" cy="69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9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052736"/>
            <a:ext cx="58143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A7EA52">
                    <a:lumMod val="50000"/>
                  </a:srgbClr>
                </a:solidFill>
                <a:latin typeface="Arial Black" pitchFamily="34" charset="0"/>
                <a:cs typeface="Aharoni" pitchFamily="2" charset="-79"/>
              </a:rPr>
              <a:t>Вид проекта : 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познавательно-исследовательский, групповой.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025538"/>
            <a:ext cx="6408712" cy="439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5ECCF3"/>
              </a:buClr>
              <a:buSzPct val="85000"/>
              <a:defRPr/>
            </a:pPr>
            <a:endParaRPr lang="ru-RU" kern="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  <a:defRPr/>
            </a:pPr>
            <a:endParaRPr lang="ru-RU" kern="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  <a:defRPr/>
            </a:pPr>
            <a:r>
              <a:rPr lang="ru-RU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  <a:defRPr/>
            </a:pPr>
            <a:r>
              <a:rPr lang="ru-RU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 Воспитатели группы: </a:t>
            </a:r>
            <a:r>
              <a:rPr lang="ru-RU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Герасименко Е.С</a:t>
            </a:r>
            <a:r>
              <a:rPr lang="ru-RU" sz="24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kern="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Кагакова</a:t>
            </a:r>
            <a:r>
              <a:rPr lang="ru-RU" sz="2400" kern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О.Н.</a:t>
            </a:r>
            <a:endParaRPr lang="ru-RU" sz="24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  <a:defRPr/>
            </a:pPr>
            <a:r>
              <a:rPr lang="ru-RU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* дети  средней ортопедической группы           «Василёк»</a:t>
            </a: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  <a:defRPr/>
            </a:pPr>
            <a:r>
              <a:rPr lang="ru-RU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 Родители группы «Василёк»</a:t>
            </a:r>
          </a:p>
          <a:p>
            <a:r>
              <a:rPr lang="ru-RU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* Музыкальный руководитель: Юдина Л.А.</a:t>
            </a: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</a:pPr>
            <a:r>
              <a:rPr lang="ru-RU" sz="24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кратковременный, 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неделя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83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Фото конкурсов ДЕТ.САД\100_44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0" y="604285"/>
            <a:ext cx="766438" cy="116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Фото конкурсов ДЕТ.САД\100_44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27" y="3284984"/>
            <a:ext cx="937798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16632"/>
            <a:ext cx="5361405" cy="417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«Лисичка и синички»</a:t>
            </a:r>
          </a:p>
        </p:txBody>
      </p:sp>
      <p:pic>
        <p:nvPicPr>
          <p:cNvPr id="9223" name="Picture 7" descr="D:\Фото конкурсов ДЕТ.САД\100_44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288031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65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551571"/>
            <a:ext cx="1368152" cy="1173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D:\Фото конкурсов ДЕТ.САД\100_44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6632"/>
            <a:ext cx="101971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Фото конкурсов ДЕТ.САД\100_44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16632"/>
            <a:ext cx="1368152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Фото конкурсов ДЕТ.САД\100_444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20" y="4941168"/>
            <a:ext cx="852496" cy="112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32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Фото конкурсов ДЕТ.САД\100_45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904" y="908720"/>
            <a:ext cx="950168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180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Оформление уголка для родителей информацией по проекту (папки-передвижки, информация, объявления) на тему: «Весна». </a:t>
            </a:r>
            <a:endParaRPr lang="ru-RU" b="1" dirty="0">
              <a:solidFill>
                <a:srgbClr val="00B05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0296" y="2921169"/>
            <a:ext cx="762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b="1" dirty="0" smtClean="0">
              <a:solidFill>
                <a:srgbClr val="00B050"/>
              </a:solidFill>
              <a:latin typeface="Times New Roman"/>
              <a:ea typeface="Calibri"/>
            </a:endParaRPr>
          </a:p>
          <a:p>
            <a:pPr lvl="0"/>
            <a:endParaRPr lang="ru-RU" sz="2000" b="1" dirty="0">
              <a:solidFill>
                <a:srgbClr val="00B050"/>
              </a:solidFill>
              <a:latin typeface="Times New Roman"/>
              <a:ea typeface="Calibri"/>
            </a:endParaRPr>
          </a:p>
          <a:p>
            <a:pPr lvl="0"/>
            <a:r>
              <a:rPr lang="ru-RU" sz="2000" b="1" dirty="0" smtClean="0">
                <a:solidFill>
                  <a:srgbClr val="00B050"/>
                </a:solidFill>
                <a:latin typeface="Times New Roman"/>
                <a:ea typeface="Calibri"/>
              </a:rPr>
              <a:t>Информированность </a:t>
            </a:r>
            <a:r>
              <a:rPr lang="ru-RU" sz="2000" b="1" dirty="0">
                <a:solidFill>
                  <a:srgbClr val="00B050"/>
                </a:solidFill>
                <a:latin typeface="Times New Roman"/>
                <a:ea typeface="Calibri"/>
              </a:rPr>
              <a:t>родителей о результатах проекта через продуктивную деятельность детей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65105"/>
            <a:ext cx="1008112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32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-149928"/>
            <a:ext cx="6840760" cy="6535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/>
                <a:ea typeface="Times New Roman"/>
                <a:cs typeface="Times New Roman"/>
              </a:rPr>
              <a:t>Результаты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/>
                <a:ea typeface="Times New Roman"/>
                <a:cs typeface="Times New Roman"/>
              </a:rPr>
              <a:t>:</a:t>
            </a:r>
            <a:endParaRPr lang="ru-RU" sz="2800" dirty="0">
              <a:solidFill>
                <a:schemeClr val="accent6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Brush Script MT"/>
              <a:buChar char="O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Для детей: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Выделяют наиболее характерные весенние изменения в природе;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Знают некоторых птиц;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Рассматривают сюжетные картинки;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Отвечают на вопросы взрослого;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Проявляют бережное отношение к природе;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Участвуют в обсуждениях;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Участвуют в сезонных наблюдениях;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родителей: </a:t>
            </a:r>
            <a:endParaRPr lang="ru-RU" sz="1600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Проявят интерес к совместной деятельности с ребенком.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Станут активными участниками реализации проекта.</a:t>
            </a: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Повысится мотивация к сотрудничеству.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389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512065"/>
            <a:ext cx="5886400" cy="4849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7030A0"/>
                </a:solidFill>
                <a:latin typeface="Arial Black"/>
                <a:ea typeface="Times New Roman"/>
                <a:cs typeface="Times New Roman"/>
              </a:rPr>
              <a:t>Перспектива.</a:t>
            </a:r>
            <a:endParaRPr lang="ru-RU" sz="14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Brush Script MT"/>
              <a:buChar char="O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Для повышения интереса  к знаниям  о времени года весна, о весенних изменениях в живой и не живой природе и воспитания любви к природе   необходимо продолжать систематическую работу в данном направлении через создание и реализацию новых  проектов  и использование интегративного подхода в данном направлении, внедряя современные методы и технологии.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801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-3771800"/>
            <a:ext cx="7056784" cy="10987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/>
                <a:ea typeface="Times New Roman"/>
                <a:cs typeface="Times New Roman"/>
              </a:rPr>
              <a:t>Вывод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Arial Black"/>
                <a:ea typeface="Times New Roman"/>
                <a:cs typeface="Times New Roman"/>
              </a:rPr>
              <a:t>:</a:t>
            </a:r>
            <a:endParaRPr lang="ru-RU" sz="2800" dirty="0">
              <a:solidFill>
                <a:schemeClr val="accent6">
                  <a:lumMod val="75000"/>
                </a:schemeClr>
              </a:solidFill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Brush Script MT"/>
              <a:buChar char="O"/>
              <a:tabLst>
                <a:tab pos="45720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Гипотеза на практике подтвердилась: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 ходе работы по проекту, детям была интересна тематика проекта, они с удовольствием принимали участие во всех мероприятиях и образовательной деятельности. Дети научились выделять характерные весенние изменения в природе, перечислять  перелетных птиц. На протяжении всего проекта дети с большим любопытством рассматривали сюжетные картинки, вели наблюдение за деревьями и птицами. Активно принимали участие в создании мини огорода в уголке «Природа», с радостью участвовали в коллективной итоговой работе проекта. Во время трудовой деятельности дети часто делились своими впечатлениями не только с воспитателем, но и с родителями. А также между собой.</a:t>
            </a:r>
            <a:endParaRPr lang="ru-RU" sz="1400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Содержание проекта и фотоотчеты отражают результаты наблюдений и проделанную работу детей.</a:t>
            </a:r>
            <a:endParaRPr lang="ru-RU" sz="1400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Таким образом, проделанная в ходе проекта работа, дала положительный результат не только в познавательном, речевом, но и в социальном развитии детей, а также способствовала возникновению интереса и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желания у родителей принять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участие в проекте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«Весна с улыбкой шлёт привет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!»</a:t>
            </a:r>
            <a:endParaRPr lang="ru-RU" sz="1400" dirty="0"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151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-3651656"/>
            <a:ext cx="7272808" cy="11225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123A2E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7030A0"/>
              </a:solidFill>
              <a:latin typeface="Arial Black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7030A0"/>
                </a:solidFill>
                <a:latin typeface="Arial Black"/>
                <a:ea typeface="Times New Roman"/>
                <a:cs typeface="Times New Roman"/>
              </a:rPr>
              <a:t>Обеспечение проектной деятельности</a:t>
            </a:r>
            <a:endParaRPr lang="ru-RU" sz="2800" dirty="0" smtClean="0">
              <a:solidFill>
                <a:srgbClr val="7030A0"/>
              </a:solidFill>
              <a:ea typeface="Calibri"/>
              <a:cs typeface="Times New Roman"/>
            </a:endParaRPr>
          </a:p>
          <a:p>
            <a:pPr marL="365760">
              <a:spcBef>
                <a:spcPts val="310"/>
              </a:spcBef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Информационное обеспечение.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Brush Script MT"/>
              <a:buChar char="O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Методическое обеспечение: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«От рождения до школы» Примерная общеобразовательная программа дошкольного образования (пилотный вариант) / </a:t>
            </a:r>
            <a:r>
              <a:rPr lang="ru-RU" sz="1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Под.ред.И.Е.Вераксы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1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Г.С.Комаровой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z="1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М.А.Васильевой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 -2-е изд.,    - М.: МОЗАЙКА – СИНТЕЗ, 2014.</a:t>
            </a: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Губанова Н.Ф. «Развитие игровой деятельности: Средняя группа.- М.: МОЗАИКА-СИНТЕЗХ, 2015</a:t>
            </a: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Комарова Т.С. «Занятие по изобразительной деятельности в средней группе детского сада». – М.: МОЗАЙКА – СИНТЕЗ, 2012.</a:t>
            </a: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 err="1" smtClean="0">
                <a:latin typeface="Times New Roman"/>
                <a:ea typeface="Times New Roman"/>
                <a:cs typeface="Times New Roman"/>
              </a:rPr>
              <a:t>Колдина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 Д.Н. «Аппликация с детьми 4-5 лет.» Конспекты занятий.-М.: МОЗАИКА-СИНТЕЗ, 2009.</a:t>
            </a: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Николаева С.Н. «Парциальная программа. «Юный  эколог» .Система работы в средней группе детского сада. – М.:МОЗАЙКА – СИНТЕЗ, 2016.</a:t>
            </a: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Орлова Т.М., </a:t>
            </a:r>
            <a:r>
              <a:rPr lang="ru-RU" sz="14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Бекина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С.И. «Учить детей петь»: (Песни и упражнения для развития голоса  у детей 3-5 лет) Пособие для воспитателя и муз .руководителя дет. Сада.</a:t>
            </a: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Дидактическое обеспечение:</a:t>
            </a: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Дорофеева А. «ВЕСНА» Наглядно дидактическое пособие  –М.: МОЗАЙКА – СИНТЕЗ, 2007.</a:t>
            </a: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Дорофеева А. «ДЕРЕВЬЯ И ЛИСТЬЯ» Наглядно дидактическое пособие  –М.: МОЗАЙКА – СИНТЕЗ, 2007.</a:t>
            </a:r>
            <a:endParaRPr lang="ru-RU" sz="1400" dirty="0" smtClean="0">
              <a:latin typeface="Times New Roman"/>
              <a:ea typeface="Times New Roman"/>
              <a:cs typeface="Times New Roman"/>
            </a:endParaRPr>
          </a:p>
          <a:p>
            <a:pPr marL="428625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latin typeface="Times New Roman"/>
                <a:ea typeface="Calibri"/>
                <a:cs typeface="Times New Roman"/>
              </a:rPr>
              <a:t>Емельянова Э. «Расскажи детям о насекомых»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Наглядно дидактическое пособие  –   М.: МОЗАЙКА – СИНТЕЗ, 2008.</a:t>
            </a:r>
            <a:r>
              <a:rPr lang="ru-RU" sz="1400" dirty="0">
                <a:ea typeface="Times New Roman"/>
                <a:cs typeface="Times New Roman"/>
              </a:rPr>
              <a:t> </a:t>
            </a:r>
            <a:r>
              <a:rPr lang="ru-RU" sz="1400" dirty="0" smtClean="0">
                <a:ea typeface="Times New Roman"/>
                <a:cs typeface="Times New Roman"/>
              </a:rPr>
              <a:t>                                                                                                         </a:t>
            </a:r>
            <a:r>
              <a:rPr lang="ru-RU" sz="1400" dirty="0" err="1" smtClean="0">
                <a:latin typeface="Times New Roman"/>
                <a:ea typeface="Calibri"/>
                <a:cs typeface="Times New Roman"/>
              </a:rPr>
              <a:t>Нищева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В.Н., Лебедева А.Н. «Живая природа. В мире </a:t>
            </a:r>
            <a:r>
              <a:rPr lang="ru-RU" sz="1400" dirty="0" err="1" smtClean="0">
                <a:latin typeface="Times New Roman"/>
                <a:ea typeface="Calibri"/>
                <a:cs typeface="Times New Roman"/>
              </a:rPr>
              <a:t>животных.»Учебно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 – наглядное пособие. Выпуск1.- СПб.: ДЕТСТВО- ПРЕСС, 2007.</a:t>
            </a:r>
            <a:endParaRPr lang="ru-RU" sz="14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a typeface="Calibri"/>
                <a:cs typeface="Times New Roman"/>
              </a:rPr>
              <a:t>       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252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3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80034"/>
            <a:ext cx="6912768" cy="5801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buClr>
                <a:srgbClr val="5ECCF3"/>
              </a:buClr>
              <a:buSzPct val="85000"/>
              <a:buFont typeface="Brush Script MT" pitchFamily="66" charset="0"/>
              <a:buChar char="O"/>
            </a:pPr>
            <a:endParaRPr lang="ru-RU" sz="1600" dirty="0" smtClean="0">
              <a:solidFill>
                <a:srgbClr val="FF802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buClr>
                <a:srgbClr val="5ECCF3"/>
              </a:buClr>
              <a:buSzPct val="85000"/>
              <a:buFont typeface="Brush Script MT" pitchFamily="66" charset="0"/>
              <a:buChar char="O"/>
            </a:pPr>
            <a:endParaRPr lang="ru-RU" sz="1600" dirty="0">
              <a:solidFill>
                <a:srgbClr val="FF802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buClr>
                <a:srgbClr val="5ECCF3"/>
              </a:buClr>
              <a:buSzPct val="85000"/>
              <a:buFont typeface="Brush Script MT" pitchFamily="66" charset="0"/>
              <a:buChar char="O"/>
            </a:pPr>
            <a:endParaRPr lang="ru-RU" sz="1600" dirty="0" smtClean="0">
              <a:solidFill>
                <a:srgbClr val="FF802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buClr>
                <a:srgbClr val="5ECCF3"/>
              </a:buClr>
              <a:buSzPct val="85000"/>
              <a:buFont typeface="Brush Script MT" pitchFamily="66" charset="0"/>
              <a:buChar char="O"/>
            </a:pPr>
            <a:endParaRPr lang="ru-RU" sz="1600" dirty="0">
              <a:solidFill>
                <a:srgbClr val="FF8021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5ECCF3"/>
              </a:buClr>
              <a:buSzPct val="85000"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1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Этап. Подготовительный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5ECCF3"/>
              </a:buClr>
              <a:buSzPct val="85000"/>
            </a:pP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Проблема: 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Формирование элементарных представлений о весне.</a:t>
            </a:r>
            <a:r>
              <a:rPr lang="ru-RU" b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У детей не сформированы знания о весенних изменениях в живой и не живой природе. Дети не умеют сравнивать различные периоды весны, не воспитано заботливое отношение к пробуждающейся природе. У детей нет представления о первых цветах весны. Дети владеют небольшими знаниями о перелетных птицах, об их жизни в весенний период. Дети не умеют устанавливать простейшие связи между условиями наступающего времени года и поведения животных, птиц, состоянием растительности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53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54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052736"/>
            <a:ext cx="5958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A7EA52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Актуальность проекта (проблема)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348880"/>
            <a:ext cx="55983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этом возрасте у детей недостаточно знаний о весенних изменениях в природе. Они не чувствуют ответственности за природу, которая их окружает. Знания, полученные во время проекта, научат их беречь и любить природу с малых лет. </a:t>
            </a:r>
            <a:b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0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052736"/>
            <a:ext cx="43686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A7EA52">
                    <a:lumMod val="50000"/>
                  </a:srgbClr>
                </a:solidFill>
                <a:latin typeface="Arial Black" pitchFamily="34" charset="0"/>
                <a:ea typeface="+mj-ea"/>
                <a:cs typeface="Times New Roman" pitchFamily="18" charset="0"/>
              </a:rPr>
              <a:t>Цель: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959367"/>
            <a:ext cx="64807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900"/>
              </a:spcBef>
              <a:spcAft>
                <a:spcPts val="900"/>
              </a:spcAft>
            </a:pPr>
            <a:r>
              <a:rPr lang="ru-RU" sz="2400" dirty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Дать детям представления о времени </a:t>
            </a:r>
            <a:r>
              <a:rPr lang="ru-RU" sz="2400" dirty="0" smtClean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года «весна</a:t>
            </a:r>
            <a:r>
              <a:rPr lang="ru-RU" sz="2400" dirty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», </a:t>
            </a:r>
            <a:r>
              <a:rPr lang="ru-RU" sz="2400" dirty="0" smtClean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</a:t>
            </a:r>
            <a:r>
              <a:rPr lang="ru-RU" sz="2400" dirty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  весенних изменениях в природе.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>
              <a:spcBef>
                <a:spcPts val="900"/>
              </a:spcBef>
              <a:spcAft>
                <a:spcPts val="900"/>
              </a:spcAft>
            </a:pPr>
            <a:r>
              <a:rPr lang="ru-RU" sz="2400" b="1" dirty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r>
              <a:rPr lang="ru-RU" sz="2400" dirty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Воспитывать бережное отношение к пробуждению </a:t>
            </a:r>
            <a:r>
              <a:rPr lang="ru-RU" sz="2400" dirty="0" smtClean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природы</a:t>
            </a:r>
            <a:r>
              <a:rPr lang="ru-RU" sz="2400" dirty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к её отдельным явлениям.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</a:t>
            </a:r>
          </a:p>
          <a:p>
            <a:pPr lvl="0">
              <a:spcBef>
                <a:spcPts val="900"/>
              </a:spcBef>
              <a:spcAft>
                <a:spcPts val="900"/>
              </a:spcAft>
            </a:pPr>
            <a:r>
              <a:rPr lang="ru-RU" sz="2400" b="1" dirty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400" dirty="0">
                <a:solidFill>
                  <a:srgbClr val="291E1E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Развитие мышления, воображения, связной речи.</a:t>
            </a:r>
            <a:r>
              <a:rPr lang="ru-RU" sz="2000" dirty="0">
                <a:solidFill>
                  <a:srgbClr val="291E1E"/>
                </a:solidFill>
                <a:latin typeface="Verdana"/>
                <a:ea typeface="Times New Roman"/>
                <a:cs typeface="Times New Roman"/>
              </a:rPr>
              <a:t> </a:t>
            </a: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3616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052736"/>
            <a:ext cx="493025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A7EA52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Задачи: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437456"/>
            <a:ext cx="8172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8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ru-RU" sz="2000" b="1" dirty="0" smtClean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</a:p>
          <a:p>
            <a:pPr lvl="0">
              <a:lnSpc>
                <a:spcPts val="18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ru-RU" sz="2000" b="1" dirty="0" smtClean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.    </a:t>
            </a:r>
            <a:r>
              <a:rPr lang="ru-RU" sz="2000" dirty="0" smtClean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Закреплять </a:t>
            </a: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представление о весне и её приметах.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 </a:t>
            </a: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Углубить представления об изменениях в природе весной;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   Развивать умения наблюдать за живыми объектами и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                    	явлениями  неживой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природы;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 Привлечь внимания к окружающим природным объектам;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   Развивать умение видеть красоту окружающего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природного          	мира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;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lnSpc>
                <a:spcPts val="18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                                       </a:t>
            </a:r>
            <a:r>
              <a:rPr lang="ru-RU" sz="2000" dirty="0" smtClean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</a:t>
            </a:r>
            <a:r>
              <a:rPr lang="ru-RU" sz="2000" b="1" dirty="0" smtClean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Закреплять </a:t>
            </a: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систематизировать знания о животных, </a:t>
            </a:r>
          </a:p>
          <a:p>
            <a:pPr lvl="0">
              <a:lnSpc>
                <a:spcPts val="18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	растениях, насекомых, птицах.                                                        </a:t>
            </a:r>
          </a:p>
          <a:p>
            <a:pPr lvl="0">
              <a:lnSpc>
                <a:spcPts val="18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</a:p>
          <a:p>
            <a:pPr lvl="0">
              <a:lnSpc>
                <a:spcPts val="18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Воспитывать любовь и бережное отношение к природе.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lnSpc>
                <a:spcPts val="18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</a:t>
            </a:r>
          </a:p>
          <a:p>
            <a:pPr lvl="0">
              <a:lnSpc>
                <a:spcPts val="18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2000" b="1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Активизировать совместную деятельность родителей и </a:t>
            </a:r>
          </a:p>
          <a:p>
            <a:pPr lvl="0">
              <a:lnSpc>
                <a:spcPts val="18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ru-RU" sz="2000" dirty="0">
                <a:solidFill>
                  <a:srgbClr val="141414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детей.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87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9" y="980728"/>
            <a:ext cx="55218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5DCEAF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Задачи для воспитателей: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3" y="-753683"/>
            <a:ext cx="7128792" cy="728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endParaRPr lang="ru-RU" sz="1600" b="1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endParaRPr lang="ru-RU" sz="1600" b="1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endParaRPr lang="ru-RU" sz="1600" b="1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endParaRPr lang="ru-RU" sz="1600" b="1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endParaRPr lang="ru-RU" sz="1600" b="1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</a:rPr>
              <a:t>.  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</a:rPr>
              <a:t>Подготовка материала для реализации проекта:</a:t>
            </a:r>
            <a:endParaRPr lang="ru-RU" sz="16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 Подбор методической, художественной литературы, иллюстративного материала, пособий, игр по данной теме;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 Подготовка материалов для продуктивной деятельности; 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 Подбор материалов, моделей, игрушек, атрибутов для игровой, познавательной деятельности.</a:t>
            </a:r>
          </a:p>
          <a:p>
            <a:pPr lvl="0">
              <a:spcBef>
                <a:spcPct val="20000"/>
              </a:spcBef>
              <a:buSzPts val="1000"/>
              <a:tabLst>
                <a:tab pos="457200" algn="l"/>
              </a:tabLst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</a:rPr>
              <a:t>Оформление уголка «Мир природы» в группе.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</a:rPr>
              <a:t>. 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Calibri"/>
              </a:rPr>
              <a:t>О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</a:rPr>
              <a:t>формление уголка для родителей информацией по проекту (папки-передвижки, информация, объявления) на тему: «Пришла Весна». 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5DCEAF">
                    <a:lumMod val="50000"/>
                  </a:srgbClr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5DCEAF">
                    <a:lumMod val="50000"/>
                  </a:srgbClr>
                </a:solidFill>
                <a:latin typeface="Arial Black" pitchFamily="34" charset="0"/>
                <a:cs typeface="Times New Roman" pitchFamily="18" charset="0"/>
              </a:rPr>
              <a:t>  </a:t>
            </a:r>
            <a:r>
              <a:rPr lang="ru-RU" sz="2000" dirty="0">
                <a:solidFill>
                  <a:srgbClr val="5DCEAF">
                    <a:lumMod val="50000"/>
                  </a:srgbClr>
                </a:solidFill>
                <a:latin typeface="Arial Black" pitchFamily="34" charset="0"/>
                <a:cs typeface="Times New Roman" pitchFamily="18" charset="0"/>
              </a:rPr>
              <a:t>Задачи для родителей: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Calibri"/>
              </a:rPr>
              <a:t>Информированность родителей о предстоящей деятельности:                                      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</a:rPr>
              <a:t>«Прогулка по весеннему городу».</a:t>
            </a:r>
          </a:p>
          <a:p>
            <a:pPr lvl="0">
              <a:spcBef>
                <a:spcPct val="20000"/>
              </a:spcBef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</a:rPr>
              <a:t>         Цель:</a:t>
            </a:r>
            <a:r>
              <a:rPr lang="ru-RU" sz="1600" i="1" dirty="0">
                <a:solidFill>
                  <a:prstClr val="black"/>
                </a:solidFill>
                <a:latin typeface="Times New Roman"/>
                <a:ea typeface="Times New Roman"/>
              </a:rPr>
              <a:t> </a:t>
            </a: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</a:rPr>
              <a:t>мотивация к улучшению детско-родительских отношений; установление эмоционального контакта между педагогами, родителями, детьми; повышение интереса к мероприятиям, проводимым в ДОУ.</a:t>
            </a:r>
          </a:p>
        </p:txBody>
      </p:sp>
    </p:spTree>
    <p:extLst>
      <p:ext uri="{BB962C8B-B14F-4D97-AF65-F5344CB8AC3E}">
        <p14:creationId xmlns:p14="http://schemas.microsoft.com/office/powerpoint/2010/main" val="9150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908720"/>
            <a:ext cx="4622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5DCEAF">
                    <a:lumMod val="50000"/>
                  </a:srgbClr>
                </a:solidFill>
                <a:latin typeface="Arial Black" pitchFamily="34" charset="0"/>
                <a:ea typeface="+mj-ea"/>
                <a:cs typeface="+mj-cs"/>
              </a:rPr>
              <a:t>Гипотеза: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-2708"/>
            <a:ext cx="72008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 детей  среднего дошкольного возраста прививать интерес и любовь  к природе которая является неотъемлемой частью окружающей жизни ребенка -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многообразие и красота явлений природы, растений и животных привлекают внимание, пробуждают чувства, предоставляют обширное поле деятельности для ума, проявления эмоций и активных действий. Непосредственная близость объектов природы дает возможность показать ребенку, как взаимодействуют человек и окружающая среда, как они зависят друг от друга. Сезонные изменения в природе отражаются и на развитии интеллектуальных способностей. Живя в гармонии с природой, дети быстрее развиваются, формируется эмоциональная сфера, растут когнитивные способности.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4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Скачка с интернета\мама 2\ШАБЛОН СОЛНЫШК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052736"/>
            <a:ext cx="58831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5DCEAF">
                    <a:lumMod val="50000"/>
                  </a:srgbClr>
                </a:solidFill>
                <a:latin typeface="Arial Black" pitchFamily="34" charset="0"/>
                <a:ea typeface="MingLiU" pitchFamily="49" charset="-120"/>
                <a:cs typeface="+mj-cs"/>
              </a:rPr>
              <a:t>Ожидаемые результаты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446645"/>
            <a:ext cx="7200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.     Формирование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у детей познавательного  интереса к весенним изменениям в природе наблюдению за явлениями природы;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.     Познавательный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интерес к поисково-исследовательской деятельности;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.   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Формирование у детей познавательного  интереса к  наблюдениям  за явлениями природы;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.     Развитие наблюдательности, творческой активности, коммуникативных навыков;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.    Стремление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общаться со сверстниками в процессе продуктивной деятельности и коллективном труде.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.     Воспитание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культуры поведения в природе.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>
              <a:spcBef>
                <a:spcPct val="20000"/>
              </a:spcBef>
              <a:buClr>
                <a:srgbClr val="5ECCF3"/>
              </a:buClr>
              <a:buSzPct val="85000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   Вовлечение  родителей в единое пространство « Семья- Детский сад»;</a:t>
            </a:r>
          </a:p>
        </p:txBody>
      </p:sp>
    </p:spTree>
    <p:extLst>
      <p:ext uri="{BB962C8B-B14F-4D97-AF65-F5344CB8AC3E}">
        <p14:creationId xmlns:p14="http://schemas.microsoft.com/office/powerpoint/2010/main" val="416547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1494</TotalTime>
  <Words>1646</Words>
  <Application>Microsoft Office PowerPoint</Application>
  <PresentationFormat>Экран (4:3)</PresentationFormat>
  <Paragraphs>227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 средней ортопедической группы «Василёк»                                  на тему: «Пришла весна»</dc:title>
  <dc:creator>ELENA</dc:creator>
  <cp:lastModifiedBy>ELENA</cp:lastModifiedBy>
  <cp:revision>77</cp:revision>
  <cp:lastPrinted>2017-04-25T20:19:17Z</cp:lastPrinted>
  <dcterms:created xsi:type="dcterms:W3CDTF">2017-04-25T12:03:31Z</dcterms:created>
  <dcterms:modified xsi:type="dcterms:W3CDTF">2017-12-19T19:02:49Z</dcterms:modified>
</cp:coreProperties>
</file>