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</p:sldMasterIdLst>
  <p:sldIdLst>
    <p:sldId id="256" r:id="rId7"/>
    <p:sldId id="275" r:id="rId8"/>
    <p:sldId id="276" r:id="rId9"/>
    <p:sldId id="277" r:id="rId10"/>
    <p:sldId id="278" r:id="rId11"/>
    <p:sldId id="279" r:id="rId12"/>
    <p:sldId id="28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FA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0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136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08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485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830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425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88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145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480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281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790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030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9242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1328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865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066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7551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753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270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648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00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651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293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42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791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056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097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487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842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004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980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38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406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316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6769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009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802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746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18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542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492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845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141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91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97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09879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307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18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269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583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404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199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387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605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239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878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7323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828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6176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193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598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692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230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302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05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21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86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168DB-3416-4839-B01C-ED533B5A3D7F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с двумя скругленными противолежащими углами 6"/>
          <p:cNvSpPr/>
          <p:nvPr userDrawn="1"/>
        </p:nvSpPr>
        <p:spPr>
          <a:xfrm>
            <a:off x="142844" y="142852"/>
            <a:ext cx="8858312" cy="6572296"/>
          </a:xfrm>
          <a:prstGeom prst="round2DiagRect">
            <a:avLst>
              <a:gd name="adj1" fmla="val 16667"/>
              <a:gd name="adj2" fmla="val 849"/>
            </a:avLst>
          </a:prstGeom>
          <a:solidFill>
            <a:srgbClr val="60FAE8">
              <a:alpha val="31000"/>
            </a:srgbClr>
          </a:solidFill>
          <a:ln w="57150">
            <a:solidFill>
              <a:srgbClr val="C000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0" y="5915012"/>
            <a:ext cx="1571636" cy="942988"/>
          </a:xfrm>
          <a:prstGeom prst="rect">
            <a:avLst/>
          </a:prstGeom>
        </p:spPr>
      </p:pic>
      <p:pic>
        <p:nvPicPr>
          <p:cNvPr id="9" name="Рисунок 8" descr="gorod005_l.png"/>
          <p:cNvPicPr>
            <a:picLocks noChangeAspect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0001" b="11765"/>
          <a:stretch>
            <a:fillRect/>
          </a:stretch>
        </p:blipFill>
        <p:spPr>
          <a:xfrm>
            <a:off x="0" y="0"/>
            <a:ext cx="1571604" cy="1459351"/>
          </a:xfrm>
          <a:prstGeom prst="rect">
            <a:avLst/>
          </a:prstGeom>
        </p:spPr>
      </p:pic>
      <p:pic>
        <p:nvPicPr>
          <p:cNvPr id="10" name="Рисунок 9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4714876" y="5915012"/>
            <a:ext cx="1571636" cy="942988"/>
          </a:xfrm>
          <a:prstGeom prst="rect">
            <a:avLst/>
          </a:prstGeom>
        </p:spPr>
      </p:pic>
      <p:pic>
        <p:nvPicPr>
          <p:cNvPr id="11" name="Рисунок 10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6286512" y="5915012"/>
            <a:ext cx="1571636" cy="942988"/>
          </a:xfrm>
          <a:prstGeom prst="rect">
            <a:avLst/>
          </a:prstGeom>
        </p:spPr>
      </p:pic>
      <p:pic>
        <p:nvPicPr>
          <p:cNvPr id="12" name="Рисунок 11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3143240" y="5915012"/>
            <a:ext cx="1571636" cy="942988"/>
          </a:xfrm>
          <a:prstGeom prst="rect">
            <a:avLst/>
          </a:prstGeom>
        </p:spPr>
      </p:pic>
      <p:pic>
        <p:nvPicPr>
          <p:cNvPr id="13" name="Рисунок 12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1571604" y="5915012"/>
            <a:ext cx="1571636" cy="942988"/>
          </a:xfrm>
          <a:prstGeom prst="rect">
            <a:avLst/>
          </a:prstGeom>
        </p:spPr>
      </p:pic>
      <p:pic>
        <p:nvPicPr>
          <p:cNvPr id="14" name="Рисунок 13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8184" b="25311"/>
          <a:stretch>
            <a:fillRect/>
          </a:stretch>
        </p:blipFill>
        <p:spPr>
          <a:xfrm>
            <a:off x="7858148" y="5915012"/>
            <a:ext cx="1285852" cy="942988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976468" y="0"/>
            <a:ext cx="116753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Рисунок 15"/>
          <p:cNvPicPr/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843832" y="5130198"/>
            <a:ext cx="1300168" cy="17278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0839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66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881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38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136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19.12.2017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28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280920" cy="3240359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Создание условий  для организации коррекционно – развивающей работы в логопедической группе для детей с ТНР</a:t>
            </a:r>
            <a:endParaRPr lang="ru-RU" sz="48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293096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Учитель – логопед МБДОУ д/с № 7 р.п. Заветы Ильича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Шишкина Светлана Анатольевна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60648"/>
            <a:ext cx="77048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cap="all" dirty="0">
                <a:ln w="9000" cmpd="sng">
                  <a:solidFill>
                    <a:srgbClr val="5DCEAF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DCEAF">
                        <a:shade val="20000"/>
                        <a:satMod val="245000"/>
                      </a:srgbClr>
                    </a:gs>
                    <a:gs pos="43000">
                      <a:srgbClr val="5DCEAF">
                        <a:satMod val="255000"/>
                      </a:srgbClr>
                    </a:gs>
                    <a:gs pos="48000">
                      <a:srgbClr val="5DCEAF">
                        <a:shade val="85000"/>
                        <a:satMod val="255000"/>
                      </a:srgbClr>
                    </a:gs>
                    <a:gs pos="100000">
                      <a:srgbClr val="5DCEAF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ebuchet MS"/>
              </a:rPr>
              <a:t>Модель предметно – </a:t>
            </a:r>
            <a:r>
              <a:rPr lang="ru-RU" sz="4400" b="1" cap="all" dirty="0" smtClean="0">
                <a:ln w="9000" cmpd="sng">
                  <a:solidFill>
                    <a:srgbClr val="5DCEAF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DCEAF">
                        <a:shade val="20000"/>
                        <a:satMod val="245000"/>
                      </a:srgbClr>
                    </a:gs>
                    <a:gs pos="43000">
                      <a:srgbClr val="5DCEAF">
                        <a:satMod val="255000"/>
                      </a:srgbClr>
                    </a:gs>
                    <a:gs pos="48000">
                      <a:srgbClr val="5DCEAF">
                        <a:shade val="85000"/>
                        <a:satMod val="255000"/>
                      </a:srgbClr>
                    </a:gs>
                    <a:gs pos="100000">
                      <a:srgbClr val="5DCEAF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ebuchet MS"/>
              </a:rPr>
              <a:t>образовательного пространства </a:t>
            </a:r>
            <a:r>
              <a:rPr lang="ru-RU" sz="4400" b="1" cap="all" dirty="0">
                <a:ln w="9000" cmpd="sng">
                  <a:solidFill>
                    <a:srgbClr val="5DCEAF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5DCEAF">
                        <a:shade val="20000"/>
                        <a:satMod val="245000"/>
                      </a:srgbClr>
                    </a:gs>
                    <a:gs pos="43000">
                      <a:srgbClr val="5DCEAF">
                        <a:satMod val="255000"/>
                      </a:srgbClr>
                    </a:gs>
                    <a:gs pos="48000">
                      <a:srgbClr val="5DCEAF">
                        <a:shade val="85000"/>
                        <a:satMod val="255000"/>
                      </a:srgbClr>
                    </a:gs>
                    <a:gs pos="100000">
                      <a:srgbClr val="5DCEAF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rebuchet MS"/>
              </a:rPr>
              <a:t>в логопедической группе</a:t>
            </a:r>
          </a:p>
        </p:txBody>
      </p:sp>
      <p:pic>
        <p:nvPicPr>
          <p:cNvPr id="3" name="Picture 2" descr="I:\DCIM\102NIKON\DSCN32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061415"/>
            <a:ext cx="4685438" cy="3305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905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132606" y="1772816"/>
            <a:ext cx="4601905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Познавательное развитие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344064" y="59385"/>
            <a:ext cx="2083919" cy="13800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Центр экологии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1514" y="482852"/>
            <a:ext cx="2344064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Центр научных открытий и эксперимен-тирования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839744" y="719328"/>
            <a:ext cx="2304256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Центр «Маленький патриот»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581423" y="29294"/>
            <a:ext cx="2443959" cy="13800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Центр безопасности</a:t>
            </a:r>
          </a:p>
          <a:p>
            <a:pPr algn="ctr"/>
            <a:r>
              <a:rPr lang="ru-RU" b="1" dirty="0" smtClean="0">
                <a:solidFill>
                  <a:prstClr val="black"/>
                </a:solidFill>
              </a:rPr>
              <a:t>«Дорожная азбука»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-22307" y="2133914"/>
            <a:ext cx="2404065" cy="1461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Центр математики и логики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718505" y="2050246"/>
            <a:ext cx="2404065" cy="14613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Центр «Юный собеседник»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8621" y="3599852"/>
            <a:ext cx="6629884" cy="32068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  <a:p>
            <a:pPr algn="ctr"/>
            <a:r>
              <a:rPr lang="ru-RU" dirty="0" smtClean="0">
                <a:solidFill>
                  <a:prstClr val="black"/>
                </a:solidFill>
              </a:rPr>
              <a:t>Оснащение: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>
                <a:solidFill>
                  <a:prstClr val="black"/>
                </a:solidFill>
              </a:rPr>
              <a:t>А</a:t>
            </a:r>
            <a:r>
              <a:rPr lang="ru-RU" dirty="0" smtClean="0">
                <a:solidFill>
                  <a:prstClr val="black"/>
                </a:solidFill>
              </a:rPr>
              <a:t>трибуты и пособия для опытно – исследовательской деятельности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Календарь природы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Коллекции камней, минералов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Материал по сенсорике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Наглядный материал по ознакомлению с окружающим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Художественная и энциклопедическая литература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Игры и материалы по правилам безопасности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Развивающие игры.</a:t>
            </a:r>
          </a:p>
          <a:p>
            <a:pPr marL="285750" indent="-285750">
              <a:buFont typeface="Arial" charset="0"/>
              <a:buChar char="•"/>
            </a:pPr>
            <a:endParaRPr lang="ru-RU" dirty="0" smtClean="0">
              <a:solidFill>
                <a:prstClr val="white"/>
              </a:solidFill>
            </a:endParaRPr>
          </a:p>
          <a:p>
            <a:endParaRPr lang="ru-RU" dirty="0" smtClean="0">
              <a:solidFill>
                <a:prstClr val="white"/>
              </a:solidFill>
            </a:endParaRPr>
          </a:p>
          <a:p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3563888" y="1439455"/>
            <a:ext cx="288032" cy="3333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5292080" y="1446308"/>
            <a:ext cx="288032" cy="3333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4165966" y="2804447"/>
            <a:ext cx="288032" cy="7908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 rot="18957690">
            <a:off x="2362114" y="1621963"/>
            <a:ext cx="288032" cy="33336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4412562">
            <a:off x="2551318" y="2606782"/>
            <a:ext cx="288032" cy="6446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 rot="3332508">
            <a:off x="6640330" y="1576963"/>
            <a:ext cx="288032" cy="4677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 rot="7483978">
            <a:off x="6305603" y="2524721"/>
            <a:ext cx="288032" cy="5594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3074" name="Picture 2" descr="N:\DCIM\102NIKON\DSCN32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937" y="4817530"/>
            <a:ext cx="2693023" cy="201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N:\DCIM\102NIKON\DSCN32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479" y="3599852"/>
            <a:ext cx="1638786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N:\DCIM\102NIKON\DSCN322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101" y="4293096"/>
            <a:ext cx="1629495" cy="1090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414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472833" y="1837551"/>
            <a:ext cx="4211960" cy="144016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Речевое развитие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4424" y="578111"/>
            <a:ext cx="2407541" cy="144016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Центр «Веселый язычок»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684793" y="2201345"/>
            <a:ext cx="2376264" cy="1257085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Центр «В гостях у сказки»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2018271"/>
            <a:ext cx="2411760" cy="144016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Центр «Книголюб»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356488" y="175472"/>
            <a:ext cx="2808313" cy="144016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Центр «Грамотейка»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251818" y="527223"/>
            <a:ext cx="2287519" cy="1310328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Центр «Послушные пальчики»</a:t>
            </a:r>
            <a:endParaRPr lang="ru-RU" sz="1600" b="1" dirty="0">
              <a:solidFill>
                <a:prstClr val="black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3693425" y="1656186"/>
            <a:ext cx="222837" cy="2034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rot="19059496">
            <a:off x="2355178" y="1619492"/>
            <a:ext cx="235310" cy="577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 rot="16786698">
            <a:off x="2536106" y="2777699"/>
            <a:ext cx="285234" cy="5489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 rot="2295296">
            <a:off x="5756194" y="1681957"/>
            <a:ext cx="341266" cy="6045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 rot="6938980">
            <a:off x="6449285" y="2837656"/>
            <a:ext cx="302923" cy="5779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424" y="3645024"/>
            <a:ext cx="7560840" cy="321297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 smtClean="0">
              <a:solidFill>
                <a:prstClr val="black"/>
              </a:solidFill>
            </a:endParaRPr>
          </a:p>
          <a:p>
            <a:r>
              <a:rPr lang="ru-RU" b="1" dirty="0" smtClean="0">
                <a:solidFill>
                  <a:prstClr val="black"/>
                </a:solidFill>
              </a:rPr>
              <a:t>Оснащение: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Наборы предметных и сюжетных картинок, альбомов, иллюстраций, схем, моделей по лексическим темам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Картотека речевых игр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Различные виды театра, атрибутика для театрализованных игр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Азбука, алфавит, кассы букв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Картотека пальчиковых игр, гимнастик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Картотека дыхательных  и голосовых упражнений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Звуковые символы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Рабочие тетради, раздаточный материал по 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обучению грамоте.</a:t>
            </a:r>
          </a:p>
          <a:p>
            <a:pPr marL="285750" indent="-285750">
              <a:buFont typeface="Arial" charset="0"/>
              <a:buChar char="•"/>
            </a:pPr>
            <a:endParaRPr lang="ru-RU" dirty="0" smtClean="0">
              <a:solidFill>
                <a:prstClr val="white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ru-RU" dirty="0" smtClean="0">
              <a:solidFill>
                <a:prstClr val="white"/>
              </a:solidFill>
            </a:endParaRPr>
          </a:p>
        </p:txBody>
      </p:sp>
      <p:pic>
        <p:nvPicPr>
          <p:cNvPr id="4098" name="Picture 2" descr="N:\DCIM\102NIKON\DSCN32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793" y="4941168"/>
            <a:ext cx="2459207" cy="192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N:\DCIM\102NIKON\DSCN318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8324" y="3463700"/>
            <a:ext cx="1987654" cy="1490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N:\DCIM\102NIKON\DSCN319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231" y="35715"/>
            <a:ext cx="1930399" cy="144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Улыбающееся лицо 13"/>
          <p:cNvSpPr/>
          <p:nvPr/>
        </p:nvSpPr>
        <p:spPr>
          <a:xfrm>
            <a:off x="8274447" y="3645024"/>
            <a:ext cx="528617" cy="64807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12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987823" y="836712"/>
            <a:ext cx="3240361" cy="15841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Физическое развитие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228185" y="188640"/>
            <a:ext cx="2808312" cy="15841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Групповое пространство</a:t>
            </a:r>
          </a:p>
          <a:p>
            <a:pPr algn="ctr"/>
            <a:r>
              <a:rPr lang="ru-RU" b="1" dirty="0" smtClean="0">
                <a:solidFill>
                  <a:prstClr val="black"/>
                </a:solidFill>
              </a:rPr>
              <a:t>«Тихий тренажер»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8875" y="188640"/>
            <a:ext cx="2808312" cy="15841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Приемная</a:t>
            </a:r>
          </a:p>
          <a:p>
            <a:pPr algn="ctr"/>
            <a:r>
              <a:rPr lang="ru-RU" b="1" dirty="0" smtClean="0">
                <a:solidFill>
                  <a:prstClr val="black"/>
                </a:solidFill>
              </a:rPr>
              <a:t>«Территория здоровья»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37187" y="2564904"/>
            <a:ext cx="3390998" cy="429309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Оснащение: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Атрибуты для подвижных игр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Нестандартное оборудование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Оборудования для основных движений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Пособия для выполнения ОРУ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Оборудования для профилактики простудных заболеваний и плоскостопия.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Выносной материал для п/и на прогулке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 rot="4045851">
            <a:off x="6303098" y="1520787"/>
            <a:ext cx="36004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17894651">
            <a:off x="2566923" y="1376771"/>
            <a:ext cx="36004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427982" y="2046710"/>
            <a:ext cx="36004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50" name="Picture 2" descr="N:\DCIM\102NIKON\DSCN31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299" y="4653568"/>
            <a:ext cx="2964899" cy="221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N:\DCIM\102NIKON\DSCN32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3" y="2550766"/>
            <a:ext cx="3062289" cy="431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Admin\Рабочий стол\СПОРТ\фото дети\IMG-20171118-WA002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509853"/>
            <a:ext cx="2043154" cy="3262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лыбающееся лицо 8"/>
          <p:cNvSpPr/>
          <p:nvPr/>
        </p:nvSpPr>
        <p:spPr>
          <a:xfrm>
            <a:off x="7573113" y="2489921"/>
            <a:ext cx="562599" cy="57627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64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771800" y="1700808"/>
            <a:ext cx="3744416" cy="144016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Художественно – эстетическое развитие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940152" y="260648"/>
            <a:ext cx="3203848" cy="158417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Центр музыки «Веселые нотки»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9512" y="260648"/>
            <a:ext cx="3024337" cy="158417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Центр детского творчества</a:t>
            </a:r>
          </a:p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«Фантазеры»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347864" y="116632"/>
            <a:ext cx="2520280" cy="132352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Центр «Юный строитель»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3316578"/>
            <a:ext cx="3528392" cy="34247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</a:rPr>
              <a:t>Оснащение: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Музыкальные игрушки, инструменты, технические средства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Различные строительные и тематические конструкторы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Игрушки для обыгрывания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Природный и бросовый материал для изо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Дидактические игры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Литература по искусству, репродукции, альбомы.</a:t>
            </a:r>
          </a:p>
          <a:p>
            <a:pPr marL="285750" indent="-285750">
              <a:buFont typeface="Arial" charset="0"/>
              <a:buChar char="•"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2469213">
            <a:off x="6661289" y="1844825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463987" y="1326543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rot="18816977">
            <a:off x="2644005" y="1556791"/>
            <a:ext cx="360040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463988" y="3028546"/>
            <a:ext cx="360040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6" name="Picture 2" descr="N:\DCIM\102NIKON\DSCN31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76" y="1910231"/>
            <a:ext cx="2943068" cy="231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N:\DCIM\102NIKON\DSCN32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5" y="4705625"/>
            <a:ext cx="2555776" cy="2038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:\DCIM\102NIKON\DSCN32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420888"/>
            <a:ext cx="2555776" cy="1953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Documents and Settings\Admin\Рабочий стол\СПОРТ\фото дети\IMG-20171118-WA00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71" y="4581128"/>
            <a:ext cx="3109715" cy="195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50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699792" y="1556792"/>
            <a:ext cx="3960440" cy="13681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Социально – коммуникативное развитие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372200" y="188640"/>
            <a:ext cx="2664296" cy="13681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Центр «Маленький труженик»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347864" y="35201"/>
            <a:ext cx="2664296" cy="13681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Центр сюжетных игр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95536" y="275486"/>
            <a:ext cx="2664296" cy="13681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Центр </a:t>
            </a:r>
          </a:p>
          <a:p>
            <a:pPr algn="ctr"/>
            <a:r>
              <a:rPr lang="ru-RU" sz="2000" b="1" dirty="0" smtClean="0">
                <a:solidFill>
                  <a:prstClr val="black"/>
                </a:solidFill>
              </a:rPr>
              <a:t>«В мире профессий»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3140968"/>
            <a:ext cx="2736304" cy="3600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Оснащение: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Уголок дежурства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Уголок эмоций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Атрибуты для сюжетных игр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Игры по ранней профориентации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Фотографии, отражающие жизнь группы.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>
                <a:solidFill>
                  <a:prstClr val="black"/>
                </a:solidFill>
              </a:rPr>
              <a:t>Совместные проекты с родителями.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2192760">
            <a:off x="6568675" y="1449239"/>
            <a:ext cx="360040" cy="623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 rot="18512943">
            <a:off x="2523756" y="1395716"/>
            <a:ext cx="360040" cy="6236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434254" y="1244967"/>
            <a:ext cx="360040" cy="4625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499992" y="2836221"/>
            <a:ext cx="360040" cy="311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5122" name="Picture 2" descr="N:\DCIM\102NIKON\DSCN32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567" y="2773300"/>
            <a:ext cx="2534054" cy="1900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N:\DCIM\102NIKON\DSCN32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568" y="4797152"/>
            <a:ext cx="253405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Admin\Рабочий стол\СПОРТ\фото дети\IMG-20171118-WA00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27363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Улыбающееся лицо 10"/>
          <p:cNvSpPr/>
          <p:nvPr/>
        </p:nvSpPr>
        <p:spPr>
          <a:xfrm>
            <a:off x="1374540" y="2882931"/>
            <a:ext cx="432048" cy="43204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40968"/>
            <a:ext cx="450850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712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508</TotalTime>
  <Words>327</Words>
  <Application>Microsoft Office PowerPoint</Application>
  <PresentationFormat>Экран (4:3)</PresentationFormat>
  <Paragraphs>77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Тема1</vt:lpstr>
      <vt:lpstr>Воздушный поток</vt:lpstr>
      <vt:lpstr>1_Воздушный поток</vt:lpstr>
      <vt:lpstr>2_Воздушный поток</vt:lpstr>
      <vt:lpstr>3_Воздушный поток</vt:lpstr>
      <vt:lpstr>4_Воздушный поток</vt:lpstr>
      <vt:lpstr>Создание условий  для организации коррекционно – развивающей работы в логопедической группе для детей с ТНР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Admin</cp:lastModifiedBy>
  <cp:revision>17</cp:revision>
  <dcterms:created xsi:type="dcterms:W3CDTF">2015-02-07T07:33:40Z</dcterms:created>
  <dcterms:modified xsi:type="dcterms:W3CDTF">2017-12-19T08:22:11Z</dcterms:modified>
</cp:coreProperties>
</file>