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9" r:id="rId3"/>
    <p:sldId id="262" r:id="rId4"/>
    <p:sldId id="272" r:id="rId5"/>
    <p:sldId id="271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E78DC3"/>
    <a:srgbClr val="B4DE86"/>
    <a:srgbClr val="66FFCC"/>
    <a:srgbClr val="99FF33"/>
    <a:srgbClr val="89E0FF"/>
    <a:srgbClr val="79DCFF"/>
    <a:srgbClr val="D6CF4A"/>
    <a:srgbClr val="D1E87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DCFB-A040-47BA-B427-4D1F7197394E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C1DD2-762F-40B7-89AF-EBD353C8D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DCFB-A040-47BA-B427-4D1F7197394E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C1DD2-762F-40B7-89AF-EBD353C8D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DCFB-A040-47BA-B427-4D1F7197394E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C1DD2-762F-40B7-89AF-EBD353C8D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DCFB-A040-47BA-B427-4D1F7197394E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C1DD2-762F-40B7-89AF-EBD353C8D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DCFB-A040-47BA-B427-4D1F7197394E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C1DD2-762F-40B7-89AF-EBD353C8D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DCFB-A040-47BA-B427-4D1F7197394E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C1DD2-762F-40B7-89AF-EBD353C8D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DCFB-A040-47BA-B427-4D1F7197394E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C1DD2-762F-40B7-89AF-EBD353C8D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DCFB-A040-47BA-B427-4D1F7197394E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C1DD2-762F-40B7-89AF-EBD353C8D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DCFB-A040-47BA-B427-4D1F7197394E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C1DD2-762F-40B7-89AF-EBD353C8D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DCFB-A040-47BA-B427-4D1F7197394E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C1DD2-762F-40B7-89AF-EBD353C8D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DCFB-A040-47BA-B427-4D1F7197394E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C1DD2-762F-40B7-89AF-EBD353C8D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9DCFB-A040-47BA-B427-4D1F7197394E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C1DD2-762F-40B7-89AF-EBD353C8D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305"/>
            </a:avLst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bg1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547664" y="908720"/>
            <a:ext cx="468000" cy="468000"/>
          </a:xfrm>
          <a:prstGeom prst="ellipse">
            <a:avLst/>
          </a:prstGeom>
          <a:noFill/>
          <a:ln>
            <a:solidFill>
              <a:srgbClr val="89E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948264" y="1556792"/>
            <a:ext cx="468000" cy="468000"/>
          </a:xfrm>
          <a:prstGeom prst="ellipse">
            <a:avLst/>
          </a:prstGeom>
          <a:noFill/>
          <a:ln>
            <a:solidFill>
              <a:srgbClr val="89E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115616" y="2708920"/>
            <a:ext cx="468000" cy="468000"/>
          </a:xfrm>
          <a:prstGeom prst="ellipse">
            <a:avLst/>
          </a:prstGeom>
          <a:noFill/>
          <a:ln>
            <a:solidFill>
              <a:srgbClr val="89E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691680" y="4437112"/>
            <a:ext cx="468000" cy="468000"/>
          </a:xfrm>
          <a:prstGeom prst="ellipse">
            <a:avLst/>
          </a:prstGeom>
          <a:noFill/>
          <a:ln>
            <a:solidFill>
              <a:srgbClr val="89E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8172400" y="5445224"/>
            <a:ext cx="468000" cy="468000"/>
          </a:xfrm>
          <a:prstGeom prst="ellipse">
            <a:avLst/>
          </a:prstGeom>
          <a:noFill/>
          <a:ln>
            <a:solidFill>
              <a:srgbClr val="89E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572000" y="5877272"/>
            <a:ext cx="468000" cy="468000"/>
          </a:xfrm>
          <a:prstGeom prst="ellipse">
            <a:avLst/>
          </a:prstGeom>
          <a:noFill/>
          <a:ln>
            <a:solidFill>
              <a:srgbClr val="89E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8123425" y="3524254"/>
            <a:ext cx="468000" cy="468000"/>
          </a:xfrm>
          <a:prstGeom prst="ellipse">
            <a:avLst/>
          </a:prstGeom>
          <a:noFill/>
          <a:ln>
            <a:solidFill>
              <a:srgbClr val="B4DE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51520" y="3933056"/>
            <a:ext cx="468000" cy="468000"/>
          </a:xfrm>
          <a:prstGeom prst="ellipse">
            <a:avLst/>
          </a:prstGeom>
          <a:noFill/>
          <a:ln>
            <a:solidFill>
              <a:srgbClr val="B4DE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11560" y="1988840"/>
            <a:ext cx="468000" cy="468000"/>
          </a:xfrm>
          <a:prstGeom prst="ellipse">
            <a:avLst/>
          </a:prstGeom>
          <a:noFill/>
          <a:ln>
            <a:solidFill>
              <a:srgbClr val="B4DE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059832" y="404664"/>
            <a:ext cx="468000" cy="468000"/>
          </a:xfrm>
          <a:prstGeom prst="ellipse">
            <a:avLst/>
          </a:prstGeom>
          <a:noFill/>
          <a:ln>
            <a:solidFill>
              <a:srgbClr val="B4DE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11560" y="692696"/>
            <a:ext cx="468000" cy="468000"/>
          </a:xfrm>
          <a:prstGeom prst="ellipse">
            <a:avLst/>
          </a:prstGeom>
          <a:noFill/>
          <a:ln>
            <a:solidFill>
              <a:srgbClr val="B4DE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7524328" y="476672"/>
            <a:ext cx="468000" cy="468000"/>
          </a:xfrm>
          <a:prstGeom prst="ellipse">
            <a:avLst/>
          </a:prstGeom>
          <a:noFill/>
          <a:ln>
            <a:solidFill>
              <a:srgbClr val="B4DE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948264" y="4005064"/>
            <a:ext cx="468000" cy="468000"/>
          </a:xfrm>
          <a:prstGeom prst="ellipse">
            <a:avLst/>
          </a:prstGeom>
          <a:noFill/>
          <a:ln>
            <a:solidFill>
              <a:srgbClr val="B4DE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11560" y="5085184"/>
            <a:ext cx="468000" cy="468000"/>
          </a:xfrm>
          <a:prstGeom prst="ellipse">
            <a:avLst/>
          </a:prstGeom>
          <a:noFill/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4211960" y="764704"/>
            <a:ext cx="468000" cy="468000"/>
          </a:xfrm>
          <a:prstGeom prst="ellipse">
            <a:avLst/>
          </a:prstGeom>
          <a:noFill/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7164288" y="5949280"/>
            <a:ext cx="468000" cy="468000"/>
          </a:xfrm>
          <a:prstGeom prst="ellipse">
            <a:avLst/>
          </a:prstGeom>
          <a:noFill/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6012160" y="476672"/>
            <a:ext cx="468000" cy="468000"/>
          </a:xfrm>
          <a:prstGeom prst="ellipse">
            <a:avLst/>
          </a:prstGeom>
          <a:noFill/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8316416" y="1556792"/>
            <a:ext cx="468000" cy="468000"/>
          </a:xfrm>
          <a:prstGeom prst="ellipse">
            <a:avLst/>
          </a:prstGeom>
          <a:noFill/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8100392" y="4509120"/>
            <a:ext cx="468000" cy="468000"/>
          </a:xfrm>
          <a:prstGeom prst="ellipse">
            <a:avLst/>
          </a:prstGeom>
          <a:noFill/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4652392" y="4661520"/>
            <a:ext cx="468000" cy="468000"/>
          </a:xfrm>
          <a:prstGeom prst="ellipse">
            <a:avLst/>
          </a:prstGeom>
          <a:noFill/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5076056" y="1484784"/>
            <a:ext cx="468000" cy="468000"/>
          </a:xfrm>
          <a:prstGeom prst="ellipse">
            <a:avLst/>
          </a:prstGeom>
          <a:noFill/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6300192" y="5157192"/>
            <a:ext cx="468000" cy="468000"/>
          </a:xfrm>
          <a:prstGeom prst="ellipse">
            <a:avLst/>
          </a:prstGeom>
          <a:noFill/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2483768" y="5085184"/>
            <a:ext cx="468000" cy="468000"/>
          </a:xfrm>
          <a:prstGeom prst="ellipse">
            <a:avLst/>
          </a:prstGeom>
          <a:noFill/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80616" y="2456840"/>
            <a:ext cx="1837152" cy="855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</a:t>
            </a:r>
            <a:r>
              <a:rPr lang="en-US" sz="4800" b="1" dirty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sz="4800" b="1" dirty="0" smtClean="0">
                <a:solidFill>
                  <a:srgbClr val="C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</a:t>
            </a:r>
            <a:endParaRPr lang="ru-RU" sz="4800" b="1" dirty="0">
              <a:solidFill>
                <a:srgbClr val="C00000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059832" y="2462297"/>
            <a:ext cx="2419513" cy="855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ntSoe</a:t>
            </a:r>
            <a:endParaRPr lang="ru-RU" sz="4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843118" y="2462297"/>
            <a:ext cx="2707298" cy="8495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lwofre</a:t>
            </a:r>
            <a:endParaRPr lang="ru-RU" sz="4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305"/>
            </a:avLst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bg1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2204864"/>
            <a:ext cx="5256584" cy="1752600"/>
          </a:xfrm>
          <a:solidFill>
            <a:schemeClr val="bg1"/>
          </a:solidFill>
          <a:ln w="28575">
            <a:solidFill>
              <a:schemeClr val="bg1">
                <a:lumMod val="95000"/>
              </a:schemeClr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sz="57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Batang" pitchFamily="18" charset="-127"/>
              </a:rPr>
              <a:t>The Stone Flower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547664" y="908720"/>
            <a:ext cx="468000" cy="468000"/>
          </a:xfrm>
          <a:prstGeom prst="ellipse">
            <a:avLst/>
          </a:prstGeom>
          <a:noFill/>
          <a:ln>
            <a:solidFill>
              <a:srgbClr val="89E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948264" y="1556792"/>
            <a:ext cx="468000" cy="468000"/>
          </a:xfrm>
          <a:prstGeom prst="ellipse">
            <a:avLst/>
          </a:prstGeom>
          <a:noFill/>
          <a:ln>
            <a:solidFill>
              <a:srgbClr val="89E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115616" y="2708920"/>
            <a:ext cx="468000" cy="468000"/>
          </a:xfrm>
          <a:prstGeom prst="ellipse">
            <a:avLst/>
          </a:prstGeom>
          <a:noFill/>
          <a:ln>
            <a:solidFill>
              <a:srgbClr val="89E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691680" y="4437112"/>
            <a:ext cx="468000" cy="468000"/>
          </a:xfrm>
          <a:prstGeom prst="ellipse">
            <a:avLst/>
          </a:prstGeom>
          <a:noFill/>
          <a:ln>
            <a:solidFill>
              <a:srgbClr val="89E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8172400" y="5445224"/>
            <a:ext cx="468000" cy="468000"/>
          </a:xfrm>
          <a:prstGeom prst="ellipse">
            <a:avLst/>
          </a:prstGeom>
          <a:noFill/>
          <a:ln>
            <a:solidFill>
              <a:srgbClr val="89E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572000" y="5877272"/>
            <a:ext cx="468000" cy="468000"/>
          </a:xfrm>
          <a:prstGeom prst="ellipse">
            <a:avLst/>
          </a:prstGeom>
          <a:noFill/>
          <a:ln>
            <a:solidFill>
              <a:srgbClr val="89E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8123425" y="3524254"/>
            <a:ext cx="468000" cy="468000"/>
          </a:xfrm>
          <a:prstGeom prst="ellipse">
            <a:avLst/>
          </a:prstGeom>
          <a:noFill/>
          <a:ln>
            <a:solidFill>
              <a:srgbClr val="B4DE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51520" y="3933056"/>
            <a:ext cx="468000" cy="468000"/>
          </a:xfrm>
          <a:prstGeom prst="ellipse">
            <a:avLst/>
          </a:prstGeom>
          <a:noFill/>
          <a:ln>
            <a:solidFill>
              <a:srgbClr val="B4DE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11560" y="1988840"/>
            <a:ext cx="468000" cy="468000"/>
          </a:xfrm>
          <a:prstGeom prst="ellipse">
            <a:avLst/>
          </a:prstGeom>
          <a:noFill/>
          <a:ln>
            <a:solidFill>
              <a:srgbClr val="B4DE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059832" y="404664"/>
            <a:ext cx="468000" cy="468000"/>
          </a:xfrm>
          <a:prstGeom prst="ellipse">
            <a:avLst/>
          </a:prstGeom>
          <a:noFill/>
          <a:ln>
            <a:solidFill>
              <a:srgbClr val="B4DE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11560" y="692696"/>
            <a:ext cx="468000" cy="468000"/>
          </a:xfrm>
          <a:prstGeom prst="ellipse">
            <a:avLst/>
          </a:prstGeom>
          <a:noFill/>
          <a:ln>
            <a:solidFill>
              <a:srgbClr val="B4DE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7524328" y="476672"/>
            <a:ext cx="468000" cy="468000"/>
          </a:xfrm>
          <a:prstGeom prst="ellipse">
            <a:avLst/>
          </a:prstGeom>
          <a:noFill/>
          <a:ln>
            <a:solidFill>
              <a:srgbClr val="B4DE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948264" y="4005064"/>
            <a:ext cx="468000" cy="468000"/>
          </a:xfrm>
          <a:prstGeom prst="ellipse">
            <a:avLst/>
          </a:prstGeom>
          <a:noFill/>
          <a:ln>
            <a:solidFill>
              <a:srgbClr val="B4DE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11560" y="5085184"/>
            <a:ext cx="468000" cy="468000"/>
          </a:xfrm>
          <a:prstGeom prst="ellipse">
            <a:avLst/>
          </a:prstGeom>
          <a:noFill/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4211960" y="764704"/>
            <a:ext cx="468000" cy="468000"/>
          </a:xfrm>
          <a:prstGeom prst="ellipse">
            <a:avLst/>
          </a:prstGeom>
          <a:noFill/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7164288" y="5949280"/>
            <a:ext cx="468000" cy="468000"/>
          </a:xfrm>
          <a:prstGeom prst="ellipse">
            <a:avLst/>
          </a:prstGeom>
          <a:noFill/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6012160" y="476672"/>
            <a:ext cx="468000" cy="468000"/>
          </a:xfrm>
          <a:prstGeom prst="ellipse">
            <a:avLst/>
          </a:prstGeom>
          <a:noFill/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8316416" y="1556792"/>
            <a:ext cx="468000" cy="468000"/>
          </a:xfrm>
          <a:prstGeom prst="ellipse">
            <a:avLst/>
          </a:prstGeom>
          <a:noFill/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8100392" y="4509120"/>
            <a:ext cx="468000" cy="468000"/>
          </a:xfrm>
          <a:prstGeom prst="ellipse">
            <a:avLst/>
          </a:prstGeom>
          <a:noFill/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4652392" y="4661520"/>
            <a:ext cx="468000" cy="468000"/>
          </a:xfrm>
          <a:prstGeom prst="ellipse">
            <a:avLst/>
          </a:prstGeom>
          <a:noFill/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5076056" y="1484784"/>
            <a:ext cx="468000" cy="468000"/>
          </a:xfrm>
          <a:prstGeom prst="ellipse">
            <a:avLst/>
          </a:prstGeom>
          <a:noFill/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6300192" y="5157192"/>
            <a:ext cx="468000" cy="468000"/>
          </a:xfrm>
          <a:prstGeom prst="ellipse">
            <a:avLst/>
          </a:prstGeom>
          <a:noFill/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2483768" y="5085184"/>
            <a:ext cx="468000" cy="468000"/>
          </a:xfrm>
          <a:prstGeom prst="ellipse">
            <a:avLst/>
          </a:prstGeom>
          <a:noFill/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923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Who are they?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1194" t="5405" r="5849" b="19818"/>
          <a:stretch>
            <a:fillRect/>
          </a:stretch>
        </p:blipFill>
        <p:spPr bwMode="auto">
          <a:xfrm>
            <a:off x="2627784" y="3356992"/>
            <a:ext cx="2016224" cy="2632292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 l="5142" r="50000" b="7805"/>
          <a:stretch>
            <a:fillRect/>
          </a:stretch>
        </p:blipFill>
        <p:spPr bwMode="auto">
          <a:xfrm>
            <a:off x="251520" y="1268760"/>
            <a:ext cx="1944216" cy="2998641"/>
          </a:xfrm>
          <a:prstGeom prst="rect">
            <a:avLst/>
          </a:prstGeom>
          <a:noFill/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 l="55664" t="11856" r="891" b="35411"/>
          <a:stretch>
            <a:fillRect/>
          </a:stretch>
        </p:blipFill>
        <p:spPr bwMode="auto">
          <a:xfrm>
            <a:off x="4980859" y="1268760"/>
            <a:ext cx="1640318" cy="3024336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3570" y="1268760"/>
            <a:ext cx="2071527" cy="3024336"/>
          </a:xfrm>
          <a:prstGeom prst="rect">
            <a:avLst/>
          </a:prstGeom>
          <a:noFill/>
          <a:ln w="57150">
            <a:solidFill>
              <a:srgbClr val="7030A0"/>
            </a:solidFill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 l="43127" r="14373" b="69098"/>
          <a:stretch>
            <a:fillRect/>
          </a:stretch>
        </p:blipFill>
        <p:spPr bwMode="auto">
          <a:xfrm>
            <a:off x="2627784" y="1268760"/>
            <a:ext cx="2044076" cy="1772369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57158" y="357166"/>
            <a:ext cx="4138642" cy="650083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b="1" dirty="0" smtClean="0"/>
              <a:t>1.</a:t>
            </a:r>
            <a:r>
              <a:rPr lang="en-US" b="1" dirty="0" smtClean="0">
                <a:solidFill>
                  <a:srgbClr val="FF0000"/>
                </a:solidFill>
              </a:rPr>
              <a:t> village</a:t>
            </a: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/>
              <a:t>2.</a:t>
            </a:r>
            <a:r>
              <a:rPr lang="en-US" b="1" dirty="0" smtClean="0"/>
              <a:t> forest</a:t>
            </a:r>
            <a:endParaRPr lang="ru-RU" b="1" dirty="0" smtClean="0"/>
          </a:p>
          <a:p>
            <a:pPr>
              <a:buNone/>
            </a:pPr>
            <a:r>
              <a:rPr lang="en-US" b="1" dirty="0" smtClean="0"/>
              <a:t>3.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marry</a:t>
            </a:r>
            <a:endParaRPr lang="ru-RU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en-US" b="1" dirty="0" smtClean="0"/>
              <a:t>4. vase</a:t>
            </a:r>
            <a:endParaRPr lang="ru-RU" b="1" dirty="0" smtClean="0"/>
          </a:p>
          <a:p>
            <a:pPr>
              <a:buNone/>
            </a:pPr>
            <a:r>
              <a:rPr lang="en-US" b="1" dirty="0" smtClean="0"/>
              <a:t>5. wedding</a:t>
            </a:r>
            <a:endParaRPr lang="ru-RU" b="1" dirty="0" smtClean="0"/>
          </a:p>
          <a:p>
            <a:pPr>
              <a:buNone/>
            </a:pPr>
            <a:r>
              <a:rPr lang="en-US" b="1" dirty="0" smtClean="0"/>
              <a:t>6. look for</a:t>
            </a:r>
            <a:endParaRPr lang="ru-RU" b="1" dirty="0" smtClean="0"/>
          </a:p>
          <a:p>
            <a:pPr>
              <a:buNone/>
            </a:pPr>
            <a:r>
              <a:rPr lang="en-US" b="1" dirty="0" smtClean="0"/>
              <a:t>7. </a:t>
            </a:r>
            <a:r>
              <a:rPr lang="en-US" b="1" dirty="0" smtClean="0">
                <a:solidFill>
                  <a:srgbClr val="00B050"/>
                </a:solidFill>
              </a:rPr>
              <a:t>poor</a:t>
            </a:r>
            <a:endParaRPr lang="ru-RU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b="1" dirty="0" smtClean="0"/>
              <a:t>8. come</a:t>
            </a:r>
            <a:endParaRPr lang="ru-RU" b="1" dirty="0" smtClean="0"/>
          </a:p>
          <a:p>
            <a:pPr>
              <a:buNone/>
            </a:pPr>
            <a:r>
              <a:rPr lang="en-US" b="1" dirty="0" smtClean="0"/>
              <a:t>9. enjoy</a:t>
            </a:r>
            <a:endParaRPr lang="ru-RU" b="1" dirty="0" smtClean="0"/>
          </a:p>
          <a:p>
            <a:pPr>
              <a:buNone/>
            </a:pPr>
            <a:r>
              <a:rPr lang="en-US" b="1" dirty="0" smtClean="0"/>
              <a:t>10. sad</a:t>
            </a:r>
            <a:endParaRPr lang="ru-RU" b="1" dirty="0" smtClean="0"/>
          </a:p>
          <a:p>
            <a:pPr>
              <a:buNone/>
            </a:pPr>
            <a:r>
              <a:rPr lang="en-US" b="1" dirty="0" smtClean="0"/>
              <a:t>11</a:t>
            </a:r>
            <a:r>
              <a:rPr lang="en-US" b="1" dirty="0" smtClean="0">
                <a:solidFill>
                  <a:srgbClr val="FF0066"/>
                </a:solidFill>
              </a:rPr>
              <a:t>. quickly</a:t>
            </a:r>
            <a:endParaRPr lang="ru-RU" b="1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en-US" b="1" dirty="0" smtClean="0"/>
              <a:t>12. understand</a:t>
            </a:r>
            <a:endParaRPr lang="ru-RU" b="1" dirty="0" smtClean="0"/>
          </a:p>
          <a:p>
            <a:endParaRPr lang="ru-RU" sz="32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285728"/>
            <a:ext cx="4038600" cy="65722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a) </a:t>
            </a:r>
            <a:r>
              <a:rPr lang="ru-RU" b="1" dirty="0" smtClean="0">
                <a:solidFill>
                  <a:srgbClr val="FF0000"/>
                </a:solidFill>
              </a:rPr>
              <a:t>деревня</a:t>
            </a: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b="1" dirty="0" smtClean="0"/>
              <a:t>b) </a:t>
            </a:r>
            <a:r>
              <a:rPr lang="ru-RU" b="1" dirty="0" smtClean="0"/>
              <a:t>лес</a:t>
            </a:r>
            <a:endParaRPr lang="ru-RU" b="1" dirty="0" smtClean="0"/>
          </a:p>
          <a:p>
            <a:pPr>
              <a:buNone/>
            </a:pPr>
            <a:r>
              <a:rPr lang="en-US" b="1" dirty="0" smtClean="0"/>
              <a:t>c)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жениться</a:t>
            </a:r>
            <a:endParaRPr lang="ru-RU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en-US" b="1" dirty="0" smtClean="0"/>
              <a:t>d) </a:t>
            </a:r>
            <a:r>
              <a:rPr lang="ru-RU" b="1" dirty="0" smtClean="0"/>
              <a:t>ваза</a:t>
            </a:r>
            <a:endParaRPr lang="ru-RU" b="1" dirty="0" smtClean="0"/>
          </a:p>
          <a:p>
            <a:pPr>
              <a:buNone/>
            </a:pPr>
            <a:r>
              <a:rPr lang="en-US" b="1" dirty="0" smtClean="0"/>
              <a:t>e) </a:t>
            </a:r>
            <a:r>
              <a:rPr lang="ru-RU" b="1" dirty="0" smtClean="0"/>
              <a:t>свадьба</a:t>
            </a:r>
            <a:endParaRPr lang="ru-RU" b="1" dirty="0" smtClean="0"/>
          </a:p>
          <a:p>
            <a:pPr>
              <a:buNone/>
            </a:pPr>
            <a:r>
              <a:rPr lang="en-US" b="1" dirty="0" smtClean="0"/>
              <a:t>f) </a:t>
            </a:r>
            <a:r>
              <a:rPr lang="ru-RU" b="1" dirty="0" smtClean="0"/>
              <a:t>искать</a:t>
            </a:r>
            <a:endParaRPr lang="ru-RU" b="1" dirty="0" smtClean="0"/>
          </a:p>
          <a:p>
            <a:pPr>
              <a:buNone/>
            </a:pPr>
            <a:r>
              <a:rPr lang="en-US" b="1" dirty="0" smtClean="0"/>
              <a:t>g</a:t>
            </a:r>
            <a:r>
              <a:rPr lang="ru-RU" b="1" dirty="0" smtClean="0"/>
              <a:t>) </a:t>
            </a:r>
            <a:r>
              <a:rPr lang="ru-RU" b="1" dirty="0" smtClean="0">
                <a:solidFill>
                  <a:srgbClr val="00B050"/>
                </a:solidFill>
              </a:rPr>
              <a:t>бедный</a:t>
            </a:r>
            <a:endParaRPr lang="ru-RU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b="1" dirty="0" smtClean="0"/>
              <a:t>h)</a:t>
            </a:r>
            <a:r>
              <a:rPr lang="ru-RU" b="1" dirty="0" smtClean="0"/>
              <a:t> приходить</a:t>
            </a:r>
            <a:endParaRPr lang="ru-RU" b="1" dirty="0" smtClean="0"/>
          </a:p>
          <a:p>
            <a:pPr>
              <a:buNone/>
            </a:pPr>
            <a:r>
              <a:rPr lang="en-US" b="1" dirty="0" err="1" smtClean="0"/>
              <a:t>i</a:t>
            </a:r>
            <a:r>
              <a:rPr lang="ru-RU" b="1" dirty="0" smtClean="0"/>
              <a:t>) наслаждаться</a:t>
            </a:r>
            <a:endParaRPr lang="ru-RU" b="1" dirty="0" smtClean="0"/>
          </a:p>
          <a:p>
            <a:pPr>
              <a:buNone/>
            </a:pPr>
            <a:r>
              <a:rPr lang="en-US" b="1" dirty="0" smtClean="0"/>
              <a:t>j)</a:t>
            </a:r>
            <a:r>
              <a:rPr lang="ru-RU" b="1" dirty="0" smtClean="0"/>
              <a:t> </a:t>
            </a:r>
            <a:r>
              <a:rPr lang="ru-RU" b="1" dirty="0" smtClean="0"/>
              <a:t>грустный</a:t>
            </a:r>
            <a:endParaRPr lang="ru-RU" b="1" dirty="0" smtClean="0"/>
          </a:p>
          <a:p>
            <a:pPr>
              <a:buNone/>
            </a:pPr>
            <a:r>
              <a:rPr lang="en-US" b="1" dirty="0" smtClean="0"/>
              <a:t>k)</a:t>
            </a:r>
            <a:r>
              <a:rPr lang="ru-RU" b="1" dirty="0" smtClean="0">
                <a:solidFill>
                  <a:srgbClr val="FF0066"/>
                </a:solidFill>
              </a:rPr>
              <a:t> быстро</a:t>
            </a:r>
            <a:endParaRPr lang="ru-RU" b="1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en-US" b="1" dirty="0" smtClean="0"/>
              <a:t>l)</a:t>
            </a:r>
            <a:r>
              <a:rPr lang="ru-RU" b="1" dirty="0" smtClean="0"/>
              <a:t> </a:t>
            </a:r>
            <a:r>
              <a:rPr lang="ru-RU" b="1" dirty="0" smtClean="0"/>
              <a:t>понимать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3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3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3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3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3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Put the events in the correct order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>
                <a:solidFill>
                  <a:srgbClr val="EF11B0"/>
                </a:solidFill>
              </a:rPr>
              <a:t>He needs to see the Stone Flower.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002060"/>
                </a:solidFill>
              </a:rPr>
              <a:t>Danila </a:t>
            </a:r>
            <a:r>
              <a:rPr lang="en-US" sz="3600" b="1" dirty="0" smtClean="0">
                <a:solidFill>
                  <a:srgbClr val="002060"/>
                </a:solidFill>
              </a:rPr>
              <a:t>sees the Flower and goes back home.</a:t>
            </a:r>
          </a:p>
          <a:p>
            <a:pPr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Danila asks Ms. Of Copper Mountain to show him the Flower.</a:t>
            </a:r>
          </a:p>
          <a:p>
            <a:pPr>
              <a:buNone/>
            </a:pPr>
            <a:r>
              <a:rPr lang="en-US" sz="3600" b="1" dirty="0" smtClean="0">
                <a:solidFill>
                  <a:srgbClr val="229E92"/>
                </a:solidFill>
              </a:rPr>
              <a:t>The young man finishes his vase, but he isn’t happy.</a:t>
            </a:r>
          </a:p>
          <a:p>
            <a:pPr>
              <a:buNone/>
            </a:pPr>
            <a:r>
              <a:rPr lang="en-US" sz="3600" b="1" dirty="0" smtClean="0">
                <a:solidFill>
                  <a:srgbClr val="00B050"/>
                </a:solidFill>
              </a:rPr>
              <a:t>Danila wants to make a vase, then they can get married.</a:t>
            </a:r>
          </a:p>
          <a:p>
            <a:pPr>
              <a:buNone/>
            </a:pPr>
            <a:r>
              <a:rPr lang="en-US" sz="3600" b="1" dirty="0" smtClean="0">
                <a:solidFill>
                  <a:srgbClr val="7030A0"/>
                </a:solidFill>
              </a:rPr>
              <a:t>He goes to Serpent Hill and finds a malachite.</a:t>
            </a:r>
          </a:p>
          <a:p>
            <a:pPr>
              <a:buNone/>
            </a:pPr>
            <a:endParaRPr lang="en-US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36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236296" y="1196752"/>
            <a:ext cx="64807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5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495928" y="1916832"/>
            <a:ext cx="64807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6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67936" y="6237312"/>
            <a:ext cx="576064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2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23728" y="5517232"/>
            <a:ext cx="64807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1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4365104"/>
            <a:ext cx="64807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3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91880" y="3140968"/>
            <a:ext cx="64807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4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45971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285728"/>
            <a:ext cx="4495800" cy="5840435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60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60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7200" b="1" dirty="0" smtClean="0">
                <a:solidFill>
                  <a:srgbClr val="FF0000"/>
                </a:solidFill>
              </a:rPr>
              <a:t>I can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1979712" y="0"/>
            <a:ext cx="7164288" cy="68580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0070C0"/>
                </a:solidFill>
              </a:rPr>
              <a:t>Listen carefully</a:t>
            </a:r>
          </a:p>
          <a:p>
            <a:r>
              <a:rPr lang="en-US" sz="6000" b="1" dirty="0" smtClean="0">
                <a:solidFill>
                  <a:schemeClr val="tx2">
                    <a:lumMod val="75000"/>
                  </a:schemeClr>
                </a:solidFill>
              </a:rPr>
              <a:t>Read aloud</a:t>
            </a:r>
          </a:p>
          <a:p>
            <a:r>
              <a:rPr lang="en-US" sz="6000" b="1" dirty="0" smtClean="0">
                <a:solidFill>
                  <a:srgbClr val="0AB701"/>
                </a:solidFill>
              </a:rPr>
              <a:t>Answer </a:t>
            </a:r>
            <a:r>
              <a:rPr lang="en-US" sz="5400" b="1" dirty="0" smtClean="0">
                <a:solidFill>
                  <a:srgbClr val="FF0000"/>
                </a:solidFill>
              </a:rPr>
              <a:t>the</a:t>
            </a:r>
            <a:r>
              <a:rPr lang="en-US" sz="6000" b="1" dirty="0" smtClean="0">
                <a:solidFill>
                  <a:srgbClr val="0AB701"/>
                </a:solidFill>
              </a:rPr>
              <a:t> </a:t>
            </a:r>
            <a:r>
              <a:rPr lang="en-US" sz="5400" b="1" dirty="0" smtClean="0">
                <a:solidFill>
                  <a:srgbClr val="0AB701"/>
                </a:solidFill>
              </a:rPr>
              <a:t>questions</a:t>
            </a:r>
          </a:p>
          <a:p>
            <a:r>
              <a:rPr lang="en-US" sz="6000" b="1" dirty="0" smtClean="0">
                <a:solidFill>
                  <a:srgbClr val="8F258F"/>
                </a:solidFill>
              </a:rPr>
              <a:t>Write words</a:t>
            </a:r>
          </a:p>
          <a:p>
            <a:r>
              <a:rPr lang="en-US" sz="6000" b="1" dirty="0" smtClean="0">
                <a:solidFill>
                  <a:srgbClr val="E13FC2"/>
                </a:solidFill>
              </a:rPr>
              <a:t>Speak English</a:t>
            </a:r>
          </a:p>
          <a:p>
            <a:r>
              <a:rPr lang="en-US" sz="6000" b="1" dirty="0" smtClean="0">
                <a:solidFill>
                  <a:schemeClr val="accent6">
                    <a:lumMod val="50000"/>
                  </a:schemeClr>
                </a:solidFill>
              </a:rPr>
              <a:t>Practice the sounds</a:t>
            </a:r>
          </a:p>
          <a:p>
            <a:endParaRPr lang="en-US" sz="5400" b="1" dirty="0" smtClean="0">
              <a:solidFill>
                <a:srgbClr val="0070C0"/>
              </a:solidFill>
            </a:endParaRPr>
          </a:p>
          <a:p>
            <a:endParaRPr lang="en-US" sz="5400" b="1" dirty="0" smtClean="0">
              <a:solidFill>
                <a:srgbClr val="0070C0"/>
              </a:solidFill>
            </a:endParaRPr>
          </a:p>
          <a:p>
            <a:endParaRPr lang="ru-RU" sz="6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285728"/>
            <a:ext cx="2214546" cy="5840435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60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60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7200" b="1" dirty="0" smtClean="0">
                <a:solidFill>
                  <a:srgbClr val="FF0000"/>
                </a:solidFill>
              </a:rPr>
              <a:t>I can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1835696" y="0"/>
            <a:ext cx="7665526" cy="6858000"/>
          </a:xfrm>
        </p:spPr>
        <p:txBody>
          <a:bodyPr>
            <a:normAutofit/>
          </a:bodyPr>
          <a:lstStyle/>
          <a:p>
            <a:endParaRPr lang="en-US" sz="5400" b="1" dirty="0" smtClean="0">
              <a:solidFill>
                <a:srgbClr val="00B050"/>
              </a:solidFill>
            </a:endParaRPr>
          </a:p>
          <a:p>
            <a:r>
              <a:rPr lang="en-US" sz="5400" b="1" dirty="0" smtClean="0">
                <a:solidFill>
                  <a:srgbClr val="00B050"/>
                </a:solidFill>
              </a:rPr>
              <a:t>Understand </a:t>
            </a:r>
            <a:r>
              <a:rPr lang="en-US" sz="5400" b="1" dirty="0" smtClean="0">
                <a:solidFill>
                  <a:srgbClr val="FF0000"/>
                </a:solidFill>
              </a:rPr>
              <a:t>the</a:t>
            </a:r>
            <a:r>
              <a:rPr lang="en-US" sz="5400" b="1" dirty="0" smtClean="0">
                <a:solidFill>
                  <a:srgbClr val="00B050"/>
                </a:solidFill>
              </a:rPr>
              <a:t>teacher</a:t>
            </a:r>
          </a:p>
          <a:p>
            <a:pPr>
              <a:buNone/>
            </a:pPr>
            <a:r>
              <a:rPr lang="en-US" sz="5400" b="1" dirty="0" smtClean="0">
                <a:solidFill>
                  <a:srgbClr val="FF0000"/>
                </a:solidFill>
              </a:rPr>
              <a:t>   and</a:t>
            </a:r>
            <a:r>
              <a:rPr lang="ru-RU" sz="5400" b="1" dirty="0" smtClean="0">
                <a:solidFill>
                  <a:srgbClr val="FF0000"/>
                </a:solidFill>
              </a:rPr>
              <a:t> </a:t>
            </a:r>
            <a:r>
              <a:rPr lang="en-US" sz="5400" b="1" dirty="0" smtClean="0">
                <a:solidFill>
                  <a:srgbClr val="00B050"/>
                </a:solidFill>
              </a:rPr>
              <a:t>friends</a:t>
            </a:r>
          </a:p>
          <a:p>
            <a:r>
              <a:rPr lang="en-US" sz="6000" b="1" dirty="0" smtClean="0">
                <a:solidFill>
                  <a:srgbClr val="8F258F"/>
                </a:solidFill>
              </a:rPr>
              <a:t>Go over my mistakes</a:t>
            </a:r>
          </a:p>
          <a:p>
            <a:r>
              <a:rPr lang="en-US" sz="6000" b="1" dirty="0" smtClean="0">
                <a:solidFill>
                  <a:srgbClr val="E3461B"/>
                </a:solidFill>
              </a:rPr>
              <a:t>Sing English songs</a:t>
            </a:r>
          </a:p>
          <a:p>
            <a:endParaRPr lang="en-US" sz="6000" b="1" dirty="0" smtClean="0">
              <a:solidFill>
                <a:srgbClr val="0070C0"/>
              </a:solidFill>
            </a:endParaRPr>
          </a:p>
          <a:p>
            <a:endParaRPr lang="en-US" sz="5400" b="1" dirty="0" smtClean="0">
              <a:solidFill>
                <a:srgbClr val="0070C0"/>
              </a:solidFill>
            </a:endParaRPr>
          </a:p>
          <a:p>
            <a:endParaRPr lang="ru-RU" sz="6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-180528" y="1988840"/>
            <a:ext cx="8065641" cy="2529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endParaRPr lang="en-US" sz="4400" b="1" dirty="0"/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en-US" sz="7200" b="1" dirty="0" smtClean="0">
                <a:solidFill>
                  <a:srgbClr val="FF0066"/>
                </a:solidFill>
              </a:rPr>
              <a:t> Thank you</a:t>
            </a:r>
            <a:r>
              <a:rPr lang="ru-RU" sz="7200" b="1" dirty="0" smtClean="0">
                <a:solidFill>
                  <a:srgbClr val="FF0066"/>
                </a:solidFill>
              </a:rPr>
              <a:t>!</a:t>
            </a:r>
            <a:r>
              <a:rPr lang="en-US" sz="7200" b="1" dirty="0" smtClean="0">
                <a:solidFill>
                  <a:srgbClr val="FF0066"/>
                </a:solidFill>
              </a:rPr>
              <a:t> </a:t>
            </a:r>
            <a:endParaRPr lang="en-US" sz="7200" b="1" dirty="0">
              <a:solidFill>
                <a:srgbClr val="FF0066"/>
              </a:solidFill>
            </a:endParaRP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endParaRPr lang="ru-RU" sz="4800" b="1" dirty="0"/>
          </a:p>
        </p:txBody>
      </p:sp>
      <p:sp>
        <p:nvSpPr>
          <p:cNvPr id="9" name="Выноска-облако 8"/>
          <p:cNvSpPr/>
          <p:nvPr/>
        </p:nvSpPr>
        <p:spPr>
          <a:xfrm>
            <a:off x="179512" y="476672"/>
            <a:ext cx="3456384" cy="1872208"/>
          </a:xfrm>
          <a:prstGeom prst="cloudCallout">
            <a:avLst/>
          </a:prstGeom>
          <a:solidFill>
            <a:srgbClr val="66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</a:rPr>
              <a:t>Excellent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12" name="Выноска-облако 11"/>
          <p:cNvSpPr/>
          <p:nvPr/>
        </p:nvSpPr>
        <p:spPr>
          <a:xfrm>
            <a:off x="4067944" y="188640"/>
            <a:ext cx="2664296" cy="1584176"/>
          </a:xfrm>
          <a:prstGeom prst="cloud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</a:rPr>
              <a:t>Brilliant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13" name="Выноска-облако 12"/>
          <p:cNvSpPr/>
          <p:nvPr/>
        </p:nvSpPr>
        <p:spPr>
          <a:xfrm>
            <a:off x="539552" y="4149080"/>
            <a:ext cx="3491880" cy="1800200"/>
          </a:xfrm>
          <a:prstGeom prst="cloudCallou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</a:rPr>
              <a:t>Good job!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14" name="Выноска-облако 13"/>
          <p:cNvSpPr/>
          <p:nvPr/>
        </p:nvSpPr>
        <p:spPr>
          <a:xfrm>
            <a:off x="6012160" y="1556792"/>
            <a:ext cx="2952328" cy="1872208"/>
          </a:xfrm>
          <a:prstGeom prst="cloudCallout">
            <a:avLst/>
          </a:prstGeom>
          <a:solidFill>
            <a:srgbClr val="B4DE8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</a:rPr>
              <a:t>You’ve got it!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15" name="Выноска-облако 14"/>
          <p:cNvSpPr/>
          <p:nvPr/>
        </p:nvSpPr>
        <p:spPr>
          <a:xfrm>
            <a:off x="5220072" y="4365104"/>
            <a:ext cx="3240360" cy="1728192"/>
          </a:xfrm>
          <a:prstGeom prst="cloudCallout">
            <a:avLst/>
          </a:prstGeom>
          <a:solidFill>
            <a:srgbClr val="E78DC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</a:rPr>
              <a:t>Keep it up! 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208</Words>
  <Application>Microsoft Office PowerPoint</Application>
  <PresentationFormat>Экран (4:3)</PresentationFormat>
  <Paragraphs>69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Who are they?</vt:lpstr>
      <vt:lpstr>Слайд 4</vt:lpstr>
      <vt:lpstr>Put the events in the correct order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дом</cp:lastModifiedBy>
  <cp:revision>58</cp:revision>
  <dcterms:created xsi:type="dcterms:W3CDTF">2015-11-27T07:59:37Z</dcterms:created>
  <dcterms:modified xsi:type="dcterms:W3CDTF">2017-12-16T17:01:43Z</dcterms:modified>
</cp:coreProperties>
</file>