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8.xml" ContentType="application/vnd.openxmlformats-officedocument.drawingml.chart+xml"/>
  <Default Extension="wdp" ContentType="image/vnd.ms-photo"/>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2" r:id="rId3"/>
    <p:sldId id="258" r:id="rId4"/>
    <p:sldId id="269" r:id="rId5"/>
    <p:sldId id="259" r:id="rId6"/>
    <p:sldId id="260" r:id="rId7"/>
    <p:sldId id="261" r:id="rId8"/>
    <p:sldId id="263" r:id="rId9"/>
    <p:sldId id="264" r:id="rId10"/>
    <p:sldId id="265" r:id="rId11"/>
    <p:sldId id="266" r:id="rId12"/>
    <p:sldId id="267" r:id="rId13"/>
    <p:sldId id="270"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Office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Microsoft_Office_Excel8.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title>
      <c:layout/>
    </c:title>
    <c:plotArea>
      <c:layout/>
      <c:barChart>
        <c:barDir val="col"/>
        <c:grouping val="clustered"/>
        <c:ser>
          <c:idx val="0"/>
          <c:order val="0"/>
          <c:tx>
            <c:strRef>
              <c:f>Лист1!$B$1</c:f>
              <c:strCache>
                <c:ptCount val="1"/>
                <c:pt idx="0">
                  <c:v>Do you feel stress before the exam</c:v>
                </c:pt>
              </c:strCache>
            </c:strRef>
          </c:tx>
          <c:cat>
            <c:strRef>
              <c:f>Лист1!$A$2:$A$5</c:f>
              <c:strCache>
                <c:ptCount val="3"/>
                <c:pt idx="0">
                  <c:v>strong stress</c:v>
                </c:pt>
                <c:pt idx="1">
                  <c:v>minor stress</c:v>
                </c:pt>
                <c:pt idx="2">
                  <c:v>do not feel any worries</c:v>
                </c:pt>
              </c:strCache>
            </c:strRef>
          </c:cat>
          <c:val>
            <c:numRef>
              <c:f>Лист1!$B$2:$B$5</c:f>
              <c:numCache>
                <c:formatCode>General</c:formatCode>
                <c:ptCount val="3"/>
                <c:pt idx="0">
                  <c:v>15</c:v>
                </c:pt>
                <c:pt idx="1">
                  <c:v>25</c:v>
                </c:pt>
                <c:pt idx="2">
                  <c:v>5</c:v>
                </c:pt>
              </c:numCache>
            </c:numRef>
          </c:val>
        </c:ser>
        <c:ser>
          <c:idx val="1"/>
          <c:order val="1"/>
          <c:tx>
            <c:strRef>
              <c:f>Лист1!$C$1</c:f>
              <c:strCache>
                <c:ptCount val="1"/>
                <c:pt idx="0">
                  <c:v>Столбец1</c:v>
                </c:pt>
              </c:strCache>
            </c:strRef>
          </c:tx>
          <c:cat>
            <c:strRef>
              <c:f>Лист1!$A$2:$A$5</c:f>
              <c:strCache>
                <c:ptCount val="3"/>
                <c:pt idx="0">
                  <c:v>strong stress</c:v>
                </c:pt>
                <c:pt idx="1">
                  <c:v>minor stress</c:v>
                </c:pt>
                <c:pt idx="2">
                  <c:v>do not feel any worries</c:v>
                </c:pt>
              </c:strCache>
            </c:strRef>
          </c:cat>
          <c:val>
            <c:numRef>
              <c:f>Лист1!$C$2:$C$5</c:f>
            </c:numRef>
          </c:val>
        </c:ser>
        <c:ser>
          <c:idx val="2"/>
          <c:order val="2"/>
          <c:tx>
            <c:strRef>
              <c:f>Лист1!$D$1</c:f>
              <c:strCache>
                <c:ptCount val="1"/>
                <c:pt idx="0">
                  <c:v>Столбец2</c:v>
                </c:pt>
              </c:strCache>
            </c:strRef>
          </c:tx>
          <c:cat>
            <c:strRef>
              <c:f>Лист1!$A$2:$A$5</c:f>
              <c:strCache>
                <c:ptCount val="3"/>
                <c:pt idx="0">
                  <c:v>strong stress</c:v>
                </c:pt>
                <c:pt idx="1">
                  <c:v>minor stress</c:v>
                </c:pt>
                <c:pt idx="2">
                  <c:v>do not feel any worries</c:v>
                </c:pt>
              </c:strCache>
            </c:strRef>
          </c:cat>
          <c:val>
            <c:numRef>
              <c:f>Лист1!$D$2:$D$5</c:f>
            </c:numRef>
          </c:val>
        </c:ser>
        <c:axId val="105284736"/>
        <c:axId val="105286272"/>
      </c:barChart>
      <c:catAx>
        <c:axId val="105284736"/>
        <c:scaling>
          <c:orientation val="minMax"/>
        </c:scaling>
        <c:axPos val="b"/>
        <c:tickLblPos val="nextTo"/>
        <c:crossAx val="105286272"/>
        <c:crosses val="autoZero"/>
        <c:auto val="1"/>
        <c:lblAlgn val="ctr"/>
        <c:lblOffset val="100"/>
      </c:catAx>
      <c:valAx>
        <c:axId val="105286272"/>
        <c:scaling>
          <c:orientation val="minMax"/>
        </c:scaling>
        <c:axPos val="l"/>
        <c:majorGridlines/>
        <c:numFmt formatCode="General" sourceLinked="1"/>
        <c:tickLblPos val="nextTo"/>
        <c:crossAx val="105284736"/>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layout/>
    </c:title>
    <c:plotArea>
      <c:layout/>
      <c:barChart>
        <c:barDir val="col"/>
        <c:grouping val="clustered"/>
        <c:ser>
          <c:idx val="0"/>
          <c:order val="0"/>
          <c:tx>
            <c:strRef>
              <c:f>Лист1!$B$1</c:f>
              <c:strCache>
                <c:ptCount val="1"/>
                <c:pt idx="0">
                  <c:v>How long do you prepare for the exam</c:v>
                </c:pt>
              </c:strCache>
            </c:strRef>
          </c:tx>
          <c:cat>
            <c:strRef>
              <c:f>Лист1!$A$2:$A$6</c:f>
              <c:strCache>
                <c:ptCount val="4"/>
                <c:pt idx="0">
                  <c:v>prepare for long time</c:v>
                </c:pt>
                <c:pt idx="1">
                  <c:v>a few days before the exam</c:v>
                </c:pt>
                <c:pt idx="2">
                  <c:v>a few hours </c:v>
                </c:pt>
                <c:pt idx="3">
                  <c:v>do not prepare</c:v>
                </c:pt>
              </c:strCache>
            </c:strRef>
          </c:cat>
          <c:val>
            <c:numRef>
              <c:f>Лист1!$B$2:$B$6</c:f>
              <c:numCache>
                <c:formatCode>General</c:formatCode>
                <c:ptCount val="4"/>
                <c:pt idx="0">
                  <c:v>15</c:v>
                </c:pt>
                <c:pt idx="1">
                  <c:v>25</c:v>
                </c:pt>
                <c:pt idx="2">
                  <c:v>2</c:v>
                </c:pt>
                <c:pt idx="3">
                  <c:v>3</c:v>
                </c:pt>
              </c:numCache>
            </c:numRef>
          </c:val>
        </c:ser>
        <c:ser>
          <c:idx val="1"/>
          <c:order val="1"/>
          <c:tx>
            <c:strRef>
              <c:f>Лист1!$C$1</c:f>
              <c:strCache>
                <c:ptCount val="1"/>
                <c:pt idx="0">
                  <c:v>Ряд 2</c:v>
                </c:pt>
              </c:strCache>
            </c:strRef>
          </c:tx>
          <c:cat>
            <c:strRef>
              <c:f>Лист1!$A$2:$A$6</c:f>
              <c:strCache>
                <c:ptCount val="4"/>
                <c:pt idx="0">
                  <c:v>prepare for long time</c:v>
                </c:pt>
                <c:pt idx="1">
                  <c:v>a few days before the exam</c:v>
                </c:pt>
                <c:pt idx="2">
                  <c:v>a few hours </c:v>
                </c:pt>
                <c:pt idx="3">
                  <c:v>do not prepare</c:v>
                </c:pt>
              </c:strCache>
            </c:strRef>
          </c:cat>
          <c:val>
            <c:numRef>
              <c:f>Лист1!$C$2:$C$6</c:f>
            </c:numRef>
          </c:val>
        </c:ser>
        <c:ser>
          <c:idx val="2"/>
          <c:order val="2"/>
          <c:tx>
            <c:strRef>
              <c:f>Лист1!$D$1</c:f>
              <c:strCache>
                <c:ptCount val="1"/>
                <c:pt idx="0">
                  <c:v>Ряд 3</c:v>
                </c:pt>
              </c:strCache>
            </c:strRef>
          </c:tx>
          <c:cat>
            <c:strRef>
              <c:f>Лист1!$A$2:$A$6</c:f>
              <c:strCache>
                <c:ptCount val="4"/>
                <c:pt idx="0">
                  <c:v>prepare for long time</c:v>
                </c:pt>
                <c:pt idx="1">
                  <c:v>a few days before the exam</c:v>
                </c:pt>
                <c:pt idx="2">
                  <c:v>a few hours </c:v>
                </c:pt>
                <c:pt idx="3">
                  <c:v>do not prepare</c:v>
                </c:pt>
              </c:strCache>
            </c:strRef>
          </c:cat>
          <c:val>
            <c:numRef>
              <c:f>Лист1!$D$2:$D$6</c:f>
            </c:numRef>
          </c:val>
        </c:ser>
        <c:axId val="105312256"/>
        <c:axId val="105313792"/>
      </c:barChart>
      <c:catAx>
        <c:axId val="105312256"/>
        <c:scaling>
          <c:orientation val="minMax"/>
        </c:scaling>
        <c:axPos val="b"/>
        <c:tickLblPos val="nextTo"/>
        <c:crossAx val="105313792"/>
        <c:crosses val="autoZero"/>
        <c:auto val="1"/>
        <c:lblAlgn val="ctr"/>
        <c:lblOffset val="100"/>
      </c:catAx>
      <c:valAx>
        <c:axId val="105313792"/>
        <c:scaling>
          <c:orientation val="minMax"/>
        </c:scaling>
        <c:axPos val="l"/>
        <c:majorGridlines/>
        <c:numFmt formatCode="General" sourceLinked="1"/>
        <c:tickLblPos val="nextTo"/>
        <c:crossAx val="105312256"/>
        <c:crosses val="autoZero"/>
        <c:crossBetween val="between"/>
      </c:valAx>
    </c:plotArea>
    <c:legend>
      <c:legendPos val="r"/>
      <c:layout/>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title>
      <c:layout/>
    </c:title>
    <c:plotArea>
      <c:layout/>
      <c:barChart>
        <c:barDir val="col"/>
        <c:grouping val="clustered"/>
        <c:ser>
          <c:idx val="0"/>
          <c:order val="0"/>
          <c:tx>
            <c:strRef>
              <c:f>Лист1!$B$1</c:f>
              <c:strCache>
                <c:ptCount val="1"/>
                <c:pt idx="0">
                  <c:v>Do you feel stress during the exam</c:v>
                </c:pt>
              </c:strCache>
            </c:strRef>
          </c:tx>
          <c:cat>
            <c:strRef>
              <c:f>Лист1!$A$2:$A$5</c:f>
              <c:strCache>
                <c:ptCount val="4"/>
                <c:pt idx="0">
                  <c:v>can not focus because of worries</c:v>
                </c:pt>
                <c:pt idx="1">
                  <c:v>feel very uncomfortable</c:v>
                </c:pt>
                <c:pt idx="2">
                  <c:v>small stress</c:v>
                </c:pt>
                <c:pt idx="3">
                  <c:v>do not worry</c:v>
                </c:pt>
              </c:strCache>
            </c:strRef>
          </c:cat>
          <c:val>
            <c:numRef>
              <c:f>Лист1!$B$2:$B$5</c:f>
              <c:numCache>
                <c:formatCode>General</c:formatCode>
                <c:ptCount val="4"/>
                <c:pt idx="0">
                  <c:v>1</c:v>
                </c:pt>
                <c:pt idx="1">
                  <c:v>15</c:v>
                </c:pt>
                <c:pt idx="2">
                  <c:v>22</c:v>
                </c:pt>
                <c:pt idx="3">
                  <c:v>7</c:v>
                </c:pt>
              </c:numCache>
            </c:numRef>
          </c:val>
        </c:ser>
        <c:ser>
          <c:idx val="1"/>
          <c:order val="1"/>
          <c:tx>
            <c:strRef>
              <c:f>Лист1!$C$1</c:f>
              <c:strCache>
                <c:ptCount val="1"/>
                <c:pt idx="0">
                  <c:v>Ряд 2</c:v>
                </c:pt>
              </c:strCache>
            </c:strRef>
          </c:tx>
          <c:cat>
            <c:strRef>
              <c:f>Лист1!$A$2:$A$5</c:f>
              <c:strCache>
                <c:ptCount val="4"/>
                <c:pt idx="0">
                  <c:v>can not focus because of worries</c:v>
                </c:pt>
                <c:pt idx="1">
                  <c:v>feel very uncomfortable</c:v>
                </c:pt>
                <c:pt idx="2">
                  <c:v>small stress</c:v>
                </c:pt>
                <c:pt idx="3">
                  <c:v>do not worry</c:v>
                </c:pt>
              </c:strCache>
            </c:strRef>
          </c:cat>
          <c:val>
            <c:numRef>
              <c:f>Лист1!$C$2:$C$5</c:f>
            </c:numRef>
          </c:val>
        </c:ser>
        <c:ser>
          <c:idx val="2"/>
          <c:order val="2"/>
          <c:tx>
            <c:strRef>
              <c:f>Лист1!$D$1</c:f>
              <c:strCache>
                <c:ptCount val="1"/>
                <c:pt idx="0">
                  <c:v>Ряд 3</c:v>
                </c:pt>
              </c:strCache>
            </c:strRef>
          </c:tx>
          <c:cat>
            <c:strRef>
              <c:f>Лист1!$A$2:$A$5</c:f>
              <c:strCache>
                <c:ptCount val="4"/>
                <c:pt idx="0">
                  <c:v>can not focus because of worries</c:v>
                </c:pt>
                <c:pt idx="1">
                  <c:v>feel very uncomfortable</c:v>
                </c:pt>
                <c:pt idx="2">
                  <c:v>small stress</c:v>
                </c:pt>
                <c:pt idx="3">
                  <c:v>do not worry</c:v>
                </c:pt>
              </c:strCache>
            </c:strRef>
          </c:cat>
          <c:val>
            <c:numRef>
              <c:f>Лист1!$D$2:$D$5</c:f>
            </c:numRef>
          </c:val>
        </c:ser>
        <c:axId val="83336192"/>
        <c:axId val="83337984"/>
      </c:barChart>
      <c:catAx>
        <c:axId val="83336192"/>
        <c:scaling>
          <c:orientation val="minMax"/>
        </c:scaling>
        <c:axPos val="b"/>
        <c:tickLblPos val="nextTo"/>
        <c:crossAx val="83337984"/>
        <c:crosses val="autoZero"/>
        <c:auto val="1"/>
        <c:lblAlgn val="ctr"/>
        <c:lblOffset val="100"/>
      </c:catAx>
      <c:valAx>
        <c:axId val="83337984"/>
        <c:scaling>
          <c:orientation val="minMax"/>
        </c:scaling>
        <c:axPos val="l"/>
        <c:majorGridlines/>
        <c:numFmt formatCode="General" sourceLinked="1"/>
        <c:tickLblPos val="nextTo"/>
        <c:crossAx val="83336192"/>
        <c:crosses val="autoZero"/>
        <c:crossBetween val="between"/>
      </c:valAx>
    </c:plotArea>
    <c:legend>
      <c:legendPos val="r"/>
      <c:layout/>
    </c:legend>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title>
      <c:layout/>
    </c:title>
    <c:plotArea>
      <c:layout>
        <c:manualLayout>
          <c:layoutTarget val="inner"/>
          <c:xMode val="edge"/>
          <c:yMode val="edge"/>
          <c:x val="5.5648317343458965E-2"/>
          <c:y val="0.17212345688353842"/>
          <c:w val="0.60893031782726026"/>
          <c:h val="0.63278733002816423"/>
        </c:manualLayout>
      </c:layout>
      <c:barChart>
        <c:barDir val="col"/>
        <c:grouping val="clustered"/>
        <c:ser>
          <c:idx val="0"/>
          <c:order val="0"/>
          <c:tx>
            <c:strRef>
              <c:f>Лист1!$B$1</c:f>
              <c:strCache>
                <c:ptCount val="1"/>
                <c:pt idx="0">
                  <c:v>what do you feel after the exam</c:v>
                </c:pt>
              </c:strCache>
            </c:strRef>
          </c:tx>
          <c:cat>
            <c:strRef>
              <c:f>Лист1!$A$2:$A$6</c:f>
              <c:strCache>
                <c:ptCount val="5"/>
                <c:pt idx="0">
                  <c:v>Relief</c:v>
                </c:pt>
                <c:pt idx="1">
                  <c:v>Worried because of the results</c:v>
                </c:pt>
                <c:pt idx="2">
                  <c:v>Stress</c:v>
                </c:pt>
                <c:pt idx="3">
                  <c:v>Fear</c:v>
                </c:pt>
                <c:pt idx="4">
                  <c:v>do not feel anything</c:v>
                </c:pt>
              </c:strCache>
            </c:strRef>
          </c:cat>
          <c:val>
            <c:numRef>
              <c:f>Лист1!$B$2:$B$6</c:f>
              <c:numCache>
                <c:formatCode>General</c:formatCode>
                <c:ptCount val="5"/>
                <c:pt idx="0">
                  <c:v>33</c:v>
                </c:pt>
                <c:pt idx="1">
                  <c:v>9</c:v>
                </c:pt>
                <c:pt idx="2">
                  <c:v>6</c:v>
                </c:pt>
                <c:pt idx="3">
                  <c:v>3</c:v>
                </c:pt>
                <c:pt idx="4">
                  <c:v>3</c:v>
                </c:pt>
              </c:numCache>
            </c:numRef>
          </c:val>
        </c:ser>
        <c:ser>
          <c:idx val="1"/>
          <c:order val="1"/>
          <c:tx>
            <c:strRef>
              <c:f>Лист1!$C$1</c:f>
              <c:strCache>
                <c:ptCount val="1"/>
                <c:pt idx="0">
                  <c:v>Ряд 2</c:v>
                </c:pt>
              </c:strCache>
            </c:strRef>
          </c:tx>
          <c:cat>
            <c:strRef>
              <c:f>Лист1!$A$2:$A$6</c:f>
              <c:strCache>
                <c:ptCount val="5"/>
                <c:pt idx="0">
                  <c:v>Relief</c:v>
                </c:pt>
                <c:pt idx="1">
                  <c:v>Worried because of the results</c:v>
                </c:pt>
                <c:pt idx="2">
                  <c:v>Stress</c:v>
                </c:pt>
                <c:pt idx="3">
                  <c:v>Fear</c:v>
                </c:pt>
                <c:pt idx="4">
                  <c:v>do not feel anything</c:v>
                </c:pt>
              </c:strCache>
            </c:strRef>
          </c:cat>
          <c:val>
            <c:numRef>
              <c:f>Лист1!$C$2:$C$6</c:f>
            </c:numRef>
          </c:val>
        </c:ser>
        <c:ser>
          <c:idx val="2"/>
          <c:order val="2"/>
          <c:tx>
            <c:strRef>
              <c:f>Лист1!$D$1</c:f>
              <c:strCache>
                <c:ptCount val="1"/>
                <c:pt idx="0">
                  <c:v>Ряд 3</c:v>
                </c:pt>
              </c:strCache>
            </c:strRef>
          </c:tx>
          <c:cat>
            <c:strRef>
              <c:f>Лист1!$A$2:$A$6</c:f>
              <c:strCache>
                <c:ptCount val="5"/>
                <c:pt idx="0">
                  <c:v>Relief</c:v>
                </c:pt>
                <c:pt idx="1">
                  <c:v>Worried because of the results</c:v>
                </c:pt>
                <c:pt idx="2">
                  <c:v>Stress</c:v>
                </c:pt>
                <c:pt idx="3">
                  <c:v>Fear</c:v>
                </c:pt>
                <c:pt idx="4">
                  <c:v>do not feel anything</c:v>
                </c:pt>
              </c:strCache>
            </c:strRef>
          </c:cat>
          <c:val>
            <c:numRef>
              <c:f>Лист1!$D$2:$D$6</c:f>
            </c:numRef>
          </c:val>
        </c:ser>
        <c:axId val="106547456"/>
        <c:axId val="106557440"/>
      </c:barChart>
      <c:catAx>
        <c:axId val="106547456"/>
        <c:scaling>
          <c:orientation val="minMax"/>
        </c:scaling>
        <c:axPos val="b"/>
        <c:tickLblPos val="nextTo"/>
        <c:crossAx val="106557440"/>
        <c:crosses val="autoZero"/>
        <c:auto val="1"/>
        <c:lblAlgn val="ctr"/>
        <c:lblOffset val="100"/>
      </c:catAx>
      <c:valAx>
        <c:axId val="106557440"/>
        <c:scaling>
          <c:orientation val="minMax"/>
        </c:scaling>
        <c:axPos val="l"/>
        <c:majorGridlines/>
        <c:numFmt formatCode="General" sourceLinked="1"/>
        <c:tickLblPos val="nextTo"/>
        <c:crossAx val="106547456"/>
        <c:crosses val="autoZero"/>
        <c:crossBetween val="between"/>
      </c:valAx>
    </c:plotArea>
    <c:legend>
      <c:legendPos val="r"/>
      <c:layout/>
    </c:legend>
    <c:plotVisOnly val="1"/>
    <c:dispBlanksAs val="gap"/>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chart>
    <c:title>
      <c:layout/>
    </c:title>
    <c:plotArea>
      <c:layout/>
      <c:barChart>
        <c:barDir val="col"/>
        <c:grouping val="clustered"/>
        <c:ser>
          <c:idx val="0"/>
          <c:order val="0"/>
          <c:tx>
            <c:strRef>
              <c:f>Лист1!$B$1</c:f>
              <c:strCache>
                <c:ptCount val="1"/>
                <c:pt idx="0">
                  <c:v>Have you ever failed exams because of worries</c:v>
                </c:pt>
              </c:strCache>
            </c:strRef>
          </c:tx>
          <c:cat>
            <c:strRef>
              <c:f>Лист1!$A$2:$A$5</c:f>
              <c:strCache>
                <c:ptCount val="4"/>
                <c:pt idx="0">
                  <c:v>often</c:v>
                </c:pt>
                <c:pt idx="1">
                  <c:v>sometimes</c:v>
                </c:pt>
                <c:pt idx="2">
                  <c:v>rare</c:v>
                </c:pt>
                <c:pt idx="3">
                  <c:v>never</c:v>
                </c:pt>
              </c:strCache>
            </c:strRef>
          </c:cat>
          <c:val>
            <c:numRef>
              <c:f>Лист1!$B$2:$B$5</c:f>
              <c:numCache>
                <c:formatCode>General</c:formatCode>
                <c:ptCount val="4"/>
                <c:pt idx="0">
                  <c:v>1</c:v>
                </c:pt>
                <c:pt idx="1">
                  <c:v>3</c:v>
                </c:pt>
                <c:pt idx="2">
                  <c:v>26</c:v>
                </c:pt>
                <c:pt idx="3">
                  <c:v>15</c:v>
                </c:pt>
              </c:numCache>
            </c:numRef>
          </c:val>
        </c:ser>
        <c:ser>
          <c:idx val="1"/>
          <c:order val="1"/>
          <c:tx>
            <c:strRef>
              <c:f>Лист1!$C$1</c:f>
              <c:strCache>
                <c:ptCount val="1"/>
                <c:pt idx="0">
                  <c:v>Столбец1</c:v>
                </c:pt>
              </c:strCache>
            </c:strRef>
          </c:tx>
          <c:cat>
            <c:strRef>
              <c:f>Лист1!$A$2:$A$5</c:f>
              <c:strCache>
                <c:ptCount val="4"/>
                <c:pt idx="0">
                  <c:v>often</c:v>
                </c:pt>
                <c:pt idx="1">
                  <c:v>sometimes</c:v>
                </c:pt>
                <c:pt idx="2">
                  <c:v>rare</c:v>
                </c:pt>
                <c:pt idx="3">
                  <c:v>never</c:v>
                </c:pt>
              </c:strCache>
            </c:strRef>
          </c:cat>
          <c:val>
            <c:numRef>
              <c:f>Лист1!$C$2:$C$5</c:f>
            </c:numRef>
          </c:val>
        </c:ser>
        <c:ser>
          <c:idx val="2"/>
          <c:order val="2"/>
          <c:tx>
            <c:strRef>
              <c:f>Лист1!$D$1</c:f>
              <c:strCache>
                <c:ptCount val="1"/>
                <c:pt idx="0">
                  <c:v>Ряд 3</c:v>
                </c:pt>
              </c:strCache>
            </c:strRef>
          </c:tx>
          <c:cat>
            <c:strRef>
              <c:f>Лист1!$A$2:$A$5</c:f>
              <c:strCache>
                <c:ptCount val="4"/>
                <c:pt idx="0">
                  <c:v>often</c:v>
                </c:pt>
                <c:pt idx="1">
                  <c:v>sometimes</c:v>
                </c:pt>
                <c:pt idx="2">
                  <c:v>rare</c:v>
                </c:pt>
                <c:pt idx="3">
                  <c:v>never</c:v>
                </c:pt>
              </c:strCache>
            </c:strRef>
          </c:cat>
          <c:val>
            <c:numRef>
              <c:f>Лист1!$D$2:$D$5</c:f>
            </c:numRef>
          </c:val>
        </c:ser>
        <c:ser>
          <c:idx val="3"/>
          <c:order val="3"/>
          <c:tx>
            <c:strRef>
              <c:f>Лист1!$E$1</c:f>
              <c:strCache>
                <c:ptCount val="1"/>
                <c:pt idx="0">
                  <c:v>Ряд 4</c:v>
                </c:pt>
              </c:strCache>
            </c:strRef>
          </c:tx>
          <c:cat>
            <c:strRef>
              <c:f>Лист1!$A$2:$A$5</c:f>
              <c:strCache>
                <c:ptCount val="4"/>
                <c:pt idx="0">
                  <c:v>often</c:v>
                </c:pt>
                <c:pt idx="1">
                  <c:v>sometimes</c:v>
                </c:pt>
                <c:pt idx="2">
                  <c:v>rare</c:v>
                </c:pt>
                <c:pt idx="3">
                  <c:v>never</c:v>
                </c:pt>
              </c:strCache>
            </c:strRef>
          </c:cat>
          <c:val>
            <c:numRef>
              <c:f>Лист1!$E$2:$E$5</c:f>
            </c:numRef>
          </c:val>
        </c:ser>
        <c:axId val="122800768"/>
        <c:axId val="122965376"/>
      </c:barChart>
      <c:catAx>
        <c:axId val="122800768"/>
        <c:scaling>
          <c:orientation val="minMax"/>
        </c:scaling>
        <c:axPos val="b"/>
        <c:tickLblPos val="nextTo"/>
        <c:crossAx val="122965376"/>
        <c:crosses val="autoZero"/>
        <c:auto val="1"/>
        <c:lblAlgn val="ctr"/>
        <c:lblOffset val="100"/>
      </c:catAx>
      <c:valAx>
        <c:axId val="122965376"/>
        <c:scaling>
          <c:orientation val="minMax"/>
        </c:scaling>
        <c:axPos val="l"/>
        <c:majorGridlines/>
        <c:numFmt formatCode="General" sourceLinked="1"/>
        <c:tickLblPos val="nextTo"/>
        <c:crossAx val="122800768"/>
        <c:crosses val="autoZero"/>
        <c:crossBetween val="between"/>
      </c:valAx>
    </c:plotArea>
    <c:legend>
      <c:legendPos val="r"/>
      <c:layout/>
    </c:legend>
    <c:plotVisOnly val="1"/>
    <c:dispBlanksAs val="gap"/>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chart>
    <c:title>
      <c:layout/>
    </c:title>
    <c:plotArea>
      <c:layout/>
      <c:barChart>
        <c:barDir val="col"/>
        <c:grouping val="clustered"/>
        <c:ser>
          <c:idx val="0"/>
          <c:order val="0"/>
          <c:tx>
            <c:strRef>
              <c:f>Лист1!$B$1</c:f>
              <c:strCache>
                <c:ptCount val="1"/>
                <c:pt idx="0">
                  <c:v>Do you think, that you will fail the state exam</c:v>
                </c:pt>
              </c:strCache>
            </c:strRef>
          </c:tx>
          <c:cat>
            <c:strRef>
              <c:f>Лист1!$A$2:$A$5</c:f>
              <c:strCache>
                <c:ptCount val="3"/>
                <c:pt idx="0">
                  <c:v>Yes, often</c:v>
                </c:pt>
                <c:pt idx="1">
                  <c:v>Yes, sometimes</c:v>
                </c:pt>
                <c:pt idx="2">
                  <c:v>No, never</c:v>
                </c:pt>
              </c:strCache>
            </c:strRef>
          </c:cat>
          <c:val>
            <c:numRef>
              <c:f>Лист1!$B$2:$B$5</c:f>
              <c:numCache>
                <c:formatCode>General</c:formatCode>
                <c:ptCount val="3"/>
                <c:pt idx="0">
                  <c:v>4</c:v>
                </c:pt>
                <c:pt idx="1">
                  <c:v>29</c:v>
                </c:pt>
                <c:pt idx="2">
                  <c:v>12</c:v>
                </c:pt>
              </c:numCache>
            </c:numRef>
          </c:val>
        </c:ser>
        <c:ser>
          <c:idx val="1"/>
          <c:order val="1"/>
          <c:tx>
            <c:strRef>
              <c:f>Лист1!$C$1</c:f>
              <c:strCache>
                <c:ptCount val="1"/>
                <c:pt idx="0">
                  <c:v>Ряд 2</c:v>
                </c:pt>
              </c:strCache>
            </c:strRef>
          </c:tx>
          <c:cat>
            <c:strRef>
              <c:f>Лист1!$A$2:$A$5</c:f>
              <c:strCache>
                <c:ptCount val="3"/>
                <c:pt idx="0">
                  <c:v>Yes, often</c:v>
                </c:pt>
                <c:pt idx="1">
                  <c:v>Yes, sometimes</c:v>
                </c:pt>
                <c:pt idx="2">
                  <c:v>No, never</c:v>
                </c:pt>
              </c:strCache>
            </c:strRef>
          </c:cat>
          <c:val>
            <c:numRef>
              <c:f>Лист1!$C$2:$C$5</c:f>
            </c:numRef>
          </c:val>
        </c:ser>
        <c:ser>
          <c:idx val="2"/>
          <c:order val="2"/>
          <c:tx>
            <c:strRef>
              <c:f>Лист1!$D$1</c:f>
              <c:strCache>
                <c:ptCount val="1"/>
                <c:pt idx="0">
                  <c:v>Ряд 3</c:v>
                </c:pt>
              </c:strCache>
            </c:strRef>
          </c:tx>
          <c:cat>
            <c:strRef>
              <c:f>Лист1!$A$2:$A$5</c:f>
              <c:strCache>
                <c:ptCount val="3"/>
                <c:pt idx="0">
                  <c:v>Yes, often</c:v>
                </c:pt>
                <c:pt idx="1">
                  <c:v>Yes, sometimes</c:v>
                </c:pt>
                <c:pt idx="2">
                  <c:v>No, never</c:v>
                </c:pt>
              </c:strCache>
            </c:strRef>
          </c:cat>
          <c:val>
            <c:numRef>
              <c:f>Лист1!$D$2:$D$5</c:f>
            </c:numRef>
          </c:val>
        </c:ser>
        <c:axId val="123213696"/>
        <c:axId val="123215232"/>
      </c:barChart>
      <c:catAx>
        <c:axId val="123213696"/>
        <c:scaling>
          <c:orientation val="minMax"/>
        </c:scaling>
        <c:axPos val="b"/>
        <c:tickLblPos val="nextTo"/>
        <c:crossAx val="123215232"/>
        <c:crosses val="autoZero"/>
        <c:auto val="1"/>
        <c:lblAlgn val="ctr"/>
        <c:lblOffset val="100"/>
      </c:catAx>
      <c:valAx>
        <c:axId val="123215232"/>
        <c:scaling>
          <c:orientation val="minMax"/>
        </c:scaling>
        <c:axPos val="l"/>
        <c:majorGridlines/>
        <c:numFmt formatCode="General" sourceLinked="1"/>
        <c:tickLblPos val="nextTo"/>
        <c:crossAx val="123213696"/>
        <c:crosses val="autoZero"/>
        <c:crossBetween val="between"/>
      </c:valAx>
    </c:plotArea>
    <c:legend>
      <c:legendPos val="r"/>
      <c:layout/>
    </c:legend>
    <c:plotVisOnly val="1"/>
    <c:dispBlanksAs val="gap"/>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chart>
    <c:title>
      <c:layout/>
    </c:title>
    <c:plotArea>
      <c:layout/>
      <c:barChart>
        <c:barDir val="col"/>
        <c:grouping val="clustered"/>
        <c:ser>
          <c:idx val="0"/>
          <c:order val="0"/>
          <c:tx>
            <c:strRef>
              <c:f>Лист1!$B$1</c:f>
              <c:strCache>
                <c:ptCount val="1"/>
                <c:pt idx="0">
                  <c:v>Do you wtite off during the exam?</c:v>
                </c:pt>
              </c:strCache>
            </c:strRef>
          </c:tx>
          <c:cat>
            <c:strRef>
              <c:f>Лист1!$A$2:$A$5</c:f>
              <c:strCache>
                <c:ptCount val="3"/>
                <c:pt idx="0">
                  <c:v>Always</c:v>
                </c:pt>
                <c:pt idx="1">
                  <c:v>Rare, I the question is too hard</c:v>
                </c:pt>
                <c:pt idx="2">
                  <c:v>Never</c:v>
                </c:pt>
              </c:strCache>
            </c:strRef>
          </c:cat>
          <c:val>
            <c:numRef>
              <c:f>Лист1!$B$2:$B$5</c:f>
              <c:numCache>
                <c:formatCode>General</c:formatCode>
                <c:ptCount val="3"/>
                <c:pt idx="0">
                  <c:v>1.0000000000000038E-5</c:v>
                </c:pt>
                <c:pt idx="1">
                  <c:v>21</c:v>
                </c:pt>
                <c:pt idx="2">
                  <c:v>24</c:v>
                </c:pt>
              </c:numCache>
            </c:numRef>
          </c:val>
        </c:ser>
        <c:ser>
          <c:idx val="1"/>
          <c:order val="1"/>
          <c:tx>
            <c:strRef>
              <c:f>Лист1!$C$1</c:f>
              <c:strCache>
                <c:ptCount val="1"/>
                <c:pt idx="0">
                  <c:v>Ряд 2</c:v>
                </c:pt>
              </c:strCache>
            </c:strRef>
          </c:tx>
          <c:cat>
            <c:strRef>
              <c:f>Лист1!$A$2:$A$5</c:f>
              <c:strCache>
                <c:ptCount val="3"/>
                <c:pt idx="0">
                  <c:v>Always</c:v>
                </c:pt>
                <c:pt idx="1">
                  <c:v>Rare, I the question is too hard</c:v>
                </c:pt>
                <c:pt idx="2">
                  <c:v>Never</c:v>
                </c:pt>
              </c:strCache>
            </c:strRef>
          </c:cat>
          <c:val>
            <c:numRef>
              <c:f>Лист1!$C$2:$C$5</c:f>
            </c:numRef>
          </c:val>
        </c:ser>
        <c:ser>
          <c:idx val="2"/>
          <c:order val="2"/>
          <c:tx>
            <c:strRef>
              <c:f>Лист1!$D$1</c:f>
              <c:strCache>
                <c:ptCount val="1"/>
                <c:pt idx="0">
                  <c:v>Ряд 3</c:v>
                </c:pt>
              </c:strCache>
            </c:strRef>
          </c:tx>
          <c:cat>
            <c:strRef>
              <c:f>Лист1!$A$2:$A$5</c:f>
              <c:strCache>
                <c:ptCount val="3"/>
                <c:pt idx="0">
                  <c:v>Always</c:v>
                </c:pt>
                <c:pt idx="1">
                  <c:v>Rare, I the question is too hard</c:v>
                </c:pt>
                <c:pt idx="2">
                  <c:v>Never</c:v>
                </c:pt>
              </c:strCache>
            </c:strRef>
          </c:cat>
          <c:val>
            <c:numRef>
              <c:f>Лист1!$D$2:$D$5</c:f>
            </c:numRef>
          </c:val>
        </c:ser>
        <c:axId val="123605760"/>
        <c:axId val="123607296"/>
      </c:barChart>
      <c:catAx>
        <c:axId val="123605760"/>
        <c:scaling>
          <c:orientation val="minMax"/>
        </c:scaling>
        <c:axPos val="b"/>
        <c:tickLblPos val="nextTo"/>
        <c:crossAx val="123607296"/>
        <c:crosses val="autoZero"/>
        <c:auto val="1"/>
        <c:lblAlgn val="ctr"/>
        <c:lblOffset val="100"/>
      </c:catAx>
      <c:valAx>
        <c:axId val="123607296"/>
        <c:scaling>
          <c:orientation val="minMax"/>
        </c:scaling>
        <c:axPos val="l"/>
        <c:majorGridlines/>
        <c:numFmt formatCode="General" sourceLinked="1"/>
        <c:tickLblPos val="nextTo"/>
        <c:crossAx val="123605760"/>
        <c:crosses val="autoZero"/>
        <c:crossBetween val="between"/>
      </c:valAx>
    </c:plotArea>
    <c:legend>
      <c:legendPos val="r"/>
      <c:layout/>
    </c:legend>
    <c:plotVisOnly val="1"/>
    <c:dispBlanksAs val="gap"/>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manualLayout>
          <c:layoutTarget val="inner"/>
          <c:xMode val="edge"/>
          <c:yMode val="edge"/>
          <c:x val="4.344473897866534E-2"/>
          <c:y val="6.5697361072836954E-2"/>
          <c:w val="0.83964920139313592"/>
          <c:h val="0.84214925708057575"/>
        </c:manualLayout>
      </c:layout>
      <c:bar3DChart>
        <c:barDir val="col"/>
        <c:grouping val="clustered"/>
        <c:ser>
          <c:idx val="0"/>
          <c:order val="0"/>
          <c:tx>
            <c:strRef>
              <c:f>Лист1!$B$1</c:f>
              <c:strCache>
                <c:ptCount val="1"/>
                <c:pt idx="0">
                  <c:v>Russian</c:v>
                </c:pt>
              </c:strCache>
            </c:strRef>
          </c:tx>
          <c:cat>
            <c:strRef>
              <c:f>Лист1!$A$2:$A$5</c:f>
              <c:strCache>
                <c:ptCount val="4"/>
                <c:pt idx="0">
                  <c:v>more then 80</c:v>
                </c:pt>
                <c:pt idx="1">
                  <c:v>more then 55</c:v>
                </c:pt>
                <c:pt idx="2">
                  <c:v>more then 20</c:v>
                </c:pt>
                <c:pt idx="3">
                  <c:v>less then 20</c:v>
                </c:pt>
              </c:strCache>
            </c:strRef>
          </c:cat>
          <c:val>
            <c:numRef>
              <c:f>Лист1!$B$2:$B$5</c:f>
              <c:numCache>
                <c:formatCode>General</c:formatCode>
                <c:ptCount val="4"/>
                <c:pt idx="0">
                  <c:v>26</c:v>
                </c:pt>
                <c:pt idx="1">
                  <c:v>37</c:v>
                </c:pt>
                <c:pt idx="2">
                  <c:v>0</c:v>
                </c:pt>
                <c:pt idx="3">
                  <c:v>0</c:v>
                </c:pt>
              </c:numCache>
            </c:numRef>
          </c:val>
        </c:ser>
        <c:ser>
          <c:idx val="1"/>
          <c:order val="1"/>
          <c:tx>
            <c:strRef>
              <c:f>Лист1!$C$1</c:f>
              <c:strCache>
                <c:ptCount val="1"/>
                <c:pt idx="0">
                  <c:v>Math</c:v>
                </c:pt>
              </c:strCache>
            </c:strRef>
          </c:tx>
          <c:cat>
            <c:strRef>
              <c:f>Лист1!$A$2:$A$5</c:f>
              <c:strCache>
                <c:ptCount val="4"/>
                <c:pt idx="0">
                  <c:v>more then 80</c:v>
                </c:pt>
                <c:pt idx="1">
                  <c:v>more then 55</c:v>
                </c:pt>
                <c:pt idx="2">
                  <c:v>more then 20</c:v>
                </c:pt>
                <c:pt idx="3">
                  <c:v>less then 20</c:v>
                </c:pt>
              </c:strCache>
            </c:strRef>
          </c:cat>
          <c:val>
            <c:numRef>
              <c:f>Лист1!$C$2:$C$5</c:f>
              <c:numCache>
                <c:formatCode>General</c:formatCode>
                <c:ptCount val="4"/>
                <c:pt idx="0">
                  <c:v>1</c:v>
                </c:pt>
                <c:pt idx="1">
                  <c:v>51</c:v>
                </c:pt>
                <c:pt idx="2">
                  <c:v>1</c:v>
                </c:pt>
                <c:pt idx="3">
                  <c:v>0</c:v>
                </c:pt>
              </c:numCache>
            </c:numRef>
          </c:val>
        </c:ser>
        <c:ser>
          <c:idx val="2"/>
          <c:order val="2"/>
          <c:tx>
            <c:strRef>
              <c:f>Лист1!$D$1</c:f>
              <c:strCache>
                <c:ptCount val="1"/>
                <c:pt idx="0">
                  <c:v>English</c:v>
                </c:pt>
              </c:strCache>
            </c:strRef>
          </c:tx>
          <c:cat>
            <c:strRef>
              <c:f>Лист1!$A$2:$A$5</c:f>
              <c:strCache>
                <c:ptCount val="4"/>
                <c:pt idx="0">
                  <c:v>more then 80</c:v>
                </c:pt>
                <c:pt idx="1">
                  <c:v>more then 55</c:v>
                </c:pt>
                <c:pt idx="2">
                  <c:v>more then 20</c:v>
                </c:pt>
                <c:pt idx="3">
                  <c:v>less then 20</c:v>
                </c:pt>
              </c:strCache>
            </c:strRef>
          </c:cat>
          <c:val>
            <c:numRef>
              <c:f>Лист1!$D$2:$D$5</c:f>
              <c:numCache>
                <c:formatCode>General</c:formatCode>
                <c:ptCount val="4"/>
                <c:pt idx="0">
                  <c:v>0</c:v>
                </c:pt>
                <c:pt idx="1">
                  <c:v>3</c:v>
                </c:pt>
                <c:pt idx="2">
                  <c:v>1</c:v>
                </c:pt>
                <c:pt idx="3">
                  <c:v>0</c:v>
                </c:pt>
              </c:numCache>
            </c:numRef>
          </c:val>
        </c:ser>
        <c:shape val="box"/>
        <c:axId val="123675392"/>
        <c:axId val="123688448"/>
        <c:axId val="0"/>
      </c:bar3DChart>
      <c:catAx>
        <c:axId val="123675392"/>
        <c:scaling>
          <c:orientation val="minMax"/>
        </c:scaling>
        <c:axPos val="b"/>
        <c:tickLblPos val="nextTo"/>
        <c:crossAx val="123688448"/>
        <c:crosses val="autoZero"/>
        <c:auto val="1"/>
        <c:lblAlgn val="ctr"/>
        <c:lblOffset val="100"/>
      </c:catAx>
      <c:valAx>
        <c:axId val="123688448"/>
        <c:scaling>
          <c:orientation val="minMax"/>
        </c:scaling>
        <c:axPos val="l"/>
        <c:majorGridlines/>
        <c:numFmt formatCode="General" sourceLinked="1"/>
        <c:tickLblPos val="nextTo"/>
        <c:crossAx val="123675392"/>
        <c:crosses val="autoZero"/>
        <c:crossBetween val="between"/>
      </c:valAx>
    </c:plotArea>
    <c:legend>
      <c:legendPos val="r"/>
      <c:layout/>
    </c:legend>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0C1075-6D01-4B7F-95B0-65386AB14337}" type="doc">
      <dgm:prSet loTypeId="urn:microsoft.com/office/officeart/2005/8/layout/funnel1" loCatId="process" qsTypeId="urn:microsoft.com/office/officeart/2005/8/quickstyle/simple1" qsCatId="simple" csTypeId="urn:microsoft.com/office/officeart/2005/8/colors/accent1_2" csCatId="accent1" phldr="1"/>
      <dgm:spPr/>
      <dgm:t>
        <a:bodyPr/>
        <a:lstStyle/>
        <a:p>
          <a:endParaRPr lang="ru-RU"/>
        </a:p>
      </dgm:t>
    </dgm:pt>
    <dgm:pt modelId="{30F19040-06A2-411E-B3CE-529D4FE093D0}">
      <dgm:prSet phldrT="[Текст]" custT="1"/>
      <dgm:spPr/>
      <dgm:t>
        <a:bodyPr/>
        <a:lstStyle/>
        <a:p>
          <a:r>
            <a:rPr lang="en-US" sz="2400" dirty="0" smtClean="0"/>
            <a:t>Examination Stress</a:t>
          </a:r>
          <a:endParaRPr lang="ru-RU" sz="2400" dirty="0"/>
        </a:p>
      </dgm:t>
    </dgm:pt>
    <dgm:pt modelId="{D0AA3099-530C-4B40-BBAE-9AA52657D492}" type="parTrans" cxnId="{97F2CCF7-4A41-4F78-A9C6-5BFAB219C60A}">
      <dgm:prSet/>
      <dgm:spPr/>
      <dgm:t>
        <a:bodyPr/>
        <a:lstStyle/>
        <a:p>
          <a:endParaRPr lang="ru-RU"/>
        </a:p>
      </dgm:t>
    </dgm:pt>
    <dgm:pt modelId="{7A1F168A-6800-423F-808C-C4A2FBDD09A5}" type="sibTrans" cxnId="{97F2CCF7-4A41-4F78-A9C6-5BFAB219C60A}">
      <dgm:prSet/>
      <dgm:spPr/>
      <dgm:t>
        <a:bodyPr/>
        <a:lstStyle/>
        <a:p>
          <a:endParaRPr lang="ru-RU"/>
        </a:p>
      </dgm:t>
    </dgm:pt>
    <dgm:pt modelId="{2ADD7016-9CD6-4B0F-8BB4-56B87AEBD4CD}">
      <dgm:prSet phldrT="[Текст]" custT="1"/>
      <dgm:spPr/>
      <dgm:t>
        <a:bodyPr/>
        <a:lstStyle/>
        <a:p>
          <a:r>
            <a:rPr lang="en-US" sz="2000" dirty="0" smtClean="0"/>
            <a:t>Anxiety</a:t>
          </a:r>
          <a:endParaRPr lang="ru-RU" sz="2000" dirty="0"/>
        </a:p>
      </dgm:t>
    </dgm:pt>
    <dgm:pt modelId="{CA621917-5356-4F0F-B154-E89DDD7251C9}" type="parTrans" cxnId="{E7063D02-5DCF-457E-9F27-159A031140AE}">
      <dgm:prSet/>
      <dgm:spPr/>
      <dgm:t>
        <a:bodyPr/>
        <a:lstStyle/>
        <a:p>
          <a:endParaRPr lang="ru-RU"/>
        </a:p>
      </dgm:t>
    </dgm:pt>
    <dgm:pt modelId="{4510DBB8-EA4F-4977-BBA7-5D8F21087AE6}" type="sibTrans" cxnId="{E7063D02-5DCF-457E-9F27-159A031140AE}">
      <dgm:prSet/>
      <dgm:spPr/>
      <dgm:t>
        <a:bodyPr/>
        <a:lstStyle/>
        <a:p>
          <a:endParaRPr lang="ru-RU"/>
        </a:p>
      </dgm:t>
    </dgm:pt>
    <dgm:pt modelId="{73E720F7-53EF-460C-A746-B6559AC6200D}">
      <dgm:prSet phldrT="[Текст]" phldr="1"/>
      <dgm:spPr/>
      <dgm:t>
        <a:bodyPr/>
        <a:lstStyle/>
        <a:p>
          <a:endParaRPr lang="ru-RU"/>
        </a:p>
      </dgm:t>
    </dgm:pt>
    <dgm:pt modelId="{AED9B048-18B5-424D-A1C1-72C8A7DAE4EB}" type="parTrans" cxnId="{FE8F819E-3A91-4932-A824-56B1EA754D29}">
      <dgm:prSet/>
      <dgm:spPr/>
      <dgm:t>
        <a:bodyPr/>
        <a:lstStyle/>
        <a:p>
          <a:endParaRPr lang="ru-RU"/>
        </a:p>
      </dgm:t>
    </dgm:pt>
    <dgm:pt modelId="{33A49F37-8401-4E99-96AE-12442A9A067F}" type="sibTrans" cxnId="{FE8F819E-3A91-4932-A824-56B1EA754D29}">
      <dgm:prSet/>
      <dgm:spPr/>
      <dgm:t>
        <a:bodyPr/>
        <a:lstStyle/>
        <a:p>
          <a:endParaRPr lang="ru-RU"/>
        </a:p>
      </dgm:t>
    </dgm:pt>
    <dgm:pt modelId="{2001F1DD-B7E3-4015-85F3-880B4294BB5E}">
      <dgm:prSet phldrT="[Текст]"/>
      <dgm:spPr/>
      <dgm:t>
        <a:bodyPr/>
        <a:lstStyle/>
        <a:p>
          <a:r>
            <a:rPr lang="en-US" dirty="0" smtClean="0"/>
            <a:t>Examination worries</a:t>
          </a:r>
          <a:endParaRPr lang="ru-RU" dirty="0"/>
        </a:p>
      </dgm:t>
    </dgm:pt>
    <dgm:pt modelId="{736D38C7-F0E4-4599-8E5C-A5EB535BBA1E}" type="parTrans" cxnId="{2A8620E1-6ACB-4333-873B-01C113DEF41B}">
      <dgm:prSet/>
      <dgm:spPr/>
      <dgm:t>
        <a:bodyPr/>
        <a:lstStyle/>
        <a:p>
          <a:endParaRPr lang="ru-RU"/>
        </a:p>
      </dgm:t>
    </dgm:pt>
    <dgm:pt modelId="{D51E50EA-F5B1-4576-B6B0-11F03E32CF35}" type="sibTrans" cxnId="{2A8620E1-6ACB-4333-873B-01C113DEF41B}">
      <dgm:prSet/>
      <dgm:spPr/>
      <dgm:t>
        <a:bodyPr/>
        <a:lstStyle/>
        <a:p>
          <a:endParaRPr lang="ru-RU"/>
        </a:p>
      </dgm:t>
    </dgm:pt>
    <dgm:pt modelId="{05FE7466-4832-4898-8B6B-FA0FD62B4E24}" type="pres">
      <dgm:prSet presAssocID="{AA0C1075-6D01-4B7F-95B0-65386AB14337}" presName="Name0" presStyleCnt="0">
        <dgm:presLayoutVars>
          <dgm:chMax val="4"/>
          <dgm:resizeHandles val="exact"/>
        </dgm:presLayoutVars>
      </dgm:prSet>
      <dgm:spPr/>
      <dgm:t>
        <a:bodyPr/>
        <a:lstStyle/>
        <a:p>
          <a:endParaRPr lang="ru-RU"/>
        </a:p>
      </dgm:t>
    </dgm:pt>
    <dgm:pt modelId="{3CC8EB91-C8C0-4821-B5C6-97D6836C8D70}" type="pres">
      <dgm:prSet presAssocID="{AA0C1075-6D01-4B7F-95B0-65386AB14337}" presName="ellipse" presStyleLbl="trBgShp" presStyleIdx="0" presStyleCnt="1"/>
      <dgm:spPr/>
    </dgm:pt>
    <dgm:pt modelId="{3F478004-015D-4B21-BCFF-9EA941760C20}" type="pres">
      <dgm:prSet presAssocID="{AA0C1075-6D01-4B7F-95B0-65386AB14337}" presName="arrow1" presStyleLbl="fgShp" presStyleIdx="0" presStyleCnt="1"/>
      <dgm:spPr/>
    </dgm:pt>
    <dgm:pt modelId="{28444257-8F62-450C-8259-9B65C8AA74D4}" type="pres">
      <dgm:prSet presAssocID="{AA0C1075-6D01-4B7F-95B0-65386AB14337}" presName="rectangle" presStyleLbl="revTx" presStyleIdx="0" presStyleCnt="1">
        <dgm:presLayoutVars>
          <dgm:bulletEnabled val="1"/>
        </dgm:presLayoutVars>
      </dgm:prSet>
      <dgm:spPr/>
      <dgm:t>
        <a:bodyPr/>
        <a:lstStyle/>
        <a:p>
          <a:endParaRPr lang="ru-RU"/>
        </a:p>
      </dgm:t>
    </dgm:pt>
    <dgm:pt modelId="{C3922FE9-0AD3-48BB-A32A-8335BB96BB75}" type="pres">
      <dgm:prSet presAssocID="{2ADD7016-9CD6-4B0F-8BB4-56B87AEBD4CD}" presName="item1" presStyleLbl="node1" presStyleIdx="0" presStyleCnt="3">
        <dgm:presLayoutVars>
          <dgm:bulletEnabled val="1"/>
        </dgm:presLayoutVars>
      </dgm:prSet>
      <dgm:spPr/>
      <dgm:t>
        <a:bodyPr/>
        <a:lstStyle/>
        <a:p>
          <a:endParaRPr lang="ru-RU"/>
        </a:p>
      </dgm:t>
    </dgm:pt>
    <dgm:pt modelId="{63D5973A-380F-4D80-BF32-66FCC50AFC9D}" type="pres">
      <dgm:prSet presAssocID="{73E720F7-53EF-460C-A746-B6559AC6200D}" presName="item2" presStyleLbl="node1" presStyleIdx="1" presStyleCnt="3">
        <dgm:presLayoutVars>
          <dgm:bulletEnabled val="1"/>
        </dgm:presLayoutVars>
      </dgm:prSet>
      <dgm:spPr/>
      <dgm:t>
        <a:bodyPr/>
        <a:lstStyle/>
        <a:p>
          <a:endParaRPr lang="ru-RU"/>
        </a:p>
      </dgm:t>
    </dgm:pt>
    <dgm:pt modelId="{A446B572-9593-4119-9EBA-9B61F4D10F9D}" type="pres">
      <dgm:prSet presAssocID="{2001F1DD-B7E3-4015-85F3-880B4294BB5E}" presName="item3" presStyleLbl="node1" presStyleIdx="2" presStyleCnt="3" custLinFactNeighborX="-30000" custLinFactNeighborY="97511">
        <dgm:presLayoutVars>
          <dgm:bulletEnabled val="1"/>
        </dgm:presLayoutVars>
      </dgm:prSet>
      <dgm:spPr/>
      <dgm:t>
        <a:bodyPr/>
        <a:lstStyle/>
        <a:p>
          <a:endParaRPr lang="ru-RU"/>
        </a:p>
      </dgm:t>
    </dgm:pt>
    <dgm:pt modelId="{F7D221AA-E409-4276-8D34-32280A641854}" type="pres">
      <dgm:prSet presAssocID="{AA0C1075-6D01-4B7F-95B0-65386AB14337}" presName="funnel" presStyleLbl="trAlignAcc1" presStyleIdx="0" presStyleCnt="1" custScaleY="97322" custLinFactNeighborX="-568" custLinFactNeighborY="395"/>
      <dgm:spPr/>
    </dgm:pt>
  </dgm:ptLst>
  <dgm:cxnLst>
    <dgm:cxn modelId="{161C0D13-1AC8-4A24-A527-0A59033DC00D}" type="presOf" srcId="{73E720F7-53EF-460C-A746-B6559AC6200D}" destId="{C3922FE9-0AD3-48BB-A32A-8335BB96BB75}" srcOrd="0" destOrd="0" presId="urn:microsoft.com/office/officeart/2005/8/layout/funnel1"/>
    <dgm:cxn modelId="{97F2CCF7-4A41-4F78-A9C6-5BFAB219C60A}" srcId="{AA0C1075-6D01-4B7F-95B0-65386AB14337}" destId="{30F19040-06A2-411E-B3CE-529D4FE093D0}" srcOrd="0" destOrd="0" parTransId="{D0AA3099-530C-4B40-BBAE-9AA52657D492}" sibTransId="{7A1F168A-6800-423F-808C-C4A2FBDD09A5}"/>
    <dgm:cxn modelId="{88EB6580-F302-4F04-95B0-B9EDB141A41A}" type="presOf" srcId="{30F19040-06A2-411E-B3CE-529D4FE093D0}" destId="{A446B572-9593-4119-9EBA-9B61F4D10F9D}" srcOrd="0" destOrd="0" presId="urn:microsoft.com/office/officeart/2005/8/layout/funnel1"/>
    <dgm:cxn modelId="{E7063D02-5DCF-457E-9F27-159A031140AE}" srcId="{AA0C1075-6D01-4B7F-95B0-65386AB14337}" destId="{2ADD7016-9CD6-4B0F-8BB4-56B87AEBD4CD}" srcOrd="1" destOrd="0" parTransId="{CA621917-5356-4F0F-B154-E89DDD7251C9}" sibTransId="{4510DBB8-EA4F-4977-BBA7-5D8F21087AE6}"/>
    <dgm:cxn modelId="{2A8620E1-6ACB-4333-873B-01C113DEF41B}" srcId="{AA0C1075-6D01-4B7F-95B0-65386AB14337}" destId="{2001F1DD-B7E3-4015-85F3-880B4294BB5E}" srcOrd="3" destOrd="0" parTransId="{736D38C7-F0E4-4599-8E5C-A5EB535BBA1E}" sibTransId="{D51E50EA-F5B1-4576-B6B0-11F03E32CF35}"/>
    <dgm:cxn modelId="{9B36EB8B-A3D2-470E-826C-973C07FE3293}" type="presOf" srcId="{2ADD7016-9CD6-4B0F-8BB4-56B87AEBD4CD}" destId="{63D5973A-380F-4D80-BF32-66FCC50AFC9D}" srcOrd="0" destOrd="0" presId="urn:microsoft.com/office/officeart/2005/8/layout/funnel1"/>
    <dgm:cxn modelId="{07E0FCD0-39E8-4B97-9FAB-1BED0AF894F6}" type="presOf" srcId="{2001F1DD-B7E3-4015-85F3-880B4294BB5E}" destId="{28444257-8F62-450C-8259-9B65C8AA74D4}" srcOrd="0" destOrd="0" presId="urn:microsoft.com/office/officeart/2005/8/layout/funnel1"/>
    <dgm:cxn modelId="{FE8F819E-3A91-4932-A824-56B1EA754D29}" srcId="{AA0C1075-6D01-4B7F-95B0-65386AB14337}" destId="{73E720F7-53EF-460C-A746-B6559AC6200D}" srcOrd="2" destOrd="0" parTransId="{AED9B048-18B5-424D-A1C1-72C8A7DAE4EB}" sibTransId="{33A49F37-8401-4E99-96AE-12442A9A067F}"/>
    <dgm:cxn modelId="{79CF77D8-4551-4AE6-AE5A-10ACC9CA303B}" type="presOf" srcId="{AA0C1075-6D01-4B7F-95B0-65386AB14337}" destId="{05FE7466-4832-4898-8B6B-FA0FD62B4E24}" srcOrd="0" destOrd="0" presId="urn:microsoft.com/office/officeart/2005/8/layout/funnel1"/>
    <dgm:cxn modelId="{7A572CE0-E34F-4B23-855D-A15370B3D738}" type="presParOf" srcId="{05FE7466-4832-4898-8B6B-FA0FD62B4E24}" destId="{3CC8EB91-C8C0-4821-B5C6-97D6836C8D70}" srcOrd="0" destOrd="0" presId="urn:microsoft.com/office/officeart/2005/8/layout/funnel1"/>
    <dgm:cxn modelId="{874F6C58-FB43-4794-B488-B546028E68FB}" type="presParOf" srcId="{05FE7466-4832-4898-8B6B-FA0FD62B4E24}" destId="{3F478004-015D-4B21-BCFF-9EA941760C20}" srcOrd="1" destOrd="0" presId="urn:microsoft.com/office/officeart/2005/8/layout/funnel1"/>
    <dgm:cxn modelId="{FC820367-9E0C-45CB-8D77-E01523FEBF12}" type="presParOf" srcId="{05FE7466-4832-4898-8B6B-FA0FD62B4E24}" destId="{28444257-8F62-450C-8259-9B65C8AA74D4}" srcOrd="2" destOrd="0" presId="urn:microsoft.com/office/officeart/2005/8/layout/funnel1"/>
    <dgm:cxn modelId="{AC572F11-F1DE-4F86-9474-4D4D71D6F60D}" type="presParOf" srcId="{05FE7466-4832-4898-8B6B-FA0FD62B4E24}" destId="{C3922FE9-0AD3-48BB-A32A-8335BB96BB75}" srcOrd="3" destOrd="0" presId="urn:microsoft.com/office/officeart/2005/8/layout/funnel1"/>
    <dgm:cxn modelId="{9DA719D5-142C-4A73-952C-136B9F74252D}" type="presParOf" srcId="{05FE7466-4832-4898-8B6B-FA0FD62B4E24}" destId="{63D5973A-380F-4D80-BF32-66FCC50AFC9D}" srcOrd="4" destOrd="0" presId="urn:microsoft.com/office/officeart/2005/8/layout/funnel1"/>
    <dgm:cxn modelId="{4AAB5D64-B564-41DD-97B9-7A868A81CBC4}" type="presParOf" srcId="{05FE7466-4832-4898-8B6B-FA0FD62B4E24}" destId="{A446B572-9593-4119-9EBA-9B61F4D10F9D}" srcOrd="5" destOrd="0" presId="urn:microsoft.com/office/officeart/2005/8/layout/funnel1"/>
    <dgm:cxn modelId="{79571371-2DD1-44DF-8A8B-082D265D91D2}" type="presParOf" srcId="{05FE7466-4832-4898-8B6B-FA0FD62B4E24}" destId="{F7D221AA-E409-4276-8D34-32280A641854}" srcOrd="6" destOrd="0" presId="urn:microsoft.com/office/officeart/2005/8/layout/funne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CC8EB91-C8C0-4821-B5C6-97D6836C8D70}">
      <dsp:nvSpPr>
        <dsp:cNvPr id="0" name=""/>
        <dsp:cNvSpPr/>
      </dsp:nvSpPr>
      <dsp:spPr>
        <a:xfrm>
          <a:off x="1870278" y="187418"/>
          <a:ext cx="4204572" cy="1460192"/>
        </a:xfrm>
        <a:prstGeom prst="ellipse">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F478004-015D-4B21-BCFF-9EA941760C20}">
      <dsp:nvSpPr>
        <dsp:cNvPr id="0" name=""/>
        <dsp:cNvSpPr/>
      </dsp:nvSpPr>
      <dsp:spPr>
        <a:xfrm>
          <a:off x="3571664" y="3762934"/>
          <a:ext cx="814839" cy="521497"/>
        </a:xfrm>
        <a:prstGeom prst="downArrow">
          <a:avLst/>
        </a:prstGeom>
        <a:solidFill>
          <a:schemeClr val="accent1">
            <a:tint val="6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8444257-8F62-450C-8259-9B65C8AA74D4}">
      <dsp:nvSpPr>
        <dsp:cNvPr id="0" name=""/>
        <dsp:cNvSpPr/>
      </dsp:nvSpPr>
      <dsp:spPr>
        <a:xfrm>
          <a:off x="2023468" y="4180132"/>
          <a:ext cx="3911230" cy="97780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ctr" anchorCtr="0">
          <a:noAutofit/>
        </a:bodyPr>
        <a:lstStyle/>
        <a:p>
          <a:pPr lvl="0" algn="ctr" defTabSz="1333500">
            <a:lnSpc>
              <a:spcPct val="90000"/>
            </a:lnSpc>
            <a:spcBef>
              <a:spcPct val="0"/>
            </a:spcBef>
            <a:spcAft>
              <a:spcPct val="35000"/>
            </a:spcAft>
          </a:pPr>
          <a:r>
            <a:rPr lang="en-US" sz="3000" kern="1200" dirty="0" smtClean="0"/>
            <a:t>Examination worries</a:t>
          </a:r>
          <a:endParaRPr lang="ru-RU" sz="3000" kern="1200" dirty="0"/>
        </a:p>
      </dsp:txBody>
      <dsp:txXfrm>
        <a:off x="2023468" y="4180132"/>
        <a:ext cx="3911230" cy="977807"/>
      </dsp:txXfrm>
    </dsp:sp>
    <dsp:sp modelId="{C3922FE9-0AD3-48BB-A32A-8335BB96BB75}">
      <dsp:nvSpPr>
        <dsp:cNvPr id="0" name=""/>
        <dsp:cNvSpPr/>
      </dsp:nvSpPr>
      <dsp:spPr>
        <a:xfrm>
          <a:off x="3398918" y="1760384"/>
          <a:ext cx="1466711" cy="1466711"/>
        </a:xfrm>
        <a:prstGeom prst="ellipse">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ru-RU" sz="2400" kern="1200"/>
        </a:p>
      </dsp:txBody>
      <dsp:txXfrm>
        <a:off x="3398918" y="1760384"/>
        <a:ext cx="1466711" cy="1466711"/>
      </dsp:txXfrm>
    </dsp:sp>
    <dsp:sp modelId="{63D5973A-380F-4D80-BF32-66FCC50AFC9D}">
      <dsp:nvSpPr>
        <dsp:cNvPr id="0" name=""/>
        <dsp:cNvSpPr/>
      </dsp:nvSpPr>
      <dsp:spPr>
        <a:xfrm>
          <a:off x="2349404" y="660025"/>
          <a:ext cx="1466711" cy="1466711"/>
        </a:xfrm>
        <a:prstGeom prst="ellipse">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Anxiety</a:t>
          </a:r>
          <a:endParaRPr lang="ru-RU" sz="2000" kern="1200" dirty="0"/>
        </a:p>
      </dsp:txBody>
      <dsp:txXfrm>
        <a:off x="2349404" y="660025"/>
        <a:ext cx="1466711" cy="1466711"/>
      </dsp:txXfrm>
    </dsp:sp>
    <dsp:sp modelId="{A446B572-9593-4119-9EBA-9B61F4D10F9D}">
      <dsp:nvSpPr>
        <dsp:cNvPr id="0" name=""/>
        <dsp:cNvSpPr/>
      </dsp:nvSpPr>
      <dsp:spPr>
        <a:xfrm>
          <a:off x="3408696" y="1735612"/>
          <a:ext cx="1466711" cy="1466711"/>
        </a:xfrm>
        <a:prstGeom prst="ellipse">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Examination Stress</a:t>
          </a:r>
          <a:endParaRPr lang="ru-RU" sz="2400" kern="1200" dirty="0"/>
        </a:p>
      </dsp:txBody>
      <dsp:txXfrm>
        <a:off x="3408696" y="1735612"/>
        <a:ext cx="1466711" cy="1466711"/>
      </dsp:txXfrm>
    </dsp:sp>
    <dsp:sp modelId="{F7D221AA-E409-4276-8D34-32280A641854}">
      <dsp:nvSpPr>
        <dsp:cNvPr id="0" name=""/>
        <dsp:cNvSpPr/>
      </dsp:nvSpPr>
      <dsp:spPr>
        <a:xfrm>
          <a:off x="1671614" y="71452"/>
          <a:ext cx="4563102" cy="3552721"/>
        </a:xfrm>
        <a:prstGeom prst="funnel">
          <a:avLst/>
        </a:prstGeom>
        <a:solidFill>
          <a:schemeClr val="lt1">
            <a:alpha val="40000"/>
            <a:hueOff val="0"/>
            <a:satOff val="0"/>
            <a:lumOff val="0"/>
            <a:alphaOff val="0"/>
          </a:schemeClr>
        </a:solidFill>
        <a:ln w="6350" cap="rnd"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6"/>
          <p:cNvSpPr/>
          <p:nvPr/>
        </p:nvSpPr>
        <p:spPr>
          <a:xfrm>
            <a:off x="0" y="5778124"/>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8" name="Прямоугольник 7"/>
          <p:cNvSpPr/>
          <p:nvPr/>
        </p:nvSpPr>
        <p:spPr>
          <a:xfrm>
            <a:off x="0" y="0"/>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2" name="Заголовок 1"/>
          <p:cNvSpPr>
            <a:spLocks noGrp="1"/>
          </p:cNvSpPr>
          <p:nvPr>
            <p:ph type="ctrTitle"/>
          </p:nvPr>
        </p:nvSpPr>
        <p:spPr>
          <a:xfrm>
            <a:off x="828675" y="2292095"/>
            <a:ext cx="7572375" cy="2219691"/>
          </a:xfrm>
        </p:spPr>
        <p:txBody>
          <a:bodyPr rtlCol="0" anchor="ctr">
            <a:normAutofit/>
          </a:bodyPr>
          <a:lstStyle>
            <a:lvl1pPr algn="l" rtl="0">
              <a:defRPr sz="4400" cap="all" baseline="0"/>
            </a:lvl1pPr>
          </a:lstStyle>
          <a:p>
            <a:pPr rtl="0"/>
            <a:r>
              <a:rPr lang="ru-RU" smtClean="0"/>
              <a:t>Образец заголовка</a:t>
            </a:r>
            <a:endParaRPr lang="ru-RU" dirty="0"/>
          </a:p>
        </p:txBody>
      </p:sp>
      <p:sp>
        <p:nvSpPr>
          <p:cNvPr id="3" name="Подзаголовок 2"/>
          <p:cNvSpPr>
            <a:spLocks noGrp="1"/>
          </p:cNvSpPr>
          <p:nvPr>
            <p:ph type="subTitle" idx="1"/>
          </p:nvPr>
        </p:nvSpPr>
        <p:spPr>
          <a:xfrm>
            <a:off x="828674" y="4511785"/>
            <a:ext cx="7572376"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ru-RU" smtClean="0"/>
              <a:t>Образец подзаголовка</a:t>
            </a:r>
            <a:endParaRPr lang="ru-RU" dirty="0"/>
          </a:p>
        </p:txBody>
      </p:sp>
      <p:sp>
        <p:nvSpPr>
          <p:cNvPr id="4" name="Дата 3"/>
          <p:cNvSpPr>
            <a:spLocks noGrp="1"/>
          </p:cNvSpPr>
          <p:nvPr>
            <p:ph type="dt" sz="half" idx="10"/>
          </p:nvPr>
        </p:nvSpPr>
        <p:spPr/>
        <p:txBody>
          <a:bodyPr rtlCol="0"/>
          <a:lstStyle>
            <a:lvl1pPr>
              <a:defRPr/>
            </a:lvl1pPr>
          </a:lstStyle>
          <a:p>
            <a:fld id="{5B106E36-FD25-4E2D-B0AA-010F637433A0}" type="datetimeFigureOut">
              <a:rPr lang="ru-RU" smtClean="0"/>
              <a:pPr/>
              <a:t>25.03.2017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pic>
        <p:nvPicPr>
          <p:cNvPr id="11" name="Рисунок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xmlns="">
                  <a14:imgLayer r:embed="rId3">
                    <a14:imgEffect>
                      <a14:saturation sat="30000"/>
                    </a14:imgEffect>
                  </a14:imgLayer>
                </a14:imgProps>
              </a:ext>
              <a:ext uri="{28A0092B-C50C-407E-A947-70E740481C1C}">
                <a14:useLocalDpi xmlns:a14="http://schemas.microsoft.com/office/drawing/2010/main" xmlns="" val="0"/>
              </a:ext>
            </a:extLst>
          </a:blip>
          <a:srcRect/>
          <a:stretch/>
        </p:blipFill>
        <p:spPr>
          <a:xfrm>
            <a:off x="993334" y="0"/>
            <a:ext cx="1310643" cy="2292094"/>
          </a:xfrm>
          <a:prstGeom prst="rect">
            <a:avLst/>
          </a:prstGeom>
        </p:spPr>
      </p:pic>
    </p:spTree>
    <p:extLst>
      <p:ext uri="{BB962C8B-B14F-4D97-AF65-F5344CB8AC3E}">
        <p14:creationId xmlns:p14="http://schemas.microsoft.com/office/powerpoint/2010/main" xmlns="" val="16597565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chor="b"/>
          <a:lstStyle>
            <a:lvl1pPr algn="l" rtl="0">
              <a:defRPr sz="3200"/>
            </a:lvl1pPr>
          </a:lstStyle>
          <a:p>
            <a:pPr rtl="0"/>
            <a:r>
              <a:rPr lang="ru-RU" smtClean="0"/>
              <a:t>Образец заголовка</a:t>
            </a:r>
            <a:endParaRPr lang="ru-RU" dirty="0"/>
          </a:p>
        </p:txBody>
      </p:sp>
      <p:sp>
        <p:nvSpPr>
          <p:cNvPr id="3" name="Рисунок 2"/>
          <p:cNvSpPr>
            <a:spLocks noGrp="1"/>
          </p:cNvSpPr>
          <p:nvPr>
            <p:ph type="pic" idx="1"/>
          </p:nvPr>
        </p:nvSpPr>
        <p:spPr>
          <a:xfrm>
            <a:off x="3491003" y="1600200"/>
            <a:ext cx="4823184" cy="4572001"/>
          </a:xfrm>
        </p:spPr>
        <p:txBody>
          <a:bodyPr tIns="1188720" rtlCol="0">
            <a:normAutofit/>
          </a:bodyPr>
          <a:lstStyle>
            <a:lvl1pPr marL="0" indent="0" algn="ctr" rtl="0">
              <a:buNone/>
              <a:defRPr sz="20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ru-RU" smtClean="0"/>
              <a:t>Вставка рисунка</a:t>
            </a:r>
            <a:endParaRPr lang="ru-RU" dirty="0"/>
          </a:p>
        </p:txBody>
      </p:sp>
      <p:sp>
        <p:nvSpPr>
          <p:cNvPr id="4" name="Текст 3"/>
          <p:cNvSpPr>
            <a:spLocks noGrp="1"/>
          </p:cNvSpPr>
          <p:nvPr>
            <p:ph type="body" sz="half" idx="2"/>
          </p:nvPr>
        </p:nvSpPr>
        <p:spPr>
          <a:xfrm>
            <a:off x="828675" y="1600200"/>
            <a:ext cx="2547747"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smtClean="0"/>
              <a:t>Образец текста</a:t>
            </a:r>
          </a:p>
        </p:txBody>
      </p:sp>
      <p:sp>
        <p:nvSpPr>
          <p:cNvPr id="5" name="Дата 4"/>
          <p:cNvSpPr>
            <a:spLocks noGrp="1"/>
          </p:cNvSpPr>
          <p:nvPr>
            <p:ph type="dt" sz="half" idx="10"/>
          </p:nvPr>
        </p:nvSpPr>
        <p:spPr/>
        <p:txBody>
          <a:bodyPr rtlCol="0"/>
          <a:lstStyle>
            <a:lvl1pPr>
              <a:defRPr/>
            </a:lvl1pPr>
          </a:lstStyle>
          <a:p>
            <a:fld id="{5B106E36-FD25-4E2D-B0AA-010F637433A0}" type="datetimeFigureOut">
              <a:rPr lang="ru-RU" smtClean="0"/>
              <a:pPr/>
              <a:t>25.03.2017</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xmlns="" val="76963709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lvl1pPr>
              <a:defRPr/>
            </a:lvl1pPr>
          </a:lstStyle>
          <a:p>
            <a:fld id="{5B106E36-FD25-4E2D-B0AA-010F637433A0}" type="datetimeFigureOut">
              <a:rPr lang="ru-RU" smtClean="0"/>
              <a:pPr/>
              <a:t>25.03.2017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xmlns="" val="20120767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029450" y="365125"/>
            <a:ext cx="1285875" cy="5811838"/>
          </a:xfrm>
        </p:spPr>
        <p:txBody>
          <a:bodyPr vert="eaVert" rtlCol="0"/>
          <a:lstStyle/>
          <a:p>
            <a:pPr rtl="0"/>
            <a:r>
              <a:rPr lang="ru-RU" smtClean="0"/>
              <a:t>Образец заголовка</a:t>
            </a:r>
            <a:endParaRPr lang="ru-RU" dirty="0"/>
          </a:p>
        </p:txBody>
      </p:sp>
      <p:sp>
        <p:nvSpPr>
          <p:cNvPr id="3" name="Вертикальный текст 2"/>
          <p:cNvSpPr>
            <a:spLocks noGrp="1"/>
          </p:cNvSpPr>
          <p:nvPr>
            <p:ph type="body" orient="vert" idx="1"/>
          </p:nvPr>
        </p:nvSpPr>
        <p:spPr>
          <a:xfrm>
            <a:off x="828675" y="365125"/>
            <a:ext cx="6074172" cy="5811838"/>
          </a:xfrm>
        </p:spPr>
        <p:txBody>
          <a:bodyPr vert="eaVert"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p>
            <a:fld id="{5B106E36-FD25-4E2D-B0AA-010F637433A0}" type="datetimeFigureOut">
              <a:rPr lang="ru-RU" smtClean="0"/>
              <a:pPr/>
              <a:t>25.03.2017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grpSp>
        <p:nvGrpSpPr>
          <p:cNvPr id="7" name="Группа 6"/>
          <p:cNvGrpSpPr/>
          <p:nvPr/>
        </p:nvGrpSpPr>
        <p:grpSpPr>
          <a:xfrm rot="5400000">
            <a:off x="4181447" y="3239394"/>
            <a:ext cx="5632704" cy="63302"/>
            <a:chOff x="1073150" y="1219201"/>
            <a:chExt cx="10058400" cy="63125"/>
          </a:xfrm>
        </p:grpSpPr>
        <p:cxnSp>
          <p:nvCxnSpPr>
            <p:cNvPr id="8" name="Прямая соединительная линия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459271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Объект 2"/>
          <p:cNvSpPr>
            <a:spLocks noGrp="1"/>
          </p:cNvSpPr>
          <p:nvPr>
            <p:ph idx="1"/>
          </p:nvPr>
        </p:nvSpPr>
        <p:spPr/>
        <p:txBody>
          <a:bodyPr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lvl1pPr>
              <a:defRPr/>
            </a:lvl1pPr>
          </a:lstStyle>
          <a:p>
            <a:fld id="{5B106E36-FD25-4E2D-B0AA-010F637433A0}" type="datetimeFigureOut">
              <a:rPr lang="ru-RU" smtClean="0"/>
              <a:pPr/>
              <a:t>25.03.2017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xmlns="" val="378687682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Титульный слайд с рисунком">
    <p:spTree>
      <p:nvGrpSpPr>
        <p:cNvPr id="1" name=""/>
        <p:cNvGrpSpPr/>
        <p:nvPr/>
      </p:nvGrpSpPr>
      <p:grpSpPr>
        <a:xfrm>
          <a:off x="0" y="0"/>
          <a:ext cx="0" cy="0"/>
          <a:chOff x="0" y="0"/>
          <a:chExt cx="0" cy="0"/>
        </a:xfrm>
      </p:grpSpPr>
      <p:grpSp>
        <p:nvGrpSpPr>
          <p:cNvPr id="4" name="Группа 12"/>
          <p:cNvGrpSpPr/>
          <p:nvPr/>
        </p:nvGrpSpPr>
        <p:grpSpPr>
          <a:xfrm rot="10800000">
            <a:off x="0" y="5645511"/>
            <a:ext cx="9144000" cy="63125"/>
            <a:chOff x="507492" y="1501519"/>
            <a:chExt cx="8129016" cy="63125"/>
          </a:xfrm>
        </p:grpSpPr>
        <p:cxnSp>
          <p:nvCxnSpPr>
            <p:cNvPr id="17" name="Прямая соединительная линия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5" name="Группа 13"/>
          <p:cNvGrpSpPr/>
          <p:nvPr/>
        </p:nvGrpSpPr>
        <p:grpSpPr>
          <a:xfrm>
            <a:off x="0" y="1143001"/>
            <a:ext cx="9144000" cy="63125"/>
            <a:chOff x="507492" y="1501519"/>
            <a:chExt cx="8129016" cy="63125"/>
          </a:xfrm>
        </p:grpSpPr>
        <p:cxnSp>
          <p:nvCxnSpPr>
            <p:cNvPr id="15" name="Прямая соединительная линия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Прямоугольник 6"/>
          <p:cNvSpPr/>
          <p:nvPr/>
        </p:nvSpPr>
        <p:spPr>
          <a:xfrm>
            <a:off x="0" y="5778124"/>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8" name="Прямоугольник 7"/>
          <p:cNvSpPr/>
          <p:nvPr/>
        </p:nvSpPr>
        <p:spPr>
          <a:xfrm>
            <a:off x="0" y="0"/>
            <a:ext cx="9144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2" name="Заголовок 1"/>
          <p:cNvSpPr>
            <a:spLocks noGrp="1"/>
          </p:cNvSpPr>
          <p:nvPr>
            <p:ph type="ctrTitle"/>
          </p:nvPr>
        </p:nvSpPr>
        <p:spPr>
          <a:xfrm>
            <a:off x="828675" y="2292095"/>
            <a:ext cx="4300538" cy="2219691"/>
          </a:xfrm>
        </p:spPr>
        <p:txBody>
          <a:bodyPr rtlCol="0" anchor="ctr">
            <a:normAutofit/>
          </a:bodyPr>
          <a:lstStyle>
            <a:lvl1pPr algn="l" rtl="0">
              <a:defRPr sz="4400" cap="all" baseline="0"/>
            </a:lvl1pPr>
          </a:lstStyle>
          <a:p>
            <a:pPr rtl="0"/>
            <a:r>
              <a:rPr lang="ru-RU" smtClean="0"/>
              <a:t>Образец заголовка</a:t>
            </a:r>
            <a:endParaRPr lang="ru-RU" dirty="0"/>
          </a:p>
        </p:txBody>
      </p:sp>
      <p:sp>
        <p:nvSpPr>
          <p:cNvPr id="3" name="Подзаголовок 2"/>
          <p:cNvSpPr>
            <a:spLocks noGrp="1"/>
          </p:cNvSpPr>
          <p:nvPr>
            <p:ph type="subTitle" idx="1"/>
          </p:nvPr>
        </p:nvSpPr>
        <p:spPr>
          <a:xfrm>
            <a:off x="828675" y="4511785"/>
            <a:ext cx="4300538"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ru-RU" smtClean="0"/>
              <a:t>Образец подзаголовка</a:t>
            </a:r>
            <a:endParaRPr lang="ru-RU" dirty="0"/>
          </a:p>
        </p:txBody>
      </p:sp>
      <p:pic>
        <p:nvPicPr>
          <p:cNvPr id="10" name="Рисунок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xmlns="">
                  <a14:imgLayer r:embed="rId3">
                    <a14:imgEffect>
                      <a14:saturation sat="30000"/>
                    </a14:imgEffect>
                  </a14:imgLayer>
                </a14:imgProps>
              </a:ext>
              <a:ext uri="{28A0092B-C50C-407E-A947-70E740481C1C}">
                <a14:useLocalDpi xmlns:a14="http://schemas.microsoft.com/office/drawing/2010/main" xmlns="" val="0"/>
              </a:ext>
            </a:extLst>
          </a:blip>
          <a:srcRect/>
          <a:stretch/>
        </p:blipFill>
        <p:spPr>
          <a:xfrm>
            <a:off x="994410" y="0"/>
            <a:ext cx="1310643" cy="2292094"/>
          </a:xfrm>
          <a:prstGeom prst="rect">
            <a:avLst/>
          </a:prstGeom>
        </p:spPr>
      </p:pic>
      <p:sp>
        <p:nvSpPr>
          <p:cNvPr id="11" name="Рисунок 10"/>
          <p:cNvSpPr>
            <a:spLocks noGrp="1"/>
          </p:cNvSpPr>
          <p:nvPr>
            <p:ph type="pic" sz="quarter" idx="13"/>
          </p:nvPr>
        </p:nvSpPr>
        <p:spPr>
          <a:xfrm>
            <a:off x="5235798" y="1310656"/>
            <a:ext cx="3908203" cy="4208604"/>
          </a:xfrm>
          <a:solidFill>
            <a:schemeClr val="tx1">
              <a:lumMod val="20000"/>
              <a:lumOff val="80000"/>
            </a:schemeClr>
          </a:solidFill>
        </p:spPr>
        <p:txBody>
          <a:bodyPr tIns="1005840" rtlCol="0"/>
          <a:lstStyle>
            <a:lvl1pPr marL="0" indent="0" algn="ctr" rtl="0">
              <a:buNone/>
              <a:defRPr/>
            </a:lvl1pPr>
          </a:lstStyle>
          <a:p>
            <a:pPr rtl="0"/>
            <a:r>
              <a:rPr lang="ru-RU" smtClean="0"/>
              <a:t>Вставка рисунка</a:t>
            </a:r>
            <a:endParaRPr lang="ru-RU" dirty="0"/>
          </a:p>
        </p:txBody>
      </p:sp>
      <p:sp>
        <p:nvSpPr>
          <p:cNvPr id="19" name="Пояснительный текст"/>
          <p:cNvSpPr/>
          <p:nvPr/>
        </p:nvSpPr>
        <p:spPr>
          <a:xfrm>
            <a:off x="9258300" y="0"/>
            <a:ext cx="97155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r>
              <a:rPr lang="ru-RU" sz="1100" b="1" i="1" dirty="0" smtClean="0">
                <a:latin typeface="Arial" pitchFamily="34" charset="0"/>
                <a:cs typeface="Arial" pitchFamily="34" charset="0"/>
              </a:rPr>
              <a:t>ПРИМЕЧАНИЕ</a:t>
            </a:r>
            <a:endParaRPr lang="ru-RU" sz="1200" b="1" i="1" dirty="0" smtClean="0">
              <a:latin typeface="Arial" pitchFamily="34" charset="0"/>
              <a:cs typeface="Arial" pitchFamily="34" charset="0"/>
            </a:endParaRPr>
          </a:p>
          <a:p>
            <a:pPr rtl="0"/>
            <a:r>
              <a:rPr lang="ru-RU" sz="1200" i="1" dirty="0" smtClean="0">
                <a:latin typeface="Arial" pitchFamily="34" charset="0"/>
                <a:cs typeface="Arial" pitchFamily="34" charset="0"/>
              </a:rPr>
              <a:t>Чтобы изменить изображение на этом слайде, выберите рисунок и удалите его. Затем нажмите значок "Рисунки" в заполнителе, чтобы вставить изображение.</a:t>
            </a:r>
            <a:endParaRPr lang="ru-RU" sz="1200" i="1" dirty="0">
              <a:latin typeface="Arial" pitchFamily="34" charset="0"/>
              <a:cs typeface="Arial" pitchFamily="34" charset="0"/>
            </a:endParaRPr>
          </a:p>
        </p:txBody>
      </p:sp>
    </p:spTree>
    <p:extLst>
      <p:ext uri="{BB962C8B-B14F-4D97-AF65-F5344CB8AC3E}">
        <p14:creationId xmlns:p14="http://schemas.microsoft.com/office/powerpoint/2010/main" xmlns="" val="26739436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 name="Группа 7"/>
          <p:cNvGrpSpPr/>
          <p:nvPr/>
        </p:nvGrpSpPr>
        <p:grpSpPr>
          <a:xfrm>
            <a:off x="0" y="2514601"/>
            <a:ext cx="9144000" cy="3194035"/>
            <a:chOff x="647402" y="2514600"/>
            <a:chExt cx="10838688" cy="3194035"/>
          </a:xfrm>
        </p:grpSpPr>
        <p:grpSp>
          <p:nvGrpSpPr>
            <p:cNvPr id="9" name="Группа 8"/>
            <p:cNvGrpSpPr/>
            <p:nvPr/>
          </p:nvGrpSpPr>
          <p:grpSpPr>
            <a:xfrm>
              <a:off x="647402" y="2514600"/>
              <a:ext cx="10838688" cy="63125"/>
              <a:chOff x="507492" y="1501519"/>
              <a:chExt cx="8129016" cy="63125"/>
            </a:xfrm>
          </p:grpSpPr>
          <p:cxnSp>
            <p:nvCxnSpPr>
              <p:cNvPr id="14" name="Прямая соединительная линия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Прямоугольник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grpSp>
          <p:nvGrpSpPr>
            <p:cNvPr id="11" name="Группа 10"/>
            <p:cNvGrpSpPr/>
            <p:nvPr/>
          </p:nvGrpSpPr>
          <p:grpSpPr>
            <a:xfrm rot="10800000">
              <a:off x="647402" y="5645510"/>
              <a:ext cx="10838688" cy="63125"/>
              <a:chOff x="507492" y="1501519"/>
              <a:chExt cx="8129016" cy="63125"/>
            </a:xfrm>
          </p:grpSpPr>
          <p:cxnSp>
            <p:nvCxnSpPr>
              <p:cNvPr id="12" name="Прямая соединительная линия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Заголовок 1"/>
          <p:cNvSpPr>
            <a:spLocks noGrp="1"/>
          </p:cNvSpPr>
          <p:nvPr>
            <p:ph type="title"/>
          </p:nvPr>
        </p:nvSpPr>
        <p:spPr>
          <a:xfrm>
            <a:off x="828675" y="2971806"/>
            <a:ext cx="7553324" cy="1684150"/>
          </a:xfrm>
        </p:spPr>
        <p:txBody>
          <a:bodyPr rtlCol="0" anchor="ctr">
            <a:normAutofit/>
          </a:bodyPr>
          <a:lstStyle>
            <a:lvl1pPr algn="l" rtl="0">
              <a:defRPr sz="4400" cap="all" baseline="0">
                <a:solidFill>
                  <a:schemeClr val="bg1"/>
                </a:solidFill>
              </a:defRPr>
            </a:lvl1pPr>
          </a:lstStyle>
          <a:p>
            <a:pPr rtl="0"/>
            <a:r>
              <a:rPr lang="ru-RU" smtClean="0"/>
              <a:t>Образец заголовка</a:t>
            </a:r>
            <a:endParaRPr lang="ru-RU" dirty="0"/>
          </a:p>
        </p:txBody>
      </p:sp>
      <p:sp>
        <p:nvSpPr>
          <p:cNvPr id="3" name="Замещающий текст 2"/>
          <p:cNvSpPr>
            <a:spLocks noGrp="1"/>
          </p:cNvSpPr>
          <p:nvPr>
            <p:ph type="body" idx="1"/>
          </p:nvPr>
        </p:nvSpPr>
        <p:spPr>
          <a:xfrm>
            <a:off x="828675" y="4655956"/>
            <a:ext cx="7553324" cy="509750"/>
          </a:xfrm>
        </p:spPr>
        <p:txBody>
          <a:bodyPr rtlCol="0">
            <a:normAutofit/>
          </a:bodyPr>
          <a:lstStyle>
            <a:lvl1pPr marL="0" indent="0" algn="l" rtl="0">
              <a:spcBef>
                <a:spcPts val="0"/>
              </a:spcBef>
              <a:buNone/>
              <a:defRPr sz="1600">
                <a:solidFill>
                  <a:schemeClr val="bg1"/>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ru-RU" smtClean="0"/>
              <a:t>Образец текста</a:t>
            </a:r>
          </a:p>
        </p:txBody>
      </p:sp>
      <p:sp>
        <p:nvSpPr>
          <p:cNvPr id="4" name="Дата 3"/>
          <p:cNvSpPr>
            <a:spLocks noGrp="1"/>
          </p:cNvSpPr>
          <p:nvPr>
            <p:ph type="dt" sz="half" idx="10"/>
          </p:nvPr>
        </p:nvSpPr>
        <p:spPr/>
        <p:txBody>
          <a:bodyPr rtlCol="0"/>
          <a:lstStyle>
            <a:lvl1pPr>
              <a:defRPr/>
            </a:lvl1pPr>
          </a:lstStyle>
          <a:p>
            <a:fld id="{5B106E36-FD25-4E2D-B0AA-010F637433A0}" type="datetimeFigureOut">
              <a:rPr lang="ru-RU" smtClean="0"/>
              <a:pPr/>
              <a:t>25.03.2017</a:t>
            </a:fld>
            <a:endParaRPr lang="ru-RU"/>
          </a:p>
        </p:txBody>
      </p:sp>
      <p:sp>
        <p:nvSpPr>
          <p:cNvPr id="5" name="Нижний колонтитул 4"/>
          <p:cNvSpPr>
            <a:spLocks noGrp="1"/>
          </p:cNvSpPr>
          <p:nvPr>
            <p:ph type="ftr" sz="quarter" idx="11"/>
          </p:nvPr>
        </p:nvSpPr>
        <p:spPr/>
        <p:txBody>
          <a:bodyPr rtlCol="0"/>
          <a:lstStyle/>
          <a:p>
            <a:endParaRPr lang="ru-RU"/>
          </a:p>
        </p:txBody>
      </p:sp>
      <p:sp>
        <p:nvSpPr>
          <p:cNvPr id="6" name="Номер слайда 5"/>
          <p:cNvSpPr>
            <a:spLocks noGrp="1"/>
          </p:cNvSpPr>
          <p:nvPr>
            <p:ph type="sldNum" sz="quarter" idx="12"/>
          </p:nvPr>
        </p:nvSpPr>
        <p:spPr/>
        <p:txBody>
          <a:bodyPr rtlCol="0"/>
          <a:lstStyle/>
          <a:p>
            <a:fld id="{725C68B6-61C2-468F-89AB-4B9F7531AA68}" type="slidenum">
              <a:rPr lang="ru-RU" smtClean="0"/>
              <a:pPr/>
              <a:t>‹#›</a:t>
            </a:fld>
            <a:endParaRPr lang="ru-RU"/>
          </a:p>
        </p:txBody>
      </p:sp>
      <p:pic>
        <p:nvPicPr>
          <p:cNvPr id="7" name="Рисунок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994410" y="0"/>
            <a:ext cx="1337391" cy="2971806"/>
          </a:xfrm>
          <a:prstGeom prst="rect">
            <a:avLst/>
          </a:prstGeom>
        </p:spPr>
      </p:pic>
    </p:spTree>
    <p:extLst>
      <p:ext uri="{BB962C8B-B14F-4D97-AF65-F5344CB8AC3E}">
        <p14:creationId xmlns:p14="http://schemas.microsoft.com/office/powerpoint/2010/main" xmlns="" val="36026788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smtClean="0"/>
              <a:t>Образец заголовка</a:t>
            </a:r>
            <a:endParaRPr lang="ru-RU" dirty="0"/>
          </a:p>
        </p:txBody>
      </p:sp>
      <p:sp>
        <p:nvSpPr>
          <p:cNvPr id="3" name="Объект 2"/>
          <p:cNvSpPr>
            <a:spLocks noGrp="1"/>
          </p:cNvSpPr>
          <p:nvPr>
            <p:ph sz="half" idx="1"/>
          </p:nvPr>
        </p:nvSpPr>
        <p:spPr>
          <a:xfrm>
            <a:off x="828675" y="1600201"/>
            <a:ext cx="3686175" cy="4571999"/>
          </a:xfrm>
        </p:spPr>
        <p:txBody>
          <a:bodyPr rtlCol="0"/>
          <a:lstStyle>
            <a:lvl5pPr algn="l" rtl="0">
              <a:defRPr/>
            </a:lvl5pPr>
            <a:lvl6pPr algn="l" rtl="0">
              <a:defRPr/>
            </a:lvl6pPr>
            <a:lvl7pPr algn="l" rtl="0">
              <a:defRPr/>
            </a:lvl7pPr>
            <a:lvl8pPr algn="l" rtl="0">
              <a:defRPr/>
            </a:lvl8pPr>
            <a:lvl9pPr algn="l" rtl="0">
              <a:defRPr/>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Объект 3"/>
          <p:cNvSpPr>
            <a:spLocks noGrp="1"/>
          </p:cNvSpPr>
          <p:nvPr>
            <p:ph sz="half" idx="2"/>
          </p:nvPr>
        </p:nvSpPr>
        <p:spPr>
          <a:xfrm>
            <a:off x="4629150" y="1600201"/>
            <a:ext cx="3686175" cy="4571999"/>
          </a:xfrm>
        </p:spPr>
        <p:txBody>
          <a:bodyPr rtlCol="0"/>
          <a:lstStyle>
            <a:lvl5pPr algn="l" rtl="0">
              <a:defRPr/>
            </a:lvl5pPr>
            <a:lvl6pPr algn="l" rtl="0">
              <a:defRPr/>
            </a:lvl6pPr>
            <a:lvl7pPr algn="l" rtl="0">
              <a:defRPr/>
            </a:lvl7pPr>
            <a:lvl8pPr algn="l" rtl="0">
              <a:defRPr/>
            </a:lvl8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5" name="Дата 4"/>
          <p:cNvSpPr>
            <a:spLocks noGrp="1"/>
          </p:cNvSpPr>
          <p:nvPr>
            <p:ph type="dt" sz="half" idx="10"/>
          </p:nvPr>
        </p:nvSpPr>
        <p:spPr/>
        <p:txBody>
          <a:bodyPr rtlCol="0"/>
          <a:lstStyle>
            <a:lvl1pPr>
              <a:defRPr/>
            </a:lvl1pPr>
          </a:lstStyle>
          <a:p>
            <a:fld id="{5B106E36-FD25-4E2D-B0AA-010F637433A0}" type="datetimeFigureOut">
              <a:rPr lang="ru-RU" smtClean="0"/>
              <a:pPr/>
              <a:t>25.03.2017</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xmlns="" val="35277910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smtClean="0"/>
              <a:t>Образец заголовка</a:t>
            </a:r>
            <a:endParaRPr lang="ru-RU" dirty="0"/>
          </a:p>
        </p:txBody>
      </p:sp>
      <p:sp>
        <p:nvSpPr>
          <p:cNvPr id="3" name="Текст 2"/>
          <p:cNvSpPr>
            <a:spLocks noGrp="1"/>
          </p:cNvSpPr>
          <p:nvPr>
            <p:ph type="body" idx="1"/>
          </p:nvPr>
        </p:nvSpPr>
        <p:spPr>
          <a:xfrm>
            <a:off x="828675" y="1600200"/>
            <a:ext cx="3689604"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smtClean="0"/>
              <a:t>Образец текста</a:t>
            </a:r>
          </a:p>
        </p:txBody>
      </p:sp>
      <p:sp>
        <p:nvSpPr>
          <p:cNvPr id="4" name="Объект 3"/>
          <p:cNvSpPr>
            <a:spLocks noGrp="1"/>
          </p:cNvSpPr>
          <p:nvPr>
            <p:ph sz="half" idx="2"/>
          </p:nvPr>
        </p:nvSpPr>
        <p:spPr>
          <a:xfrm>
            <a:off x="828675" y="2424112"/>
            <a:ext cx="3689604" cy="3748088"/>
          </a:xfrm>
        </p:spPr>
        <p:txBody>
          <a:bodyPr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5" name="Текст 4"/>
          <p:cNvSpPr>
            <a:spLocks noGrp="1"/>
          </p:cNvSpPr>
          <p:nvPr>
            <p:ph type="body" sz="quarter" idx="3"/>
          </p:nvPr>
        </p:nvSpPr>
        <p:spPr>
          <a:xfrm>
            <a:off x="4624583" y="1600200"/>
            <a:ext cx="3689604"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smtClean="0"/>
              <a:t>Образец текста</a:t>
            </a:r>
          </a:p>
        </p:txBody>
      </p:sp>
      <p:sp>
        <p:nvSpPr>
          <p:cNvPr id="6" name="Объект 5"/>
          <p:cNvSpPr>
            <a:spLocks noGrp="1"/>
          </p:cNvSpPr>
          <p:nvPr>
            <p:ph sz="quarter" idx="4"/>
          </p:nvPr>
        </p:nvSpPr>
        <p:spPr>
          <a:xfrm>
            <a:off x="4624583" y="2424112"/>
            <a:ext cx="3689604" cy="3748088"/>
          </a:xfrm>
        </p:spPr>
        <p:txBody>
          <a:bodyPr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7" name="Дата 6"/>
          <p:cNvSpPr>
            <a:spLocks noGrp="1"/>
          </p:cNvSpPr>
          <p:nvPr>
            <p:ph type="dt" sz="half" idx="10"/>
          </p:nvPr>
        </p:nvSpPr>
        <p:spPr/>
        <p:txBody>
          <a:bodyPr rtlCol="0"/>
          <a:lstStyle>
            <a:lvl1pPr>
              <a:defRPr/>
            </a:lvl1pPr>
          </a:lstStyle>
          <a:p>
            <a:fld id="{5B106E36-FD25-4E2D-B0AA-010F637433A0}" type="datetimeFigureOut">
              <a:rPr lang="ru-RU" smtClean="0"/>
              <a:pPr/>
              <a:t>25.03.2017</a:t>
            </a:fld>
            <a:endParaRPr lang="ru-RU"/>
          </a:p>
        </p:txBody>
      </p:sp>
      <p:sp>
        <p:nvSpPr>
          <p:cNvPr id="8" name="Нижний колонтитул 7"/>
          <p:cNvSpPr>
            <a:spLocks noGrp="1"/>
          </p:cNvSpPr>
          <p:nvPr>
            <p:ph type="ftr" sz="quarter" idx="11"/>
          </p:nvPr>
        </p:nvSpPr>
        <p:spPr/>
        <p:txBody>
          <a:bodyPr rtlCol="0"/>
          <a:lstStyle/>
          <a:p>
            <a:endParaRPr lang="ru-RU"/>
          </a:p>
        </p:txBody>
      </p:sp>
      <p:sp>
        <p:nvSpPr>
          <p:cNvPr id="9" name="Номер слайда 8"/>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xmlns="" val="39710161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Дата 2"/>
          <p:cNvSpPr>
            <a:spLocks noGrp="1"/>
          </p:cNvSpPr>
          <p:nvPr>
            <p:ph type="dt" sz="half" idx="10"/>
          </p:nvPr>
        </p:nvSpPr>
        <p:spPr/>
        <p:txBody>
          <a:bodyPr rtlCol="0"/>
          <a:lstStyle>
            <a:lvl1pPr>
              <a:defRPr/>
            </a:lvl1pPr>
          </a:lstStyle>
          <a:p>
            <a:fld id="{5B106E36-FD25-4E2D-B0AA-010F637433A0}" type="datetimeFigureOut">
              <a:rPr lang="ru-RU" smtClean="0"/>
              <a:pPr/>
              <a:t>25.03.2017</a:t>
            </a:fld>
            <a:endParaRPr lang="ru-RU"/>
          </a:p>
        </p:txBody>
      </p:sp>
      <p:sp>
        <p:nvSpPr>
          <p:cNvPr id="4" name="Нижний колонтитул 3"/>
          <p:cNvSpPr>
            <a:spLocks noGrp="1"/>
          </p:cNvSpPr>
          <p:nvPr>
            <p:ph type="ftr" sz="quarter" idx="11"/>
          </p:nvPr>
        </p:nvSpPr>
        <p:spPr/>
        <p:txBody>
          <a:bodyPr rtlCol="0"/>
          <a:lstStyle/>
          <a:p>
            <a:endParaRPr lang="ru-RU"/>
          </a:p>
        </p:txBody>
      </p:sp>
      <p:sp>
        <p:nvSpPr>
          <p:cNvPr id="5" name="Номер слайда 4"/>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xmlns="" val="17581115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lvl1pPr>
              <a:defRPr/>
            </a:lvl1pPr>
          </a:lstStyle>
          <a:p>
            <a:fld id="{5B106E36-FD25-4E2D-B0AA-010F637433A0}" type="datetimeFigureOut">
              <a:rPr lang="ru-RU" smtClean="0"/>
              <a:pPr/>
              <a:t>25.03.2017</a:t>
            </a:fld>
            <a:endParaRPr lang="ru-RU"/>
          </a:p>
        </p:txBody>
      </p:sp>
      <p:sp>
        <p:nvSpPr>
          <p:cNvPr id="3" name="Нижний колонтитул 2"/>
          <p:cNvSpPr>
            <a:spLocks noGrp="1"/>
          </p:cNvSpPr>
          <p:nvPr>
            <p:ph type="ftr" sz="quarter" idx="11"/>
          </p:nvPr>
        </p:nvSpPr>
        <p:spPr/>
        <p:txBody>
          <a:bodyPr rtlCol="0"/>
          <a:lstStyle/>
          <a:p>
            <a:endParaRPr lang="ru-RU"/>
          </a:p>
        </p:txBody>
      </p:sp>
      <p:sp>
        <p:nvSpPr>
          <p:cNvPr id="4" name="Номер слайда 3"/>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xmlns="" val="3024169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chor="b"/>
          <a:lstStyle>
            <a:lvl1pPr algn="l" rtl="0">
              <a:defRPr sz="3200"/>
            </a:lvl1pPr>
          </a:lstStyle>
          <a:p>
            <a:pPr rtl="0"/>
            <a:r>
              <a:rPr lang="ru-RU" smtClean="0"/>
              <a:t>Образец заголовка</a:t>
            </a:r>
            <a:endParaRPr lang="ru-RU" dirty="0"/>
          </a:p>
        </p:txBody>
      </p:sp>
      <p:sp>
        <p:nvSpPr>
          <p:cNvPr id="3" name="Объект 2"/>
          <p:cNvSpPr>
            <a:spLocks noGrp="1"/>
          </p:cNvSpPr>
          <p:nvPr>
            <p:ph idx="1"/>
          </p:nvPr>
        </p:nvSpPr>
        <p:spPr>
          <a:xfrm>
            <a:off x="4231386" y="1600200"/>
            <a:ext cx="4083939" cy="4572001"/>
          </a:xfrm>
        </p:spPr>
        <p:txBody>
          <a:bodyPr rtlCol="0">
            <a:normAutofit/>
          </a:bodyPr>
          <a:lstStyle>
            <a:lvl1pPr algn="l" rtl="0">
              <a:defRPr sz="2000"/>
            </a:lvl1pPr>
            <a:lvl2pPr algn="l" rtl="0">
              <a:defRPr sz="16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Текст 3"/>
          <p:cNvSpPr>
            <a:spLocks noGrp="1"/>
          </p:cNvSpPr>
          <p:nvPr>
            <p:ph type="body" sz="half" idx="2"/>
          </p:nvPr>
        </p:nvSpPr>
        <p:spPr>
          <a:xfrm>
            <a:off x="828675" y="1600200"/>
            <a:ext cx="3288411"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smtClean="0"/>
              <a:t>Образец текста</a:t>
            </a:r>
          </a:p>
        </p:txBody>
      </p:sp>
      <p:sp>
        <p:nvSpPr>
          <p:cNvPr id="5" name="Дата 4"/>
          <p:cNvSpPr>
            <a:spLocks noGrp="1"/>
          </p:cNvSpPr>
          <p:nvPr>
            <p:ph type="dt" sz="half" idx="10"/>
          </p:nvPr>
        </p:nvSpPr>
        <p:spPr/>
        <p:txBody>
          <a:bodyPr rtlCol="0"/>
          <a:lstStyle>
            <a:lvl1pPr>
              <a:defRPr/>
            </a:lvl1pPr>
          </a:lstStyle>
          <a:p>
            <a:fld id="{5B106E36-FD25-4E2D-B0AA-010F637433A0}" type="datetimeFigureOut">
              <a:rPr lang="ru-RU" smtClean="0"/>
              <a:pPr/>
              <a:t>25.03.2017</a:t>
            </a:fld>
            <a:endParaRPr lang="ru-RU"/>
          </a:p>
        </p:txBody>
      </p:sp>
      <p:sp>
        <p:nvSpPr>
          <p:cNvPr id="6" name="Нижний колонтитул 5"/>
          <p:cNvSpPr>
            <a:spLocks noGrp="1"/>
          </p:cNvSpPr>
          <p:nvPr>
            <p:ph type="ftr" sz="quarter" idx="11"/>
          </p:nvPr>
        </p:nvSpPr>
        <p:spPr/>
        <p:txBody>
          <a:bodyPr rtlCol="0"/>
          <a:lstStyle/>
          <a:p>
            <a:endParaRPr lang="ru-RU"/>
          </a:p>
        </p:txBody>
      </p:sp>
      <p:sp>
        <p:nvSpPr>
          <p:cNvPr id="7" name="Номер слайда 6"/>
          <p:cNvSpPr>
            <a:spLocks noGrp="1"/>
          </p:cNvSpPr>
          <p:nvPr>
            <p:ph type="sldNum" sz="quarter" idx="12"/>
          </p:nvPr>
        </p:nvSpPr>
        <p:spPr/>
        <p:txBody>
          <a:bodyPr rtlCol="0"/>
          <a:lstStyle/>
          <a:p>
            <a:fld id="{725C68B6-61C2-468F-89AB-4B9F7531AA68}" type="slidenum">
              <a:rPr lang="ru-RU" smtClean="0"/>
              <a:pPr/>
              <a:t>‹#›</a:t>
            </a:fld>
            <a:endParaRPr lang="ru-RU"/>
          </a:p>
        </p:txBody>
      </p:sp>
    </p:spTree>
    <p:extLst>
      <p:ext uri="{BB962C8B-B14F-4D97-AF65-F5344CB8AC3E}">
        <p14:creationId xmlns:p14="http://schemas.microsoft.com/office/powerpoint/2010/main" xmlns="" val="37697646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полнитель заголовка 1"/>
          <p:cNvSpPr>
            <a:spLocks noGrp="1"/>
          </p:cNvSpPr>
          <p:nvPr>
            <p:ph type="title"/>
          </p:nvPr>
        </p:nvSpPr>
        <p:spPr>
          <a:xfrm>
            <a:off x="828675" y="76200"/>
            <a:ext cx="7485512" cy="1096962"/>
          </a:xfrm>
          <a:prstGeom prst="rect">
            <a:avLst/>
          </a:prstGeom>
        </p:spPr>
        <p:txBody>
          <a:bodyPr vert="horz" lIns="0" tIns="45720" rIns="0" bIns="45720" rtlCol="0" anchor="b">
            <a:normAutofit/>
          </a:bodyPr>
          <a:lstStyle/>
          <a:p>
            <a:pPr rtl="0"/>
            <a:r>
              <a:rPr lang="ru-RU" dirty="0" smtClean="0"/>
              <a:t>Образец заголовка</a:t>
            </a:r>
            <a:endParaRPr lang="ru-RU" dirty="0"/>
          </a:p>
        </p:txBody>
      </p:sp>
      <p:sp>
        <p:nvSpPr>
          <p:cNvPr id="3" name="Текст 2"/>
          <p:cNvSpPr>
            <a:spLocks noGrp="1"/>
          </p:cNvSpPr>
          <p:nvPr>
            <p:ph type="body" idx="1"/>
          </p:nvPr>
        </p:nvSpPr>
        <p:spPr>
          <a:xfrm>
            <a:off x="828675" y="1600200"/>
            <a:ext cx="7486650" cy="4572000"/>
          </a:xfrm>
          <a:prstGeom prst="rect">
            <a:avLst/>
          </a:prstGeom>
        </p:spPr>
        <p:txBody>
          <a:bodyPr vert="horz" lIns="0" tIns="45720" rIns="0" bIns="45720" rtlCol="0">
            <a:normAutofit/>
          </a:bodyPr>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p>
          <a:p>
            <a:pPr lvl="5" rtl="0"/>
            <a:r>
              <a:rPr lang="ru-RU" dirty="0" smtClean="0"/>
              <a:t>Шестой уровень</a:t>
            </a:r>
          </a:p>
          <a:p>
            <a:pPr lvl="6" rtl="0"/>
            <a:r>
              <a:rPr lang="ru-RU" dirty="0" smtClean="0"/>
              <a:t>Седьмой уровень</a:t>
            </a:r>
          </a:p>
          <a:p>
            <a:pPr lvl="7" rtl="0"/>
            <a:r>
              <a:rPr lang="ru-RU" dirty="0" smtClean="0"/>
              <a:t>Восьмой уровень</a:t>
            </a:r>
          </a:p>
          <a:p>
            <a:pPr lvl="8" rtl="0"/>
            <a:r>
              <a:rPr lang="ru-RU" dirty="0" smtClean="0"/>
              <a:t>Девятый уровень</a:t>
            </a:r>
            <a:endParaRPr lang="ru-RU" dirty="0"/>
          </a:p>
        </p:txBody>
      </p:sp>
      <p:sp>
        <p:nvSpPr>
          <p:cNvPr id="4" name="Дата 3"/>
          <p:cNvSpPr>
            <a:spLocks noGrp="1"/>
          </p:cNvSpPr>
          <p:nvPr>
            <p:ph type="dt" sz="half" idx="2"/>
          </p:nvPr>
        </p:nvSpPr>
        <p:spPr>
          <a:xfrm>
            <a:off x="828675" y="6356352"/>
            <a:ext cx="1372169" cy="365125"/>
          </a:xfrm>
          <a:prstGeom prst="rect">
            <a:avLst/>
          </a:prstGeom>
        </p:spPr>
        <p:txBody>
          <a:bodyPr vert="horz" lIns="0" tIns="45720" rIns="0" bIns="45720" rtlCol="0" anchor="ctr"/>
          <a:lstStyle>
            <a:lvl1pPr algn="l" rtl="0">
              <a:defRPr sz="1200">
                <a:solidFill>
                  <a:schemeClr val="tx1">
                    <a:lumMod val="60000"/>
                    <a:lumOff val="40000"/>
                  </a:schemeClr>
                </a:solidFill>
              </a:defRPr>
            </a:lvl1pPr>
          </a:lstStyle>
          <a:p>
            <a:fld id="{5B106E36-FD25-4E2D-B0AA-010F637433A0}" type="datetimeFigureOut">
              <a:rPr lang="ru-RU" smtClean="0"/>
              <a:pPr/>
              <a:t>25.03.2017</a:t>
            </a:fld>
            <a:endParaRPr lang="ru-RU"/>
          </a:p>
        </p:txBody>
      </p:sp>
      <p:sp>
        <p:nvSpPr>
          <p:cNvPr id="5" name="Нижний колонтитул 4"/>
          <p:cNvSpPr>
            <a:spLocks noGrp="1"/>
          </p:cNvSpPr>
          <p:nvPr>
            <p:ph type="ftr" sz="quarter" idx="3"/>
          </p:nvPr>
        </p:nvSpPr>
        <p:spPr>
          <a:xfrm>
            <a:off x="2200844" y="6356350"/>
            <a:ext cx="4742312" cy="365126"/>
          </a:xfrm>
          <a:prstGeom prst="rect">
            <a:avLst/>
          </a:prstGeom>
        </p:spPr>
        <p:txBody>
          <a:bodyPr vert="horz" lIns="0" tIns="45720" rIns="0" bIns="45720" rtlCol="0" anchor="ctr"/>
          <a:lstStyle>
            <a:lvl1pPr algn="ctr" rtl="0">
              <a:defRPr sz="1200">
                <a:solidFill>
                  <a:schemeClr val="tx1">
                    <a:lumMod val="60000"/>
                    <a:lumOff val="40000"/>
                  </a:schemeClr>
                </a:solidFill>
              </a:defRPr>
            </a:lvl1pPr>
          </a:lstStyle>
          <a:p>
            <a:endParaRPr lang="ru-RU"/>
          </a:p>
        </p:txBody>
      </p:sp>
      <p:sp>
        <p:nvSpPr>
          <p:cNvPr id="6" name="Номер слайда 5"/>
          <p:cNvSpPr>
            <a:spLocks noGrp="1"/>
          </p:cNvSpPr>
          <p:nvPr>
            <p:ph type="sldNum" sz="quarter" idx="4"/>
          </p:nvPr>
        </p:nvSpPr>
        <p:spPr>
          <a:xfrm>
            <a:off x="6942587" y="6356352"/>
            <a:ext cx="1371600" cy="365125"/>
          </a:xfrm>
          <a:prstGeom prst="rect">
            <a:avLst/>
          </a:prstGeom>
        </p:spPr>
        <p:txBody>
          <a:bodyPr vert="horz" lIns="0" tIns="45720" rIns="0" bIns="45720" rtlCol="0" anchor="ctr"/>
          <a:lstStyle>
            <a:lvl1pPr algn="r" rtl="0">
              <a:defRPr sz="1200">
                <a:solidFill>
                  <a:schemeClr val="tx1">
                    <a:lumMod val="60000"/>
                    <a:lumOff val="40000"/>
                  </a:schemeClr>
                </a:solidFill>
              </a:defRPr>
            </a:lvl1pPr>
          </a:lstStyle>
          <a:p>
            <a:fld id="{725C68B6-61C2-468F-89AB-4B9F7531AA68}" type="slidenum">
              <a:rPr lang="ru-RU" smtClean="0"/>
              <a:pPr/>
              <a:t>‹#›</a:t>
            </a:fld>
            <a:endParaRPr lang="ru-RU"/>
          </a:p>
        </p:txBody>
      </p:sp>
      <p:grpSp>
        <p:nvGrpSpPr>
          <p:cNvPr id="7" name="Группа 14"/>
          <p:cNvGrpSpPr/>
          <p:nvPr/>
        </p:nvGrpSpPr>
        <p:grpSpPr>
          <a:xfrm>
            <a:off x="827532" y="1219202"/>
            <a:ext cx="7488936" cy="84403"/>
            <a:chOff x="1073150" y="1219201"/>
            <a:chExt cx="10058400" cy="63125"/>
          </a:xfrm>
        </p:grpSpPr>
        <p:cxnSp>
          <p:nvCxnSpPr>
            <p:cNvPr id="13" name="Прямая соединительная линия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23462510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hyperlink" Target="https://www.avogel.co.uk/health/stress-anxiety-low-mood/stress/" TargetMode="External"/><Relationship Id="rId2" Type="http://schemas.openxmlformats.org/officeDocument/2006/relationships/hyperlink" Target="https://www.avogel.co.uk/health/sleep/problems/" TargetMode="External"/><Relationship Id="rId1" Type="http://schemas.openxmlformats.org/officeDocument/2006/relationships/slideLayout" Target="../slideLayouts/slideLayout6.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hyperlink" Target="https://www.avogel.co.uk/health/stress-anxiety-low-mood/panic-attacks/" TargetMode="Externa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dirty="0" smtClean="0">
                <a:latin typeface="Castellar" pitchFamily="18" charset="0"/>
              </a:rPr>
              <a:t>Exams: disastrous stress or an opportunity to check knowledge</a:t>
            </a:r>
            <a:endParaRPr lang="ru-RU" dirty="0"/>
          </a:p>
        </p:txBody>
      </p:sp>
      <p:sp>
        <p:nvSpPr>
          <p:cNvPr id="3" name="Подзаголовок 2"/>
          <p:cNvSpPr>
            <a:spLocks noGrp="1"/>
          </p:cNvSpPr>
          <p:nvPr>
            <p:ph type="subTitle" idx="1"/>
          </p:nvPr>
        </p:nvSpPr>
        <p:spPr>
          <a:xfrm>
            <a:off x="714348" y="5000636"/>
            <a:ext cx="4300538" cy="955565"/>
          </a:xfrm>
        </p:spPr>
        <p:txBody>
          <a:bodyPr/>
          <a:lstStyle/>
          <a:p>
            <a:r>
              <a:rPr lang="en-US" dirty="0" smtClean="0"/>
              <a:t>Done by </a:t>
            </a:r>
            <a:r>
              <a:rPr lang="en-US" dirty="0" err="1" smtClean="0"/>
              <a:t>Velichkina</a:t>
            </a:r>
            <a:r>
              <a:rPr lang="en-US" dirty="0" smtClean="0"/>
              <a:t> Anastasia </a:t>
            </a:r>
            <a:endParaRPr lang="ru-RU" dirty="0"/>
          </a:p>
        </p:txBody>
      </p:sp>
      <p:pic>
        <p:nvPicPr>
          <p:cNvPr id="5" name="Рисунок 4" descr="12.jpg"/>
          <p:cNvPicPr>
            <a:picLocks noGrp="1" noChangeAspect="1"/>
          </p:cNvPicPr>
          <p:nvPr>
            <p:ph type="pic" sz="quarter" idx="13"/>
          </p:nvPr>
        </p:nvPicPr>
        <p:blipFill>
          <a:blip r:embed="rId2" cstate="print"/>
          <a:srcRect l="15107" r="15107"/>
          <a:stretch>
            <a:fillRect/>
          </a:stretch>
        </p:blipFill>
        <p:spPr/>
      </p:pic>
    </p:spTree>
  </p:cSld>
  <p:clrMapOvr>
    <a:masterClrMapping/>
  </p:clrMapOvr>
  <p:transition spd="med">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428604"/>
            <a:ext cx="8501122" cy="1938992"/>
          </a:xfrm>
          <a:prstGeom prst="rect">
            <a:avLst/>
          </a:prstGeom>
          <a:noFill/>
        </p:spPr>
        <p:txBody>
          <a:bodyPr wrap="square" rtlCol="0">
            <a:spAutoFit/>
          </a:bodyPr>
          <a:lstStyle/>
          <a:p>
            <a:r>
              <a:rPr lang="ru-RU" dirty="0" smtClean="0"/>
              <a:t> </a:t>
            </a:r>
            <a:r>
              <a:rPr lang="en-US" sz="2400" dirty="0" smtClean="0"/>
              <a:t>Then I wanted to understand how strong </a:t>
            </a:r>
            <a:r>
              <a:rPr lang="en-US" sz="2400" dirty="0" err="1" smtClean="0"/>
              <a:t>preexamitation</a:t>
            </a:r>
            <a:r>
              <a:rPr lang="en-US" sz="2400" dirty="0" smtClean="0"/>
              <a:t> worries could be. That is why my next question was: “Do you think, that you will fail state exam?” According to my researches, most of students believe they pass the exam without  any difficulties</a:t>
            </a:r>
            <a:endParaRPr lang="ru-RU" sz="2400" dirty="0"/>
          </a:p>
        </p:txBody>
      </p:sp>
      <p:graphicFrame>
        <p:nvGraphicFramePr>
          <p:cNvPr id="3" name="Диаграмма 2"/>
          <p:cNvGraphicFramePr/>
          <p:nvPr/>
        </p:nvGraphicFramePr>
        <p:xfrm>
          <a:off x="571472" y="2357430"/>
          <a:ext cx="7215238" cy="414340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71480"/>
            <a:ext cx="8715404" cy="1938992"/>
          </a:xfrm>
          <a:prstGeom prst="rect">
            <a:avLst/>
          </a:prstGeom>
          <a:noFill/>
        </p:spPr>
        <p:txBody>
          <a:bodyPr wrap="square" rtlCol="0">
            <a:spAutoFit/>
          </a:bodyPr>
          <a:lstStyle/>
          <a:p>
            <a:r>
              <a:rPr lang="en-US" sz="2400" dirty="0" smtClean="0"/>
              <a:t>I assumed, that students do not worry, because they write off during the examination, so I asked them about it. But none of interviewed said that he wrote of. That means, that students are sure, they will pass finals, and they do not have strong worries about the results as it is used to thought.</a:t>
            </a:r>
            <a:endParaRPr lang="ru-RU" sz="2400" dirty="0"/>
          </a:p>
        </p:txBody>
      </p:sp>
      <p:graphicFrame>
        <p:nvGraphicFramePr>
          <p:cNvPr id="5" name="Диаграмма 4"/>
          <p:cNvGraphicFramePr/>
          <p:nvPr/>
        </p:nvGraphicFramePr>
        <p:xfrm>
          <a:off x="785786" y="2571744"/>
          <a:ext cx="7215238" cy="4062849"/>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p:nvPr/>
        </p:nvGraphicFramePr>
        <p:xfrm>
          <a:off x="214282" y="2143116"/>
          <a:ext cx="8143932" cy="410053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285721" y="428604"/>
            <a:ext cx="8858280" cy="1815882"/>
          </a:xfrm>
          <a:prstGeom prst="rect">
            <a:avLst/>
          </a:prstGeom>
          <a:noFill/>
        </p:spPr>
        <p:txBody>
          <a:bodyPr wrap="square" rtlCol="0">
            <a:spAutoFit/>
          </a:bodyPr>
          <a:lstStyle/>
          <a:p>
            <a:r>
              <a:rPr lang="en-US" sz="2800" dirty="0" smtClean="0"/>
              <a:t>None of students have passed state exam on a point less than 20, no one have passed Russian on a point, less than 55 and only one student passed math on a point, less than 55.</a:t>
            </a:r>
            <a:endParaRPr lang="ru-RU" sz="2800" dirty="0"/>
          </a:p>
        </p:txBody>
      </p:sp>
    </p:spTree>
  </p:cSld>
  <p:clrMapOvr>
    <a:masterClrMapping/>
  </p:clrMapOvr>
  <p:transition spd="med">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Meaning of state exams in Russia</a:t>
            </a:r>
            <a:endParaRPr lang="ru-RU" dirty="0"/>
          </a:p>
        </p:txBody>
      </p:sp>
      <p:sp>
        <p:nvSpPr>
          <p:cNvPr id="3" name="Текст 2"/>
          <p:cNvSpPr>
            <a:spLocks noGrp="1"/>
          </p:cNvSpPr>
          <p:nvPr>
            <p:ph type="body" idx="1"/>
          </p:nvPr>
        </p:nvSpPr>
        <p:spPr/>
        <p:txBody>
          <a:bodyPr/>
          <a:lstStyle/>
          <a:p>
            <a:r>
              <a:rPr lang="en-US" dirty="0" smtClean="0"/>
              <a:t>For</a:t>
            </a:r>
            <a:endParaRPr lang="ru-RU" dirty="0"/>
          </a:p>
        </p:txBody>
      </p:sp>
      <p:sp>
        <p:nvSpPr>
          <p:cNvPr id="4" name="Содержимое 3"/>
          <p:cNvSpPr>
            <a:spLocks noGrp="1"/>
          </p:cNvSpPr>
          <p:nvPr>
            <p:ph sz="half" idx="2"/>
          </p:nvPr>
        </p:nvSpPr>
        <p:spPr/>
        <p:txBody>
          <a:bodyPr>
            <a:normAutofit/>
          </a:bodyPr>
          <a:lstStyle/>
          <a:p>
            <a:r>
              <a:rPr lang="en-US" sz="2800" dirty="0" smtClean="0"/>
              <a:t>give equal opportunities to </a:t>
            </a:r>
            <a:r>
              <a:rPr lang="en-US" sz="2800" dirty="0" smtClean="0"/>
              <a:t>everyone</a:t>
            </a:r>
          </a:p>
          <a:p>
            <a:r>
              <a:rPr lang="en-US" sz="2800" dirty="0" smtClean="0"/>
              <a:t>help to fight with corruption</a:t>
            </a:r>
            <a:endParaRPr lang="ru-RU" sz="2800" dirty="0"/>
          </a:p>
        </p:txBody>
      </p:sp>
      <p:sp>
        <p:nvSpPr>
          <p:cNvPr id="5" name="Текст 4"/>
          <p:cNvSpPr>
            <a:spLocks noGrp="1"/>
          </p:cNvSpPr>
          <p:nvPr>
            <p:ph type="body" sz="quarter" idx="3"/>
          </p:nvPr>
        </p:nvSpPr>
        <p:spPr/>
        <p:txBody>
          <a:bodyPr/>
          <a:lstStyle/>
          <a:p>
            <a:r>
              <a:rPr lang="en-US" dirty="0" smtClean="0"/>
              <a:t>Against</a:t>
            </a:r>
            <a:endParaRPr lang="ru-RU" dirty="0"/>
          </a:p>
        </p:txBody>
      </p:sp>
      <p:sp>
        <p:nvSpPr>
          <p:cNvPr id="6" name="Содержимое 5"/>
          <p:cNvSpPr>
            <a:spLocks noGrp="1"/>
          </p:cNvSpPr>
          <p:nvPr>
            <p:ph sz="quarter" idx="4"/>
          </p:nvPr>
        </p:nvSpPr>
        <p:spPr/>
        <p:txBody>
          <a:bodyPr>
            <a:normAutofit/>
          </a:bodyPr>
          <a:lstStyle/>
          <a:p>
            <a:r>
              <a:rPr lang="en-US" sz="2800" dirty="0" smtClean="0"/>
              <a:t>unusual for students and teachers </a:t>
            </a:r>
            <a:r>
              <a:rPr lang="en-US" sz="2800" dirty="0" smtClean="0"/>
              <a:t>both</a:t>
            </a:r>
          </a:p>
          <a:p>
            <a:r>
              <a:rPr lang="en-US" sz="2800" dirty="0" smtClean="0"/>
              <a:t>students of different profile pass the same exams</a:t>
            </a:r>
            <a:endParaRPr lang="ru-RU" sz="2800" dirty="0"/>
          </a:p>
        </p:txBody>
      </p:sp>
    </p:spTree>
  </p:cSld>
  <p:clrMapOvr>
    <a:masterClrMapping/>
  </p:clrMapOvr>
  <p:transition spd="med">
    <p:newsfla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vintazhnyi-klipart-svitok-i-pero-vektor.jpg"/>
          <p:cNvPicPr>
            <a:picLocks noChangeAspect="1"/>
          </p:cNvPicPr>
          <p:nvPr/>
        </p:nvPicPr>
        <p:blipFill>
          <a:blip r:embed="rId2" cstate="print"/>
          <a:stretch>
            <a:fillRect/>
          </a:stretch>
        </p:blipFill>
        <p:spPr>
          <a:xfrm>
            <a:off x="-500098" y="-357214"/>
            <a:ext cx="10215634" cy="7500990"/>
          </a:xfrm>
          <a:prstGeom prst="rect">
            <a:avLst/>
          </a:prstGeom>
        </p:spPr>
      </p:pic>
      <p:sp>
        <p:nvSpPr>
          <p:cNvPr id="2" name="Заголовок 1"/>
          <p:cNvSpPr>
            <a:spLocks noGrp="1"/>
          </p:cNvSpPr>
          <p:nvPr>
            <p:ph type="title"/>
          </p:nvPr>
        </p:nvSpPr>
        <p:spPr>
          <a:xfrm>
            <a:off x="857224" y="285728"/>
            <a:ext cx="7485512" cy="1096962"/>
          </a:xfrm>
        </p:spPr>
        <p:txBody>
          <a:bodyPr>
            <a:noAutofit/>
          </a:bodyPr>
          <a:lstStyle/>
          <a:p>
            <a:pPr algn="ctr"/>
            <a:r>
              <a:rPr lang="en-US" sz="8800" dirty="0" smtClean="0">
                <a:latin typeface="Adine Kirnberg" pitchFamily="2" charset="0"/>
              </a:rPr>
              <a:t>Actualization</a:t>
            </a:r>
            <a:endParaRPr lang="ru-RU" sz="8800" dirty="0">
              <a:latin typeface="Adine Kirnberg" pitchFamily="2" charset="0"/>
            </a:endParaRPr>
          </a:p>
        </p:txBody>
      </p:sp>
      <p:sp>
        <p:nvSpPr>
          <p:cNvPr id="3" name="Содержимое 2"/>
          <p:cNvSpPr>
            <a:spLocks noGrp="1"/>
          </p:cNvSpPr>
          <p:nvPr>
            <p:ph idx="1"/>
          </p:nvPr>
        </p:nvSpPr>
        <p:spPr>
          <a:xfrm>
            <a:off x="1500166" y="1142984"/>
            <a:ext cx="6143669" cy="4500594"/>
          </a:xfrm>
        </p:spPr>
        <p:txBody>
          <a:bodyPr>
            <a:normAutofit fontScale="92500" lnSpcReduction="20000"/>
          </a:bodyPr>
          <a:lstStyle/>
          <a:p>
            <a:r>
              <a:rPr lang="en-US" sz="2800" dirty="0" smtClean="0"/>
              <a:t>For all of the modern students exams are the most important problem, because they are a serious test for schoolchildren, because their relationship with parents and future career depend on them. And what do people think about exams? Some say that it is a huge stress, and it is very harmful for nervous system, that exams are unfair or too hard to prepare.  Some think that this is one of the best solutions in educational system, because exams give students equal opportunities to enter the University. </a:t>
            </a:r>
            <a:endParaRPr lang="ru-RU" sz="2800" dirty="0" smtClean="0"/>
          </a:p>
          <a:p>
            <a:endParaRPr lang="ru-RU" dirty="0"/>
          </a:p>
        </p:txBody>
      </p:sp>
    </p:spTree>
  </p:cSld>
  <p:clrMapOvr>
    <a:masterClrMapping/>
  </p:clrMapOvr>
  <p:transition spd="med">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0"/>
            <a:ext cx="7485512" cy="1096962"/>
          </a:xfrm>
        </p:spPr>
        <p:txBody>
          <a:bodyPr anchor="ctr">
            <a:normAutofit/>
          </a:bodyPr>
          <a:lstStyle/>
          <a:p>
            <a:r>
              <a:rPr lang="en-US" sz="4400" dirty="0" smtClean="0"/>
              <a:t>     Psychologist`s opinion</a:t>
            </a:r>
            <a:endParaRPr lang="ru-RU" sz="4400" dirty="0"/>
          </a:p>
        </p:txBody>
      </p:sp>
      <p:graphicFrame>
        <p:nvGraphicFramePr>
          <p:cNvPr id="6" name="Содержимое 5"/>
          <p:cNvGraphicFramePr>
            <a:graphicFrameLocks noGrp="1"/>
          </p:cNvGraphicFramePr>
          <p:nvPr>
            <p:ph idx="1"/>
          </p:nvPr>
        </p:nvGraphicFramePr>
        <p:xfrm>
          <a:off x="828674" y="1357298"/>
          <a:ext cx="7958168" cy="52149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14338"/>
            <a:ext cx="7485512" cy="1096962"/>
          </a:xfrm>
        </p:spPr>
        <p:txBody>
          <a:bodyPr/>
          <a:lstStyle/>
          <a:p>
            <a:pPr algn="ctr"/>
            <a:r>
              <a:rPr lang="en-US" dirty="0" smtClean="0"/>
              <a:t>What is the difference?</a:t>
            </a:r>
            <a:endParaRPr lang="ru-RU" dirty="0"/>
          </a:p>
        </p:txBody>
      </p:sp>
      <p:sp>
        <p:nvSpPr>
          <p:cNvPr id="3" name="Текст 2"/>
          <p:cNvSpPr>
            <a:spLocks noGrp="1"/>
          </p:cNvSpPr>
          <p:nvPr>
            <p:ph type="body" idx="1"/>
          </p:nvPr>
        </p:nvSpPr>
        <p:spPr>
          <a:xfrm>
            <a:off x="857224" y="928670"/>
            <a:ext cx="3689604" cy="823912"/>
          </a:xfrm>
        </p:spPr>
        <p:txBody>
          <a:bodyPr/>
          <a:lstStyle/>
          <a:p>
            <a:r>
              <a:rPr lang="en-US" dirty="0" smtClean="0"/>
              <a:t>Anxiety</a:t>
            </a:r>
            <a:endParaRPr lang="ru-RU" dirty="0"/>
          </a:p>
        </p:txBody>
      </p:sp>
      <p:sp>
        <p:nvSpPr>
          <p:cNvPr id="4" name="Содержимое 3"/>
          <p:cNvSpPr>
            <a:spLocks noGrp="1"/>
          </p:cNvSpPr>
          <p:nvPr>
            <p:ph sz="half" idx="2"/>
          </p:nvPr>
        </p:nvSpPr>
        <p:spPr>
          <a:xfrm>
            <a:off x="714348" y="1714488"/>
            <a:ext cx="3689604" cy="4314836"/>
          </a:xfrm>
        </p:spPr>
        <p:txBody>
          <a:bodyPr>
            <a:normAutofit/>
          </a:bodyPr>
          <a:lstStyle/>
          <a:p>
            <a:r>
              <a:rPr lang="en-US" dirty="0" smtClean="0"/>
              <a:t>The test anxiety construct is considered as a situation-specific trait accounting for individual differences in the extent to which people find examinations </a:t>
            </a:r>
            <a:r>
              <a:rPr lang="en-US" dirty="0" err="1" smtClean="0"/>
              <a:t>thre</a:t>
            </a:r>
            <a:r>
              <a:rPr lang="en-US" dirty="0" smtClean="0"/>
              <a:t> Narrow definitions focus on fear of failure or evaluation anxiety. These </a:t>
            </a:r>
            <a:r>
              <a:rPr lang="en-US" dirty="0" err="1" smtClean="0"/>
              <a:t>emphasise</a:t>
            </a:r>
            <a:r>
              <a:rPr lang="en-US" dirty="0" smtClean="0"/>
              <a:t> a social dimension where the performance is judged by others. </a:t>
            </a:r>
            <a:r>
              <a:rPr lang="en-US" dirty="0" err="1" smtClean="0"/>
              <a:t>atening</a:t>
            </a:r>
            <a:r>
              <a:rPr lang="en-US" dirty="0" smtClean="0"/>
              <a:t>.</a:t>
            </a:r>
            <a:endParaRPr lang="ru-RU" dirty="0"/>
          </a:p>
        </p:txBody>
      </p:sp>
      <p:sp>
        <p:nvSpPr>
          <p:cNvPr id="5" name="Текст 4"/>
          <p:cNvSpPr>
            <a:spLocks noGrp="1"/>
          </p:cNvSpPr>
          <p:nvPr>
            <p:ph type="body" sz="quarter" idx="3"/>
          </p:nvPr>
        </p:nvSpPr>
        <p:spPr>
          <a:xfrm>
            <a:off x="4572000" y="1071546"/>
            <a:ext cx="3689604" cy="823912"/>
          </a:xfrm>
        </p:spPr>
        <p:txBody>
          <a:bodyPr/>
          <a:lstStyle/>
          <a:p>
            <a:r>
              <a:rPr lang="en-US" dirty="0" smtClean="0"/>
              <a:t>Examination stress</a:t>
            </a:r>
            <a:endParaRPr lang="ru-RU" dirty="0"/>
          </a:p>
        </p:txBody>
      </p:sp>
      <p:sp>
        <p:nvSpPr>
          <p:cNvPr id="6" name="Содержимое 5"/>
          <p:cNvSpPr>
            <a:spLocks noGrp="1"/>
          </p:cNvSpPr>
          <p:nvPr>
            <p:ph sz="quarter" idx="4"/>
          </p:nvPr>
        </p:nvSpPr>
        <p:spPr>
          <a:xfrm>
            <a:off x="4624582" y="1928802"/>
            <a:ext cx="4019383" cy="4929198"/>
          </a:xfrm>
        </p:spPr>
        <p:txBody>
          <a:bodyPr>
            <a:normAutofit fontScale="85000" lnSpcReduction="10000"/>
          </a:bodyPr>
          <a:lstStyle/>
          <a:p>
            <a:pPr lvl="0"/>
            <a:r>
              <a:rPr lang="en-US" dirty="0" smtClean="0"/>
              <a:t>A feeling of despair</a:t>
            </a:r>
            <a:endParaRPr lang="ru-RU" dirty="0" smtClean="0"/>
          </a:p>
          <a:p>
            <a:pPr lvl="0"/>
            <a:r>
              <a:rPr lang="en-US" dirty="0" smtClean="0"/>
              <a:t>A feeling that you will never be able to get enough time or prepare well for the exam;</a:t>
            </a:r>
            <a:endParaRPr lang="ru-RU" dirty="0" smtClean="0"/>
          </a:p>
          <a:p>
            <a:pPr lvl="0"/>
            <a:r>
              <a:rPr lang="en-US" dirty="0" smtClean="0"/>
              <a:t>An inability to concentrate or to think clearly;</a:t>
            </a:r>
            <a:endParaRPr lang="ru-RU" dirty="0" smtClean="0"/>
          </a:p>
          <a:p>
            <a:pPr lvl="0"/>
            <a:r>
              <a:rPr lang="en-US" dirty="0" smtClean="0"/>
              <a:t>An </a:t>
            </a:r>
            <a:r>
              <a:rPr lang="en-US" u="sng" dirty="0" smtClean="0">
                <a:hlinkClick r:id="rId2"/>
              </a:rPr>
              <a:t>inability to sleep</a:t>
            </a:r>
            <a:r>
              <a:rPr lang="en-US" dirty="0" smtClean="0"/>
              <a:t> because your mind is racing</a:t>
            </a:r>
            <a:endParaRPr lang="ru-RU" dirty="0" smtClean="0"/>
          </a:p>
          <a:p>
            <a:pPr lvl="0"/>
            <a:r>
              <a:rPr lang="en-US" dirty="0" smtClean="0"/>
              <a:t>An </a:t>
            </a:r>
            <a:r>
              <a:rPr lang="en-US" u="sng" dirty="0" smtClean="0">
                <a:hlinkClick r:id="rId3"/>
              </a:rPr>
              <a:t>inability to relax</a:t>
            </a:r>
            <a:r>
              <a:rPr lang="en-US" dirty="0" smtClean="0"/>
              <a:t> because you feel guilty that you are not working</a:t>
            </a:r>
            <a:endParaRPr lang="ru-RU" dirty="0" smtClean="0"/>
          </a:p>
          <a:p>
            <a:pPr lvl="0"/>
            <a:r>
              <a:rPr lang="ru-RU" dirty="0" err="1" smtClean="0"/>
              <a:t>Migraines</a:t>
            </a:r>
            <a:r>
              <a:rPr lang="ru-RU" dirty="0" smtClean="0"/>
              <a:t> </a:t>
            </a:r>
            <a:r>
              <a:rPr lang="ru-RU" dirty="0" err="1" smtClean="0"/>
              <a:t>or</a:t>
            </a:r>
            <a:r>
              <a:rPr lang="ru-RU" dirty="0" smtClean="0"/>
              <a:t> </a:t>
            </a:r>
            <a:r>
              <a:rPr lang="ru-RU" dirty="0" err="1" smtClean="0"/>
              <a:t>headaches</a:t>
            </a:r>
            <a:endParaRPr lang="ru-RU" dirty="0" smtClean="0"/>
          </a:p>
          <a:p>
            <a:pPr lvl="0"/>
            <a:r>
              <a:rPr lang="ru-RU" dirty="0" err="1" smtClean="0"/>
              <a:t>Prolonged</a:t>
            </a:r>
            <a:r>
              <a:rPr lang="ru-RU" dirty="0" smtClean="0"/>
              <a:t> </a:t>
            </a:r>
            <a:r>
              <a:rPr lang="ru-RU" dirty="0" err="1" smtClean="0"/>
              <a:t>tiredness</a:t>
            </a:r>
            <a:endParaRPr lang="ru-RU" dirty="0" smtClean="0"/>
          </a:p>
          <a:p>
            <a:pPr lvl="0"/>
            <a:r>
              <a:rPr lang="en-US" dirty="0" smtClean="0"/>
              <a:t>Increased heart rate or a feeling of panic, perhaps even leading to a </a:t>
            </a:r>
            <a:r>
              <a:rPr lang="en-US" u="sng" dirty="0" smtClean="0">
                <a:hlinkClick r:id="rId4"/>
              </a:rPr>
              <a:t>panic attack</a:t>
            </a:r>
            <a:r>
              <a:rPr lang="en-US" dirty="0" smtClean="0"/>
              <a:t>.</a:t>
            </a:r>
            <a:endParaRPr lang="ru-RU" dirty="0" smtClean="0"/>
          </a:p>
          <a:p>
            <a:endParaRPr lang="ru-RU" dirty="0"/>
          </a:p>
        </p:txBody>
      </p:sp>
      <p:cxnSp>
        <p:nvCxnSpPr>
          <p:cNvPr id="8" name="Прямая соединительная линия 7"/>
          <p:cNvCxnSpPr/>
          <p:nvPr/>
        </p:nvCxnSpPr>
        <p:spPr>
          <a:xfrm rot="5400000">
            <a:off x="1750211" y="4107649"/>
            <a:ext cx="550070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Рисунок 8" descr="anxietycartoonnourlforweb450px.jpg"/>
          <p:cNvPicPr>
            <a:picLocks noChangeAspect="1"/>
          </p:cNvPicPr>
          <p:nvPr/>
        </p:nvPicPr>
        <p:blipFill>
          <a:blip r:embed="rId5" cstate="print"/>
          <a:stretch>
            <a:fillRect/>
          </a:stretch>
        </p:blipFill>
        <p:spPr>
          <a:xfrm>
            <a:off x="357158" y="1714488"/>
            <a:ext cx="4000528" cy="3714776"/>
          </a:xfrm>
          <a:prstGeom prst="rect">
            <a:avLst/>
          </a:prstGeom>
        </p:spPr>
      </p:pic>
      <p:pic>
        <p:nvPicPr>
          <p:cNvPr id="10" name="Рисунок 9" descr="3.jpg"/>
          <p:cNvPicPr>
            <a:picLocks noChangeAspect="1"/>
          </p:cNvPicPr>
          <p:nvPr/>
        </p:nvPicPr>
        <p:blipFill>
          <a:blip r:embed="rId6" cstate="print"/>
          <a:stretch>
            <a:fillRect/>
          </a:stretch>
        </p:blipFill>
        <p:spPr>
          <a:xfrm>
            <a:off x="4572000" y="1857364"/>
            <a:ext cx="4572000" cy="5000636"/>
          </a:xfrm>
          <a:prstGeom prst="rect">
            <a:avLst/>
          </a:prstGeom>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anim calcmode="lin" valueType="num">
                                      <p:cBhvr additive="base">
                                        <p:cTn id="2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4" end="4"/>
                                            </p:txEl>
                                          </p:spTgt>
                                        </p:tgtEl>
                                        <p:attrNameLst>
                                          <p:attrName>style.visibility</p:attrName>
                                        </p:attrNameLst>
                                      </p:cBhvr>
                                      <p:to>
                                        <p:strVal val="visible"/>
                                      </p:to>
                                    </p:set>
                                    <p:anim calcmode="lin" valueType="num">
                                      <p:cBhvr additive="base">
                                        <p:cTn id="3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6" end="6"/>
                                            </p:txEl>
                                          </p:spTgt>
                                        </p:tgtEl>
                                        <p:attrNameLst>
                                          <p:attrName>style.visibility</p:attrName>
                                        </p:attrNameLst>
                                      </p:cBhvr>
                                      <p:to>
                                        <p:strVal val="visible"/>
                                      </p:to>
                                    </p:set>
                                    <p:anim calcmode="lin" valueType="num">
                                      <p:cBhvr additive="base">
                                        <p:cTn id="41"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6" end="6"/>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6">
                                            <p:txEl>
                                              <p:pRg st="7" end="7"/>
                                            </p:txEl>
                                          </p:spTgt>
                                        </p:tgtEl>
                                        <p:attrNameLst>
                                          <p:attrName>style.visibility</p:attrName>
                                        </p:attrNameLst>
                                      </p:cBhvr>
                                      <p:to>
                                        <p:strVal val="visible"/>
                                      </p:to>
                                    </p:set>
                                    <p:anim calcmode="lin" valueType="num">
                                      <p:cBhvr additive="base">
                                        <p:cTn id="4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ppt_x"/>
                                          </p:val>
                                        </p:tav>
                                        <p:tav tm="100000">
                                          <p:val>
                                            <p:strVal val="#ppt_x"/>
                                          </p:val>
                                        </p:tav>
                                      </p:tavLst>
                                    </p:anim>
                                    <p:anim calcmode="lin" valueType="num">
                                      <p:cBhvr additive="base">
                                        <p:cTn id="5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6"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1" algn="ctr" rtl="0">
              <a:lnSpc>
                <a:spcPct val="90000"/>
              </a:lnSpc>
              <a:spcBef>
                <a:spcPct val="0"/>
              </a:spcBef>
            </a:pPr>
            <a:r>
              <a:rPr lang="en-US" sz="4400" dirty="0"/>
              <a:t>My own researches</a:t>
            </a:r>
            <a:r>
              <a:rPr lang="ru-RU" sz="1400" dirty="0"/>
              <a:t/>
            </a:r>
            <a:br>
              <a:rPr lang="ru-RU" sz="1400" dirty="0"/>
            </a:br>
            <a:endParaRPr lang="ru-RU" dirty="0"/>
          </a:p>
        </p:txBody>
      </p:sp>
      <p:sp>
        <p:nvSpPr>
          <p:cNvPr id="3" name="Содержимое 2"/>
          <p:cNvSpPr>
            <a:spLocks noGrp="1"/>
          </p:cNvSpPr>
          <p:nvPr>
            <p:ph idx="1"/>
          </p:nvPr>
        </p:nvSpPr>
        <p:spPr/>
        <p:txBody>
          <a:bodyPr/>
          <a:lstStyle/>
          <a:p>
            <a:r>
              <a:rPr lang="en-US" dirty="0" smtClean="0"/>
              <a:t>I have asked 45 teenagers from my school from 8-11forms. The first question I asked was: Do you feel stress before the exam? </a:t>
            </a:r>
          </a:p>
          <a:p>
            <a:r>
              <a:rPr lang="en-US" dirty="0" smtClean="0"/>
              <a:t> </a:t>
            </a:r>
            <a:endParaRPr lang="ru-RU" dirty="0"/>
          </a:p>
        </p:txBody>
      </p:sp>
      <p:graphicFrame>
        <p:nvGraphicFramePr>
          <p:cNvPr id="4" name="Диаграмма 3"/>
          <p:cNvGraphicFramePr/>
          <p:nvPr/>
        </p:nvGraphicFramePr>
        <p:xfrm>
          <a:off x="642910" y="2357430"/>
          <a:ext cx="7572428" cy="421484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r>
              <a:rPr lang="en-US" dirty="0" smtClean="0"/>
              <a:t>The second question was: “How long do you prepare for the exam.” As we can see from the diagram, most of students prefer to start forehand prepare, that means that they feel stress during cramming for long time, bur that means that they are better prepared and feel less stress during the exam.</a:t>
            </a:r>
            <a:endParaRPr lang="ru-RU" dirty="0"/>
          </a:p>
        </p:txBody>
      </p:sp>
      <p:graphicFrame>
        <p:nvGraphicFramePr>
          <p:cNvPr id="4" name="Диаграмма 3"/>
          <p:cNvGraphicFramePr/>
          <p:nvPr/>
        </p:nvGraphicFramePr>
        <p:xfrm>
          <a:off x="785786" y="3071810"/>
          <a:ext cx="7500990" cy="378619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1096962"/>
            <a:ext cx="7485512" cy="1096962"/>
          </a:xfrm>
        </p:spPr>
        <p:txBody>
          <a:bodyPr/>
          <a:lstStyle/>
          <a:p>
            <a:endParaRPr lang="ru-RU"/>
          </a:p>
        </p:txBody>
      </p:sp>
      <p:sp>
        <p:nvSpPr>
          <p:cNvPr id="3" name="Содержимое 2"/>
          <p:cNvSpPr>
            <a:spLocks noGrp="1"/>
          </p:cNvSpPr>
          <p:nvPr>
            <p:ph idx="1"/>
          </p:nvPr>
        </p:nvSpPr>
        <p:spPr>
          <a:xfrm>
            <a:off x="785786" y="1285860"/>
            <a:ext cx="7486650" cy="4572000"/>
          </a:xfrm>
        </p:spPr>
        <p:txBody>
          <a:bodyPr/>
          <a:lstStyle/>
          <a:p>
            <a:r>
              <a:rPr lang="en-US" dirty="0" smtClean="0"/>
              <a:t>So, the next question was: “Do you feel stress during the exam?” To my own surprise, I found out that almost 50% feel just minor stress and 15% do not worry at all. So, most of the students do not feel real discomfort during the examination. </a:t>
            </a:r>
            <a:endParaRPr lang="ru-RU" dirty="0" smtClean="0"/>
          </a:p>
          <a:p>
            <a:pPr>
              <a:buNone/>
            </a:pPr>
            <a:endParaRPr lang="ru-RU" dirty="0"/>
          </a:p>
        </p:txBody>
      </p:sp>
      <p:graphicFrame>
        <p:nvGraphicFramePr>
          <p:cNvPr id="4" name="Диаграмма 3"/>
          <p:cNvGraphicFramePr/>
          <p:nvPr/>
        </p:nvGraphicFramePr>
        <p:xfrm>
          <a:off x="1071538" y="2571744"/>
          <a:ext cx="7643866" cy="391478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571480"/>
            <a:ext cx="8643966" cy="2246769"/>
          </a:xfrm>
          <a:prstGeom prst="rect">
            <a:avLst/>
          </a:prstGeom>
          <a:noFill/>
        </p:spPr>
        <p:txBody>
          <a:bodyPr wrap="square" rtlCol="0">
            <a:spAutoFit/>
          </a:bodyPr>
          <a:lstStyle/>
          <a:p>
            <a:r>
              <a:rPr lang="en-US" sz="2800" dirty="0" smtClean="0"/>
              <a:t>The next question was: “What do you feel after the exam?” As we can, most of children do not feel negative emotions, they feel relief. Of course, they are worried because of the results, but these students compile only 1/5. </a:t>
            </a:r>
            <a:endParaRPr lang="ru-RU" sz="2800" dirty="0"/>
          </a:p>
        </p:txBody>
      </p:sp>
      <p:graphicFrame>
        <p:nvGraphicFramePr>
          <p:cNvPr id="3" name="Диаграмма 2"/>
          <p:cNvGraphicFramePr/>
          <p:nvPr/>
        </p:nvGraphicFramePr>
        <p:xfrm>
          <a:off x="428596" y="2857496"/>
          <a:ext cx="8001056" cy="370046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500042"/>
            <a:ext cx="9144000" cy="20928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US" sz="2800" dirty="0" smtClean="0"/>
              <a:t>I have asked another question: “Have you ever failed exams because of worries?” Most of the interviewed said that they have never failed because of examination stress or they rare fail because of it.</a:t>
            </a:r>
            <a:endParaRPr lang="ru-RU" sz="2800" dirty="0" smtClean="0"/>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4" name="Диаграмма 3"/>
          <p:cNvGraphicFramePr/>
          <p:nvPr/>
        </p:nvGraphicFramePr>
        <p:xfrm>
          <a:off x="714348" y="2500306"/>
          <a:ext cx="7143800" cy="400052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newsflash/>
  </p:transition>
  <p:timing>
    <p:tnLst>
      <p:par>
        <p:cTn id="1" dur="indefinite" restart="never" nodeType="tmRoot"/>
      </p:par>
    </p:tnLst>
  </p:timing>
</p:sld>
</file>

<file path=ppt/theme/theme1.xml><?xml version="1.0" encoding="utf-8"?>
<a:theme xmlns:a="http://schemas.openxmlformats.org/drawingml/2006/main" name="Тема5">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_9411662_TF03431380_TF03431380.potx" id="{3442B1B1-FE9E-4009-A7C4-AC049039973C}" vid="{B3BD9ACF-76CB-44DC-AA6B-25949BA0423D}"/>
    </a:ext>
  </a:extLst>
</a:theme>
</file>

<file path=docProps/app.xml><?xml version="1.0" encoding="utf-8"?>
<Properties xmlns="http://schemas.openxmlformats.org/officeDocument/2006/extended-properties" xmlns:vt="http://schemas.openxmlformats.org/officeDocument/2006/docPropsVTypes">
  <Template>Тема5</Template>
  <TotalTime>141</TotalTime>
  <Words>682</Words>
  <Application>Microsoft Office PowerPoint</Application>
  <PresentationFormat>Экран (4:3)</PresentationFormat>
  <Paragraphs>44</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Тема5</vt:lpstr>
      <vt:lpstr>Exams: disastrous stress or an opportunity to check knowledge</vt:lpstr>
      <vt:lpstr>Actualization</vt:lpstr>
      <vt:lpstr>     Psychologist`s opinion</vt:lpstr>
      <vt:lpstr>What is the difference?</vt:lpstr>
      <vt:lpstr>My own researches </vt:lpstr>
      <vt:lpstr>Слайд 6</vt:lpstr>
      <vt:lpstr>Слайд 7</vt:lpstr>
      <vt:lpstr>Слайд 8</vt:lpstr>
      <vt:lpstr>Слайд 9</vt:lpstr>
      <vt:lpstr>Слайд 10</vt:lpstr>
      <vt:lpstr>Слайд 11</vt:lpstr>
      <vt:lpstr>Слайд 12</vt:lpstr>
      <vt:lpstr>Meaning of state exams in Russia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Exams: stress or </dc:title>
  <dc:creator>user</dc:creator>
  <cp:lastModifiedBy>user</cp:lastModifiedBy>
  <cp:revision>18</cp:revision>
  <dcterms:created xsi:type="dcterms:W3CDTF">2017-03-12T05:56:06Z</dcterms:created>
  <dcterms:modified xsi:type="dcterms:W3CDTF">2017-03-25T10:59:07Z</dcterms:modified>
</cp:coreProperties>
</file>