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18" r:id="rId2"/>
    <p:sldId id="316" r:id="rId3"/>
    <p:sldId id="263" r:id="rId4"/>
    <p:sldId id="313" r:id="rId5"/>
    <p:sldId id="290" r:id="rId6"/>
    <p:sldId id="289" r:id="rId7"/>
    <p:sldId id="287" r:id="rId8"/>
    <p:sldId id="294" r:id="rId9"/>
    <p:sldId id="295" r:id="rId10"/>
    <p:sldId id="256" r:id="rId11"/>
    <p:sldId id="322" r:id="rId12"/>
    <p:sldId id="288" r:id="rId13"/>
    <p:sldId id="320" r:id="rId14"/>
    <p:sldId id="32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DD4A-9B19-4D8E-B936-972380524161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0B1D5-BF8B-4C9D-89FE-2CFA69A256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DD4A-9B19-4D8E-B936-972380524161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0B1D5-BF8B-4C9D-89FE-2CFA69A25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DD4A-9B19-4D8E-B936-972380524161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0B1D5-BF8B-4C9D-89FE-2CFA69A25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08E20-BADA-4421-A3DC-FDA8C5D51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9706762"/>
      </p:ext>
    </p:extLst>
  </p:cSld>
  <p:clrMapOvr>
    <a:masterClrMapping/>
  </p:clrMapOvr>
  <p:transition spd="slow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C7C9E-1559-476A-9D19-5F3C1422A9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5247118"/>
      </p:ext>
    </p:extLst>
  </p:cSld>
  <p:clrMapOvr>
    <a:masterClrMapping/>
  </p:clrMapOvr>
  <p:transition spd="slow">
    <p:circl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0C26E-35A0-4FD0-87A8-D8D0B1BA9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8441521"/>
      </p:ext>
    </p:extLst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DD4A-9B19-4D8E-B936-972380524161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0B1D5-BF8B-4C9D-89FE-2CFA69A256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DD4A-9B19-4D8E-B936-972380524161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0B1D5-BF8B-4C9D-89FE-2CFA69A25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DD4A-9B19-4D8E-B936-972380524161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0B1D5-BF8B-4C9D-89FE-2CFA69A256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DD4A-9B19-4D8E-B936-972380524161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0B1D5-BF8B-4C9D-89FE-2CFA69A256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DD4A-9B19-4D8E-B936-972380524161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0B1D5-BF8B-4C9D-89FE-2CFA69A25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DD4A-9B19-4D8E-B936-972380524161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0B1D5-BF8B-4C9D-89FE-2CFA69A25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DD4A-9B19-4D8E-B936-972380524161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0B1D5-BF8B-4C9D-89FE-2CFA69A25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6DD4A-9B19-4D8E-B936-972380524161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0B1D5-BF8B-4C9D-89FE-2CFA69A256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C06DD4A-9B19-4D8E-B936-972380524161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590B1D5-BF8B-4C9D-89FE-2CFA69A256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5" r:id="rId14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https://fs00.infourok.ru/images/doc/252/257444/img0.jpg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321468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https://fs00.infourok.ru/images/doc/252/257444/img0.jpg</a:t>
            </a:r>
            <a:endParaRPr lang="ru-RU" dirty="0"/>
          </a:p>
        </p:txBody>
      </p:sp>
      <p:pic>
        <p:nvPicPr>
          <p:cNvPr id="54274" name="Picture 2" descr="https://fs00.infourok.ru/images/doc/252/257444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1556792"/>
            <a:ext cx="3816424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марта</a:t>
            </a:r>
            <a:endParaRPr lang="ru-RU" sz="2400" dirty="0" smtClean="0">
              <a:latin typeface="Georgia" panose="02040502050405020303" pitchFamily="18" charset="0"/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Georgia" panose="02040502050405020303" pitchFamily="18" charset="0"/>
              </a:rPr>
              <a:t>АКЦИЯ</a:t>
            </a:r>
            <a:endParaRPr lang="ru-RU" sz="2400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000" dirty="0">
                <a:solidFill>
                  <a:srgbClr val="C00000"/>
                </a:solidFill>
                <a:latin typeface="Georgia" panose="02040502050405020303" pitchFamily="18" charset="0"/>
              </a:rPr>
              <a:t>«Областной день поэзии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«Добрая лира»,</a:t>
            </a:r>
            <a:endParaRPr lang="ru-RU" sz="2800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000" dirty="0">
                <a:solidFill>
                  <a:srgbClr val="C00000"/>
                </a:solidFill>
                <a:latin typeface="Georgia" panose="02040502050405020303" pitchFamily="18" charset="0"/>
              </a:rPr>
              <a:t>посвящённая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130</a:t>
            </a:r>
            <a:r>
              <a:rPr lang="ru-RU" sz="2000" b="1" dirty="0">
                <a:solidFill>
                  <a:srgbClr val="C00000"/>
                </a:solidFill>
                <a:latin typeface="+mj-lt"/>
              </a:rPr>
              <a:t>-</a:t>
            </a:r>
            <a:r>
              <a:rPr lang="ru-RU" sz="2000" dirty="0">
                <a:solidFill>
                  <a:srgbClr val="C00000"/>
                </a:solidFill>
                <a:latin typeface="Georgia" panose="02040502050405020303" pitchFamily="18" charset="0"/>
              </a:rPr>
              <a:t>летию</a:t>
            </a:r>
          </a:p>
          <a:p>
            <a:pPr algn="ctr"/>
            <a:r>
              <a:rPr lang="ru-RU" sz="2000" dirty="0">
                <a:solidFill>
                  <a:srgbClr val="C00000"/>
                </a:solidFill>
                <a:latin typeface="Georgia" panose="02040502050405020303" pitchFamily="18" charset="0"/>
              </a:rPr>
              <a:t>со дня рождения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Georgia" panose="02040502050405020303" pitchFamily="18" charset="0"/>
              </a:rPr>
              <a:t>Самуила Яковлевича </a:t>
            </a:r>
            <a:endParaRPr lang="ru-RU" sz="2000" dirty="0">
              <a:solidFill>
                <a:srgbClr val="C0000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Маршака</a:t>
            </a:r>
            <a:endParaRPr lang="ru-RU" sz="2000" b="1" dirty="0">
              <a:latin typeface="Georgia" panose="02040502050405020303" pitchFamily="18" charset="0"/>
            </a:endParaRPr>
          </a:p>
          <a:p>
            <a:pPr algn="ctr"/>
            <a:endParaRPr lang="ru-RU" sz="2000" b="1" dirty="0" smtClean="0">
              <a:latin typeface="Georgia" panose="02040502050405020303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год</a:t>
            </a:r>
          </a:p>
          <a:p>
            <a:pPr algn="ctr"/>
            <a:endParaRPr lang="ru-RU" sz="2000" dirty="0">
              <a:latin typeface="Georgia" panose="02040502050405020303" pitchFamily="18" charset="0"/>
            </a:endParaRPr>
          </a:p>
        </p:txBody>
      </p:sp>
      <p:pic>
        <p:nvPicPr>
          <p:cNvPr id="5" name="Picture 9" descr="kniga0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926" y="-1"/>
            <a:ext cx="2584858" cy="2794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624954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28674" name="Picture 2" descr="https://ds03.infourok.ru/uploads/ex/109f/00036bfe-680dc654/img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1423386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s://fs00.infourok.ru/images/doc/160/184452/img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323850" y="5445224"/>
            <a:ext cx="8301038" cy="936526"/>
          </a:xfrm>
        </p:spPr>
        <p:txBody>
          <a:bodyPr>
            <a:normAutofit/>
          </a:bodyPr>
          <a:lstStyle/>
          <a:p>
            <a:pPr marL="365760" lvl="1" indent="0" eaLnBrk="1" hangingPunct="1">
              <a:lnSpc>
                <a:spcPct val="80000"/>
              </a:lnSpc>
              <a:buClr>
                <a:srgbClr val="663300"/>
              </a:buClr>
              <a:buNone/>
            </a:pPr>
            <a:r>
              <a:rPr lang="ru-RU" altLang="ru-RU" sz="2800" b="1" dirty="0" smtClean="0">
                <a:solidFill>
                  <a:srgbClr val="00B050"/>
                </a:solidFill>
              </a:rPr>
              <a:t>На творческих встречах Самуил Яковлевич Маршак любил читать детям свои стихи. </a:t>
            </a:r>
          </a:p>
        </p:txBody>
      </p:sp>
      <p:pic>
        <p:nvPicPr>
          <p:cNvPr id="6148" name="Picture 4" descr="http://static1.repo.aif.ru/1/85/187309/fd15b8a31df2151057787e6fa78556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7620000" cy="5048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7609313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s://ds02.infourok.ru/uploads/ex/0c3e/0007382d-a3288dd0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s://ds04.infourok.ru/uploads/ex/0775/00075a74-776bb2e8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900igr.net/up/datas/139576/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4" name="Picture 8" descr="detstvo0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1700808"/>
            <a:ext cx="3551934" cy="4314528"/>
          </a:xfrm>
          <a:prstGeom prst="ellipse">
            <a:avLst/>
          </a:prstGeom>
          <a:ln w="57150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1383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4427984" y="1628800"/>
            <a:ext cx="4248471" cy="4752528"/>
          </a:xfrm>
        </p:spPr>
        <p:txBody>
          <a:bodyPr>
            <a:normAutofit fontScale="70000" lnSpcReduction="20000"/>
          </a:bodyPr>
          <a:lstStyle/>
          <a:p>
            <a:pPr>
              <a:buClr>
                <a:srgbClr val="663300"/>
              </a:buClr>
              <a:buFont typeface="Wingdings" pitchFamily="2" charset="2"/>
              <a:buChar char="Ø"/>
            </a:pPr>
            <a:r>
              <a:rPr lang="ru-RU" altLang="ru-RU" sz="4600" b="1" dirty="0" smtClean="0">
                <a:solidFill>
                  <a:srgbClr val="00B050"/>
                </a:solidFill>
              </a:rPr>
              <a:t> </a:t>
            </a:r>
            <a:r>
              <a:rPr lang="ru-RU" altLang="ru-RU" sz="2800" b="1" dirty="0" smtClean="0">
                <a:solidFill>
                  <a:srgbClr val="00B050"/>
                </a:solidFill>
              </a:rPr>
              <a:t>  </a:t>
            </a:r>
            <a:r>
              <a:rPr lang="ru-RU" altLang="ru-RU" sz="3800" b="1" dirty="0" smtClean="0">
                <a:solidFill>
                  <a:srgbClr val="00B050"/>
                </a:solidFill>
              </a:rPr>
              <a:t>В 4 года маленький  Самуил пытался сочинять стихотворные строчки, ч</a:t>
            </a:r>
            <a:r>
              <a:rPr lang="ru-RU" sz="3800" b="1" dirty="0" smtClean="0">
                <a:solidFill>
                  <a:srgbClr val="00B050"/>
                </a:solidFill>
              </a:rPr>
              <a:t>тобы занимать </a:t>
            </a:r>
            <a:r>
              <a:rPr lang="ru-RU" sz="3800" b="1" dirty="0">
                <a:solidFill>
                  <a:srgbClr val="00B050"/>
                </a:solidFill>
              </a:rPr>
              <a:t>братьев и сестер сказками и стихами собственного сочинения. </a:t>
            </a:r>
            <a:endParaRPr lang="ru-RU" sz="3800" b="1" dirty="0" smtClean="0">
              <a:solidFill>
                <a:srgbClr val="00B050"/>
              </a:solidFill>
            </a:endParaRPr>
          </a:p>
          <a:p>
            <a:pPr>
              <a:buClr>
                <a:srgbClr val="663300"/>
              </a:buClr>
              <a:buFont typeface="Wingdings" pitchFamily="2" charset="2"/>
              <a:buChar char="Ø"/>
            </a:pPr>
            <a:r>
              <a:rPr lang="ru-RU" altLang="ru-RU" sz="3800" b="1" dirty="0">
                <a:solidFill>
                  <a:srgbClr val="00B050"/>
                </a:solidFill>
              </a:rPr>
              <a:t> </a:t>
            </a:r>
            <a:r>
              <a:rPr lang="ru-RU" altLang="ru-RU" sz="3800" b="1" dirty="0" smtClean="0">
                <a:solidFill>
                  <a:srgbClr val="00B050"/>
                </a:solidFill>
              </a:rPr>
              <a:t> В </a:t>
            </a:r>
            <a:r>
              <a:rPr lang="ru-RU" altLang="ru-RU" sz="3800" b="1" dirty="0">
                <a:solidFill>
                  <a:srgbClr val="00B050"/>
                </a:solidFill>
              </a:rPr>
              <a:t>12 </a:t>
            </a:r>
            <a:r>
              <a:rPr lang="ru-RU" altLang="ru-RU" sz="3800" b="1" dirty="0" smtClean="0">
                <a:solidFill>
                  <a:srgbClr val="00B050"/>
                </a:solidFill>
              </a:rPr>
              <a:t>лет Самуил Маршак писал </a:t>
            </a:r>
            <a:r>
              <a:rPr lang="ru-RU" altLang="ru-RU" sz="3800" b="1" dirty="0">
                <a:solidFill>
                  <a:srgbClr val="00B050"/>
                </a:solidFill>
              </a:rPr>
              <a:t>целые поэмы.</a:t>
            </a:r>
          </a:p>
          <a:p>
            <a:pPr eaLnBrk="1" hangingPunct="1">
              <a:buClr>
                <a:srgbClr val="663300"/>
              </a:buClr>
              <a:buFont typeface="Wingdings" pitchFamily="2" charset="2"/>
              <a:buChar char="Ø"/>
            </a:pPr>
            <a:endParaRPr lang="ru-RU" altLang="ru-RU" sz="3800" dirty="0" smtClean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7784" y="404664"/>
            <a:ext cx="406874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Юный поэт</a:t>
            </a:r>
            <a:endParaRPr lang="ru-RU" sz="6600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972270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s://ds03.infourok.ru/uploads/ex/050f/0002760e-8d3de18c/640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8640762" cy="1798637"/>
          </a:xfrm>
        </p:spPr>
        <p:txBody>
          <a:bodyPr/>
          <a:lstStyle/>
          <a:p>
            <a:pPr marL="0" indent="0" algn="l">
              <a:buNone/>
            </a:pPr>
            <a:r>
              <a:rPr lang="ru-RU" altLang="ru-RU" sz="6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Детский театр Маршака</a:t>
            </a:r>
            <a:endParaRPr lang="ru-RU" altLang="ru-RU" sz="6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980728"/>
            <a:ext cx="4211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88000"/>
            </a:pPr>
            <a:r>
              <a:rPr lang="ru-RU" altLang="ru-RU" sz="2400" dirty="0" smtClean="0">
                <a:solidFill>
                  <a:schemeClr val="accent6">
                    <a:lumMod val="50000"/>
                  </a:schemeClr>
                </a:solidFill>
              </a:rPr>
              <a:t>В 1920 в Краснодаре создал детский театр, сам писал для него пьесы:</a:t>
            </a:r>
          </a:p>
          <a:p>
            <a:pPr>
              <a:buSzPct val="188000"/>
            </a:pPr>
            <a:endParaRPr lang="ru-RU" alt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>
              <a:lnSpc>
                <a:spcPct val="90000"/>
              </a:lnSpc>
              <a:buSzPct val="188000"/>
              <a:buFont typeface="Webdings" panose="05030102010509060703" pitchFamily="18" charset="2"/>
              <a:buChar char=""/>
            </a:pPr>
            <a:r>
              <a:rPr lang="ru-RU" altLang="ru-RU" sz="2400" dirty="0" smtClean="0">
                <a:solidFill>
                  <a:schemeClr val="accent5">
                    <a:lumMod val="50000"/>
                  </a:schemeClr>
                </a:solidFill>
              </a:rPr>
              <a:t>«Кошкин дом»</a:t>
            </a:r>
          </a:p>
          <a:p>
            <a:pPr>
              <a:lnSpc>
                <a:spcPct val="90000"/>
              </a:lnSpc>
              <a:buSzPct val="188000"/>
            </a:pPr>
            <a:endParaRPr lang="ru-RU" alt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90000"/>
              </a:lnSpc>
              <a:buSzPct val="188000"/>
              <a:buFont typeface="Webdings" panose="05030102010509060703" pitchFamily="18" charset="2"/>
              <a:buChar char=""/>
            </a:pPr>
            <a:r>
              <a:rPr lang="ru-RU" altLang="ru-RU" sz="2400" dirty="0" smtClean="0">
                <a:solidFill>
                  <a:schemeClr val="accent5">
                    <a:lumMod val="50000"/>
                  </a:schemeClr>
                </a:solidFill>
              </a:rPr>
              <a:t>«Горя </a:t>
            </a:r>
            <a:r>
              <a:rPr lang="ru-RU" altLang="ru-RU" sz="2400" dirty="0">
                <a:solidFill>
                  <a:schemeClr val="accent5">
                    <a:lumMod val="50000"/>
                  </a:schemeClr>
                </a:solidFill>
              </a:rPr>
              <a:t>бояться – счастья не </a:t>
            </a:r>
            <a:r>
              <a:rPr lang="ru-RU" altLang="ru-RU" sz="2400" dirty="0" smtClean="0">
                <a:solidFill>
                  <a:schemeClr val="accent5">
                    <a:lumMod val="50000"/>
                  </a:schemeClr>
                </a:solidFill>
              </a:rPr>
              <a:t>видать»</a:t>
            </a:r>
          </a:p>
          <a:p>
            <a:pPr>
              <a:lnSpc>
                <a:spcPct val="90000"/>
              </a:lnSpc>
              <a:buSzPct val="188000"/>
            </a:pPr>
            <a:endParaRPr lang="ru-RU" alt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90000"/>
              </a:lnSpc>
              <a:buSzPct val="188000"/>
              <a:buFont typeface="Webdings" panose="05030102010509060703" pitchFamily="18" charset="2"/>
              <a:buChar char=""/>
            </a:pPr>
            <a:r>
              <a:rPr lang="ru-RU" altLang="ru-RU" sz="2400" dirty="0" smtClean="0">
                <a:solidFill>
                  <a:schemeClr val="accent5">
                    <a:lumMod val="50000"/>
                  </a:schemeClr>
                </a:solidFill>
              </a:rPr>
              <a:t>«Двенадцать месяцев»</a:t>
            </a:r>
          </a:p>
          <a:p>
            <a:pPr>
              <a:lnSpc>
                <a:spcPct val="90000"/>
              </a:lnSpc>
              <a:buSzPct val="188000"/>
            </a:pPr>
            <a:endParaRPr lang="ru-RU" alt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90000"/>
              </a:lnSpc>
              <a:buSzPct val="188000"/>
              <a:buFont typeface="Webdings" panose="05030102010509060703" pitchFamily="18" charset="2"/>
              <a:buChar char=""/>
            </a:pPr>
            <a:r>
              <a:rPr lang="ru-RU" altLang="ru-RU" sz="2400" dirty="0" smtClean="0">
                <a:solidFill>
                  <a:schemeClr val="accent5">
                    <a:lumMod val="50000"/>
                  </a:schemeClr>
                </a:solidFill>
              </a:rPr>
              <a:t>«Умные вещи»</a:t>
            </a:r>
          </a:p>
          <a:p>
            <a:pPr>
              <a:lnSpc>
                <a:spcPct val="90000"/>
              </a:lnSpc>
              <a:buSzPct val="188000"/>
            </a:pPr>
            <a:endParaRPr lang="ru-RU" alt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90000"/>
              </a:lnSpc>
              <a:buSzPct val="188000"/>
              <a:buFont typeface="Webdings" panose="05030102010509060703" pitchFamily="18" charset="2"/>
              <a:buChar char=""/>
            </a:pPr>
            <a:r>
              <a:rPr lang="ru-RU" altLang="ru-RU" sz="2400" dirty="0" smtClean="0">
                <a:solidFill>
                  <a:schemeClr val="accent5">
                    <a:lumMod val="50000"/>
                  </a:schemeClr>
                </a:solidFill>
              </a:rPr>
              <a:t>«Теремок»</a:t>
            </a:r>
            <a:endParaRPr lang="ru-RU" alt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SzPct val="188000"/>
              <a:buFont typeface="Webdings" panose="05030102010509060703" pitchFamily="18" charset="2"/>
              <a:buChar char=""/>
            </a:pPr>
            <a:endParaRPr lang="ru-RU" altLang="ru-RU" sz="2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2" descr="C:\Documents and Settings\Admin\Рабочий стол\маршак 3\b1014745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295033">
            <a:off x="6366243" y="1049096"/>
            <a:ext cx="2495359" cy="3373626"/>
          </a:xfrm>
          <a:prstGeom prst="rect">
            <a:avLst/>
          </a:prstGeom>
          <a:noFill/>
        </p:spPr>
      </p:pic>
      <p:pic>
        <p:nvPicPr>
          <p:cNvPr id="6" name="Содержимое 5" descr="51897699.jpg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/>
          <a:stretch>
            <a:fillRect/>
          </a:stretch>
        </p:blipFill>
        <p:spPr>
          <a:xfrm rot="20247055">
            <a:off x="4932025" y="3143766"/>
            <a:ext cx="2393185" cy="3477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92152988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8" descr="С. Маршак Детки в клетке">
            <a:hlinkClick r:id="" action="ppaction://noaction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clrChange>
              <a:clrFrom>
                <a:srgbClr val="FEDC22"/>
              </a:clrFrom>
              <a:clrTo>
                <a:srgbClr val="FEDC22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3599" y="1340768"/>
            <a:ext cx="3006171" cy="4835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5" name="Rectangle 13"/>
          <p:cNvSpPr>
            <a:spLocks noGrp="1" noChangeArrowheads="1"/>
          </p:cNvSpPr>
          <p:nvPr>
            <p:ph type="body" sz="half" idx="2"/>
          </p:nvPr>
        </p:nvSpPr>
        <p:spPr>
          <a:xfrm>
            <a:off x="4139952" y="1340768"/>
            <a:ext cx="4883578" cy="4536231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anose="05000000000000000000" pitchFamily="2" charset="2"/>
              <a:buChar char=""/>
            </a:pPr>
            <a:r>
              <a:rPr lang="ru-RU" altLang="ru-RU" sz="2400" b="1" dirty="0" smtClean="0">
                <a:solidFill>
                  <a:srgbClr val="00B050"/>
                </a:solidFill>
              </a:rPr>
              <a:t> Первая детская книга Самуила Яковлевича Маршака называлась — «Детки в клетке» и   была выпущена в 1923 году. </a:t>
            </a:r>
          </a:p>
          <a:p>
            <a:pPr eaLnBrk="1" hangingPunct="1">
              <a:buFont typeface="Wingdings" panose="05000000000000000000" pitchFamily="2" charset="2"/>
              <a:buChar char=""/>
            </a:pPr>
            <a:r>
              <a:rPr lang="ru-RU" altLang="ru-RU" sz="2400" b="1" dirty="0" smtClean="0">
                <a:solidFill>
                  <a:srgbClr val="00B050"/>
                </a:solidFill>
              </a:rPr>
              <a:t> Его произведения для детей - это краткие рассказы в стихах.</a:t>
            </a:r>
          </a:p>
          <a:p>
            <a:pPr eaLnBrk="1" hangingPunct="1">
              <a:buFont typeface="Wingdings" panose="05000000000000000000" pitchFamily="2" charset="2"/>
              <a:buChar char=""/>
            </a:pPr>
            <a:r>
              <a:rPr lang="ru-RU" altLang="ru-RU" sz="2400" b="1" dirty="0" smtClean="0">
                <a:solidFill>
                  <a:srgbClr val="00B050"/>
                </a:solidFill>
              </a:rPr>
              <a:t>Вряд ли сегодня найдётся ребёнок, незнакомый с  творчеством Самуила Яковлевича Маршака</a:t>
            </a:r>
            <a:r>
              <a:rPr lang="ru-RU" altLang="ru-RU" sz="2800" b="1" dirty="0" smtClean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13700" y="188640"/>
            <a:ext cx="7301571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600" b="1" cap="none" spc="0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Первая книга</a:t>
            </a:r>
            <a:endParaRPr lang="ru-RU" sz="6600" b="1" cap="none" spc="0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4152408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285749" y="1268760"/>
            <a:ext cx="4498002" cy="439248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Clr>
                <a:srgbClr val="663300"/>
              </a:buClr>
              <a:buFont typeface="Wingdings" panose="05000000000000000000" pitchFamily="2" charset="2"/>
              <a:buChar char="v"/>
            </a:pPr>
            <a:r>
              <a:rPr lang="ru-RU" alt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Первые детские стихи поэт написал о самых маленьких и для самых маленьких. </a:t>
            </a:r>
          </a:p>
          <a:p>
            <a:pPr eaLnBrk="1" hangingPunct="1">
              <a:lnSpc>
                <a:spcPct val="90000"/>
              </a:lnSpc>
              <a:buClr>
                <a:srgbClr val="663300"/>
              </a:buClr>
              <a:buFont typeface="Wingdings" panose="05000000000000000000" pitchFamily="2" charset="2"/>
              <a:buChar char="v"/>
            </a:pPr>
            <a:r>
              <a:rPr lang="ru-RU" alt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Герои многих произведений Самуила Яковлевича Маршака – животные. Рассказывая о них, писатель подразумевает поступки людей и взаимоотношения между ними.</a:t>
            </a:r>
          </a:p>
        </p:txBody>
      </p:sp>
      <p:pic>
        <p:nvPicPr>
          <p:cNvPr id="9219" name="Picture 8" descr="95980761_ori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21176168">
            <a:off x="2028355" y="3127158"/>
            <a:ext cx="2322051" cy="3312368"/>
          </a:xfrm>
          <a:prstGeom prst="rect">
            <a:avLst/>
          </a:prstGeom>
          <a:ln w="3175"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2555776" y="116632"/>
            <a:ext cx="39789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Детские </a:t>
            </a:r>
            <a:r>
              <a:rPr lang="ru-RU" alt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стихи 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8" descr="Теремок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21056051">
            <a:off x="526609" y="234348"/>
            <a:ext cx="2095500" cy="2876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3343131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Усатый-полосатый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00225">
            <a:off x="6778436" y="3447392"/>
            <a:ext cx="1686077" cy="17871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-26787"/>
            <a:ext cx="7132083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6000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Стихи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980728"/>
            <a:ext cx="8447088" cy="5329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3600" b="1" dirty="0">
                <a:solidFill>
                  <a:srgbClr val="002060"/>
                </a:solidFill>
              </a:rPr>
              <a:t>Багаж 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  </a:t>
            </a:r>
            <a:endParaRPr lang="ru-RU" altLang="ru-RU" sz="3600" b="1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altLang="ru-RU" sz="3600" b="1" dirty="0">
                <a:solidFill>
                  <a:srgbClr val="002060"/>
                </a:solidFill>
              </a:rPr>
              <a:t>Мяч 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 </a:t>
            </a:r>
            <a:endParaRPr lang="ru-RU" altLang="ru-RU" sz="3600" b="1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altLang="ru-RU" sz="3600" b="1" dirty="0">
                <a:solidFill>
                  <a:srgbClr val="002060"/>
                </a:solidFill>
              </a:rPr>
              <a:t>Пудель 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 </a:t>
            </a:r>
            <a:endParaRPr lang="ru-RU" altLang="ru-RU" sz="3600" b="1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altLang="ru-RU" sz="3600" b="1" dirty="0">
                <a:solidFill>
                  <a:srgbClr val="002060"/>
                </a:solidFill>
              </a:rPr>
              <a:t>Почта 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 </a:t>
            </a:r>
            <a:endParaRPr lang="ru-RU" altLang="ru-RU" sz="3600" b="1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altLang="ru-RU" sz="3600" b="1" dirty="0">
                <a:solidFill>
                  <a:srgbClr val="002060"/>
                </a:solidFill>
              </a:rPr>
              <a:t>Вот какой рассеянный 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 </a:t>
            </a:r>
            <a:endParaRPr lang="ru-RU" altLang="ru-RU" sz="3600" b="1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altLang="ru-RU" sz="3600" b="1" dirty="0" err="1">
                <a:solidFill>
                  <a:srgbClr val="002060"/>
                </a:solidFill>
              </a:rPr>
              <a:t>Усатый-полосатый</a:t>
            </a:r>
            <a:r>
              <a:rPr lang="ru-RU" altLang="ru-RU" sz="3600" b="1" dirty="0">
                <a:solidFill>
                  <a:srgbClr val="002060"/>
                </a:solidFill>
              </a:rPr>
              <a:t> 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 </a:t>
            </a:r>
            <a:endParaRPr lang="ru-RU" altLang="ru-RU" sz="3600" b="1" dirty="0">
              <a:solidFill>
                <a:srgbClr val="002060"/>
              </a:solidFill>
            </a:endParaRPr>
          </a:p>
          <a:p>
            <a:pPr>
              <a:lnSpc>
                <a:spcPct val="90000"/>
              </a:lnSpc>
            </a:pPr>
            <a:r>
              <a:rPr lang="ru-RU" altLang="ru-RU" sz="3600" b="1" dirty="0">
                <a:solidFill>
                  <a:srgbClr val="002060"/>
                </a:solidFill>
              </a:rPr>
              <a:t>Великан</a:t>
            </a:r>
            <a:r>
              <a:rPr lang="ru-RU" altLang="ru-RU" sz="3600" dirty="0"/>
              <a:t> </a:t>
            </a:r>
            <a:r>
              <a:rPr lang="ru-RU" altLang="ru-RU" sz="3600" dirty="0" smtClean="0"/>
              <a:t> </a:t>
            </a:r>
            <a:endParaRPr lang="ru-RU" altLang="ru-RU" sz="3600" dirty="0"/>
          </a:p>
          <a:p>
            <a:pPr>
              <a:lnSpc>
                <a:spcPct val="90000"/>
              </a:lnSpc>
              <a:buNone/>
            </a:pPr>
            <a:endParaRPr lang="ru-RU" altLang="ru-RU" sz="3600" dirty="0"/>
          </a:p>
        </p:txBody>
      </p:sp>
      <p:pic>
        <p:nvPicPr>
          <p:cNvPr id="4" name="Picture 4" descr="Рассеянны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47453">
            <a:off x="6009318" y="401822"/>
            <a:ext cx="2497460" cy="24974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Багаж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481945">
            <a:off x="3931249" y="872433"/>
            <a:ext cx="1710602" cy="24026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10" descr="Почта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925" y="4663238"/>
            <a:ext cx="1528762" cy="1904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6551707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26064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6000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Повести в стихах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499992" y="5744610"/>
            <a:ext cx="4392488" cy="99675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altLang="ru-RU" sz="2400" b="1" dirty="0">
                <a:solidFill>
                  <a:srgbClr val="002060"/>
                </a:solidFill>
              </a:rPr>
              <a:t>Рассказ </a:t>
            </a:r>
            <a:endParaRPr lang="ru-RU" altLang="ru-RU" sz="2400" b="1" dirty="0" smtClean="0">
              <a:solidFill>
                <a:srgbClr val="002060"/>
              </a:solidFill>
            </a:endParaRPr>
          </a:p>
          <a:p>
            <a:pPr marL="45720" indent="0" algn="ctr">
              <a:buNone/>
            </a:pPr>
            <a:r>
              <a:rPr lang="ru-RU" altLang="ru-RU" sz="2400" b="1" dirty="0" smtClean="0">
                <a:solidFill>
                  <a:srgbClr val="002060"/>
                </a:solidFill>
              </a:rPr>
              <a:t>О неизвестном </a:t>
            </a:r>
            <a:r>
              <a:rPr lang="ru-RU" altLang="ru-RU" sz="2400" b="1" dirty="0">
                <a:solidFill>
                  <a:srgbClr val="002060"/>
                </a:solidFill>
              </a:rPr>
              <a:t>герое</a:t>
            </a:r>
          </a:p>
          <a:p>
            <a:pPr algn="ctr"/>
            <a:endParaRPr lang="ru-RU" altLang="ru-RU" sz="2400" b="1" dirty="0">
              <a:solidFill>
                <a:srgbClr val="008000"/>
              </a:solidFill>
            </a:endParaRPr>
          </a:p>
          <a:p>
            <a:pPr>
              <a:buFontTx/>
              <a:buNone/>
            </a:pPr>
            <a:endParaRPr lang="ru-RU" altLang="ru-RU" b="1" dirty="0">
              <a:solidFill>
                <a:srgbClr val="008000"/>
              </a:solidFill>
            </a:endParaRPr>
          </a:p>
        </p:txBody>
      </p:sp>
      <p:pic>
        <p:nvPicPr>
          <p:cNvPr id="13317" name="Picture 5" descr="Рассказ о неизвестном герое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44459" y="1484566"/>
            <a:ext cx="3203575" cy="4033838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9" name="Picture 7" descr="Быль-небылиц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36866"/>
            <a:ext cx="2952328" cy="4194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107767" y="5966048"/>
            <a:ext cx="255230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002060"/>
                </a:solidFill>
              </a:rPr>
              <a:t>Быль-небылица</a:t>
            </a:r>
          </a:p>
        </p:txBody>
      </p:sp>
    </p:spTree>
    <p:extLst>
      <p:ext uri="{BB962C8B-B14F-4D97-AF65-F5344CB8AC3E}">
        <p14:creationId xmlns="" xmlns:p14="http://schemas.microsoft.com/office/powerpoint/2010/main" val="38320851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542</TotalTime>
  <Words>180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Слайд 1</vt:lpstr>
      <vt:lpstr>Слайд 2</vt:lpstr>
      <vt:lpstr>Слайд 3</vt:lpstr>
      <vt:lpstr>Слайд 4</vt:lpstr>
      <vt:lpstr>Детский театр Маршака</vt:lpstr>
      <vt:lpstr>Слайд 6</vt:lpstr>
      <vt:lpstr>Слайд 7</vt:lpstr>
      <vt:lpstr>Стихи</vt:lpstr>
      <vt:lpstr>Повести в стихах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</dc:creator>
  <cp:lastModifiedBy>1</cp:lastModifiedBy>
  <cp:revision>45</cp:revision>
  <dcterms:created xsi:type="dcterms:W3CDTF">2017-03-18T16:05:57Z</dcterms:created>
  <dcterms:modified xsi:type="dcterms:W3CDTF">2017-12-19T20:12:15Z</dcterms:modified>
</cp:coreProperties>
</file>