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302" r:id="rId3"/>
    <p:sldId id="303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  <p:sldId id="257" r:id="rId15"/>
    <p:sldId id="258" r:id="rId16"/>
    <p:sldId id="264" r:id="rId17"/>
    <p:sldId id="265" r:id="rId18"/>
    <p:sldId id="294" r:id="rId19"/>
    <p:sldId id="293" r:id="rId20"/>
    <p:sldId id="317" r:id="rId21"/>
    <p:sldId id="272" r:id="rId22"/>
    <p:sldId id="301" r:id="rId23"/>
    <p:sldId id="267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7" autoAdjust="0"/>
    <p:restoredTop sz="94629" autoAdjust="0"/>
  </p:normalViewPr>
  <p:slideViewPr>
    <p:cSldViewPr>
      <p:cViewPr varScale="1">
        <p:scale>
          <a:sx n="91" d="100"/>
          <a:sy n="91" d="100"/>
        </p:scale>
        <p:origin x="-52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55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0" name="Rectangle 114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7" name="Rectangle 84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" name="Rectangle 85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113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4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0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1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6" name="Freeform 44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50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51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Hexagon 52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3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4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5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6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Freeform 57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Hexagon 58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0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1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2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3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4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5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6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Freeform 67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8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3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Rectangle 46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49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88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 smtClean="0"/>
            </a:lvl1pPr>
          </a:lstStyle>
          <a:p>
            <a:pPr>
              <a:defRPr/>
            </a:pPr>
            <a:fld id="{7A94206C-FB03-4B83-9A06-5BB32FF7E86C}" type="datetimeFigureOut">
              <a:rPr lang="ru-RU"/>
              <a:pPr>
                <a:defRPr/>
              </a:pPr>
              <a:t>19.12.2017</a:t>
            </a:fld>
            <a:endParaRPr lang="ru-RU" dirty="0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 dirty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8E9424D-1DF5-4DB6-A399-A937581955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FCBB4-0C69-4E26-A012-A71BB71D7FEE}" type="datetimeFigureOut">
              <a:rPr lang="ru-RU"/>
              <a:pPr>
                <a:defRPr/>
              </a:pPr>
              <a:t>19.12.2017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CA0A4-7775-4824-838F-1CABE11FF3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4ECD6-852A-4672-8C9B-61FCE571F13C}" type="datetimeFigureOut">
              <a:rPr lang="ru-RU"/>
              <a:pPr>
                <a:defRPr/>
              </a:pPr>
              <a:t>19.12.2017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6BDCE-1716-426B-A56B-FAA5148934C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EA062-1D1F-4A62-85D7-B228F508A0CD}" type="datetimeFigureOut">
              <a:rPr lang="ru-RU"/>
              <a:pPr>
                <a:defRPr/>
              </a:pPr>
              <a:t>19.12.2017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923F7-4C5C-4DAA-9C34-C9A6054CA7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92B3F-AA80-47F8-B97F-50E27B426116}" type="datetimeFigureOut">
              <a:rPr lang="ru-RU"/>
              <a:pPr>
                <a:defRPr/>
              </a:pPr>
              <a:t>19.12.2017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6EDD1-7978-47BB-9881-4EF258C7EB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CA524-C631-4C99-9204-C7DB35662023}" type="datetimeFigureOut">
              <a:rPr lang="ru-RU"/>
              <a:pPr>
                <a:defRPr/>
              </a:pPr>
              <a:t>19.12.2017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450AC-0F81-4112-8E92-FF6C1ACCD6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12BA3A-C8B3-4D13-9BFD-8E1CB8BD81B9}" type="datetimeFigureOut">
              <a:rPr lang="ru-RU"/>
              <a:pPr>
                <a:defRPr/>
              </a:pPr>
              <a:t>19.12.2017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E6947-F785-4BB0-A852-32677FC4BF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A39B2-8E49-4D99-87E3-B4BEB30CE108}" type="datetimeFigureOut">
              <a:rPr lang="ru-RU"/>
              <a:pPr>
                <a:defRPr/>
              </a:pPr>
              <a:t>19.12.2017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DFE44-04E3-4602-A0FB-D7B9C43B25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0C687-3622-44F2-93CE-571D4FD60D10}" type="datetimeFigureOut">
              <a:rPr lang="ru-RU"/>
              <a:pPr>
                <a:defRPr/>
              </a:pPr>
              <a:t>19.12.2017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B05E6-23C3-4BA0-A573-3C747DB894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3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0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1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2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79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5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5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58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1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2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3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4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5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6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7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68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9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0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56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57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60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C392E-6737-4475-9138-53BC6AC9CACD}" type="datetimeFigureOut">
              <a:rPr lang="ru-RU"/>
              <a:pPr>
                <a:defRPr/>
              </a:pPr>
              <a:t>19.12.2017</a:t>
            </a:fld>
            <a:endParaRPr lang="ru-RU" dirty="0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98F54-6518-4D61-9D0D-01BD13FCE68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6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3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4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5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80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1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82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7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8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9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4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9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60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61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62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63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4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5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6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7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8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9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70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71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72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3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9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10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101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10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A9F9D-0151-4BFA-9AE3-AE6A39E5FBBD}" type="datetimeFigureOut">
              <a:rPr lang="ru-RU"/>
              <a:pPr>
                <a:defRPr/>
              </a:pPr>
              <a:t>19.12.2017</a:t>
            </a:fld>
            <a:endParaRPr lang="ru-RU" dirty="0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3F586-66AE-4C23-9821-C96FF25324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EFEF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585085-85EB-49B8-ACB2-2B917B64151F}" type="datetimeFigureOut">
              <a:rPr lang="ru-RU"/>
              <a:pPr>
                <a:defRPr/>
              </a:pPr>
              <a:t>19.12.2017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EFEF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41E330-5CF5-44E4-90D0-55B2ABA539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4" r:id="rId3"/>
    <p:sldLayoutId id="2147483753" r:id="rId4"/>
    <p:sldLayoutId id="2147483752" r:id="rId5"/>
    <p:sldLayoutId id="2147483751" r:id="rId6"/>
    <p:sldLayoutId id="2147483750" r:id="rId7"/>
    <p:sldLayoutId id="2147483757" r:id="rId8"/>
    <p:sldLayoutId id="2147483758" r:id="rId9"/>
    <p:sldLayoutId id="2147483749" r:id="rId10"/>
    <p:sldLayoutId id="214748374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1989138"/>
            <a:ext cx="8686800" cy="2376487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Педагогический проект </a:t>
            </a:r>
            <a:r>
              <a:rPr lang="ru-RU" sz="6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тему:</a:t>
            </a:r>
            <a:r>
              <a:rPr lang="ru-RU" sz="6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«Утро в деревне»</a:t>
            </a:r>
            <a:endParaRPr lang="ru-RU" sz="6600" i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924175"/>
            <a:ext cx="8686800" cy="3155950"/>
          </a:xfrm>
        </p:spPr>
        <p:txBody>
          <a:bodyPr>
            <a:normAutofit/>
          </a:bodyPr>
          <a:lstStyle/>
          <a:p>
            <a:pPr marL="0" indent="0" algn="r"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/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3986212"/>
          </a:xfrm>
        </p:spPr>
        <p:txBody>
          <a:bodyPr/>
          <a:lstStyle/>
          <a:p>
            <a:pPr algn="just">
              <a:lnSpc>
                <a:spcPct val="115000"/>
              </a:lnSpc>
            </a:pPr>
            <a:r>
              <a:rPr lang="ru-RU" sz="28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Направления:</a:t>
            </a:r>
            <a:r>
              <a:rPr lang="ru-RU" sz="20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Образовательная область: «Социально-коммуникативное», </a:t>
            </a:r>
            <a:r>
              <a:rPr lang="ru-RU" sz="2800" i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интеграция областей: Речевое развитие;</a:t>
            </a:r>
            <a:br>
              <a:rPr lang="ru-RU" sz="2800" i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i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художественно-эстетическое; познавательное развитие.  …..</a:t>
            </a:r>
            <a:r>
              <a:rPr lang="ru-RU" sz="20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sz="2800" smtClean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2689225"/>
          </a:xfrm>
        </p:spPr>
        <p:txBody>
          <a:bodyPr/>
          <a:lstStyle/>
          <a:p>
            <a:pPr algn="just">
              <a:lnSpc>
                <a:spcPct val="115000"/>
              </a:lnSpc>
            </a:pPr>
            <a:r>
              <a:rPr lang="ru-RU" sz="28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Формы совместной деятельности:</a:t>
            </a:r>
            <a:r>
              <a:rPr lang="ru-RU" sz="28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совместное создание и подготовка условий для посадки лука. </a:t>
            </a:r>
            <a:r>
              <a:rPr lang="ru-RU" sz="20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sz="2800" smtClean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4130675"/>
          </a:xfrm>
        </p:spPr>
        <p:txBody>
          <a:bodyPr/>
          <a:lstStyle/>
          <a:p>
            <a:pPr algn="just">
              <a:lnSpc>
                <a:spcPct val="115000"/>
              </a:lnSpc>
            </a:pPr>
            <a:r>
              <a:rPr lang="ru-RU" sz="28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Предметно – развивающая среда:</a:t>
            </a:r>
            <a:r>
              <a:rPr lang="ru-RU" sz="20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настольно – печатные игры;</a:t>
            </a:r>
            <a:r>
              <a:rPr lang="ru-RU" sz="20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картотека дидактических игр;</a:t>
            </a:r>
            <a:r>
              <a:rPr lang="ru-RU" sz="20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контейнеры, земля, семена для посадки, лупы, грабли, совочки и др.</a:t>
            </a:r>
            <a:r>
              <a:rPr lang="ru-RU" sz="20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sz="2800" smtClean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1341438"/>
            <a:ext cx="7024687" cy="4824412"/>
          </a:xfrm>
        </p:spPr>
        <p:txBody>
          <a:bodyPr rtlCol="0">
            <a:normAutofit fontScale="90000"/>
          </a:bodyPr>
          <a:lstStyle/>
          <a:p>
            <a:pPr algn="just" fontAlgn="auto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Ожидаемый результат: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800" dirty="0">
                <a:latin typeface="Times New Roman"/>
                <a:ea typeface="Calibri"/>
                <a:cs typeface="Times New Roman"/>
              </a:rPr>
              <a:t>У детей появится интерес к деятельности взрослых, обогатится словарь: почва, влага, свет, тепло, расширится кругозор.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800" dirty="0">
                <a:latin typeface="Times New Roman"/>
                <a:ea typeface="Calibri"/>
                <a:cs typeface="Times New Roman"/>
              </a:rPr>
              <a:t>	Дети научатся сажать и ухаживать за луком и познакомятся с условиями их содержания, будут учиться подмечать пользу и красоту зеленого лука зимой.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800" dirty="0">
                <a:latin typeface="Times New Roman"/>
                <a:ea typeface="Calibri"/>
                <a:cs typeface="Times New Roman"/>
              </a:rPr>
              <a:t>	Дети получат первичные представления о росте растений в комнатных условиях как в контейнере с почвой, так и в стакане с водой.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425" y="1052513"/>
            <a:ext cx="8686800" cy="4164012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"Что за зелень у окна. </a:t>
            </a:r>
          </a:p>
          <a:p>
            <a:pPr marL="0" indent="0">
              <a:buFont typeface="Wingdings 2" pitchFamily="18" charset="2"/>
              <a:buNone/>
            </a:pP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Ведь за окном у нас зима. </a:t>
            </a:r>
          </a:p>
          <a:p>
            <a:pPr marL="0" indent="0">
              <a:buFont typeface="Wingdings 2" pitchFamily="18" charset="2"/>
              <a:buNone/>
            </a:pP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Поговаривают что лук, </a:t>
            </a:r>
          </a:p>
          <a:p>
            <a:pPr marL="0" indent="0">
              <a:buFont typeface="Wingdings 2" pitchFamily="18" charset="2"/>
              <a:buNone/>
            </a:pP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Полезен от семи недуг. </a:t>
            </a:r>
          </a:p>
          <a:p>
            <a:pPr marL="0" indent="0">
              <a:buFont typeface="Wingdings 2" pitchFamily="18" charset="2"/>
              <a:buNone/>
            </a:pP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Малыши лучок сажали. </a:t>
            </a:r>
          </a:p>
          <a:p>
            <a:pPr marL="0" indent="0">
              <a:buFont typeface="Wingdings 2" pitchFamily="18" charset="2"/>
              <a:buNone/>
            </a:pP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Урожаем угощали, </a:t>
            </a:r>
          </a:p>
          <a:p>
            <a:pPr marL="0" indent="0">
              <a:buFont typeface="Wingdings 2" pitchFamily="18" charset="2"/>
              <a:buNone/>
            </a:pP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Витаминов целый клад</a:t>
            </a:r>
          </a:p>
          <a:p>
            <a:pPr marL="0" indent="0">
              <a:buFont typeface="Wingdings 2" pitchFamily="18" charset="2"/>
              <a:buNone/>
            </a:pP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Приходите все к нам в сад.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"</a:t>
            </a:r>
          </a:p>
          <a:p>
            <a:pPr marL="0" indent="0">
              <a:buFont typeface="Wingdings 2" pitchFamily="18" charset="2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125538"/>
            <a:ext cx="3065463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971550" y="404813"/>
            <a:ext cx="7024688" cy="1143000"/>
          </a:xfrm>
        </p:spPr>
        <p:txBody>
          <a:bodyPr/>
          <a:lstStyle/>
          <a:p>
            <a:pPr algn="ctr"/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8313" y="1700213"/>
            <a:ext cx="8280400" cy="4968875"/>
          </a:xfrm>
        </p:spPr>
        <p:txBody>
          <a:bodyPr rtlCol="0">
            <a:normAutofit fontScale="40000" lnSpcReduction="20000"/>
          </a:bodyPr>
          <a:lstStyle/>
          <a:p>
            <a:pPr indent="0" algn="just" fontAlgn="auto">
              <a:lnSpc>
                <a:spcPct val="115000"/>
              </a:lnSpc>
              <a:spcAft>
                <a:spcPts val="1000"/>
              </a:spcAft>
              <a:buFont typeface="Wingdings 2" pitchFamily="18" charset="2"/>
              <a:buNone/>
              <a:defRPr/>
            </a:pP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	</a:t>
            </a:r>
            <a:r>
              <a:rPr lang="ru-RU" sz="45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 </a:t>
            </a:r>
            <a:r>
              <a:rPr lang="ru-RU" sz="45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дворе январь. Сельчане заняты подготовкой теплиц для посадки огурцов. Пришло время посадок. В целях привлечения детей к выполнению простейших трудовых действий (требования ФГОС), я решила посадить с детьми лук. Нет ничего приятнее, когда первая весенняя зелень поспевает прямо у тебя на подоконнике.</a:t>
            </a:r>
          </a:p>
          <a:p>
            <a:pPr indent="0" algn="just" fontAlgn="auto">
              <a:lnSpc>
                <a:spcPct val="115000"/>
              </a:lnSpc>
              <a:spcAft>
                <a:spcPts val="1000"/>
              </a:spcAft>
              <a:buFont typeface="Wingdings 2" pitchFamily="18" charset="2"/>
              <a:buNone/>
              <a:defRPr/>
            </a:pPr>
            <a:r>
              <a:rPr lang="ru-RU" sz="45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	Огород </a:t>
            </a:r>
            <a:r>
              <a:rPr lang="ru-RU" sz="4500" b="1" i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 подоконнике в детском саду является очень приятным занятием, особенно зимой, когда хочется отведать свежие дары природы, посмотреть на зелень. В младших группах это могут быть лук, фасоль, горох. Огород на подоконнике позволяет обращать внимание детей на то, что и как делает взрослый, то есть, как ухаживает за растениями. Учит узнавать и называть некоторые трудовые действия и развивает интерес к труду, формирует первичные представления о росте  растений и для роста растений нужна почва, влага, свет, тепло, уход. </a:t>
            </a:r>
          </a:p>
          <a:p>
            <a:pPr indent="-274320" fontAlgn="auto"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819275"/>
          </a:xfrm>
        </p:spPr>
        <p:txBody>
          <a:bodyPr/>
          <a:lstStyle/>
          <a:p>
            <a:pPr algn="ctr"/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Способы оценки: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205038"/>
            <a:ext cx="8686800" cy="3875087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Наблюдение;</a:t>
            </a:r>
          </a:p>
          <a:p>
            <a:pPr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обогащение словаря существительными: почва, влага, свет;</a:t>
            </a:r>
          </a:p>
          <a:p>
            <a:pPr indent="-27432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оявление интереса к труду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87475"/>
          </a:xfrm>
        </p:spPr>
        <p:txBody>
          <a:bodyPr/>
          <a:lstStyle/>
          <a:p>
            <a:pPr algn="ctr"/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 этап - подготовительный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133600"/>
            <a:ext cx="8686800" cy="3946525"/>
          </a:xfrm>
        </p:spPr>
        <p:txBody>
          <a:bodyPr rtlCol="0">
            <a:normAutofit/>
          </a:bodyPr>
          <a:lstStyle/>
          <a:p>
            <a:pPr marL="514350" indent="-514350" algn="just" fontAlgn="auto">
              <a:spcAft>
                <a:spcPts val="0"/>
              </a:spcAft>
              <a:buFont typeface="Wingdings 2" pitchFamily="18" charset="2"/>
              <a:buAutoNum type="arabicPeriod"/>
              <a:defRPr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Составление плана по посадке лука.</a:t>
            </a:r>
          </a:p>
          <a:p>
            <a:pPr marL="514350" indent="-514350" algn="just" fontAlgn="auto">
              <a:spcAft>
                <a:spcPts val="0"/>
              </a:spcAft>
              <a:buFont typeface="Wingdings 2" pitchFamily="18" charset="2"/>
              <a:buAutoNum type="arabicPeriod"/>
              <a:defRPr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Подбор материала: контейнеры, земля, лук.</a:t>
            </a:r>
          </a:p>
          <a:p>
            <a:pPr marL="514350" indent="-514350" algn="just" fontAlgn="auto">
              <a:spcAft>
                <a:spcPts val="0"/>
              </a:spcAft>
              <a:buFont typeface="Wingdings 2" pitchFamily="18" charset="2"/>
              <a:buAutoNum type="arabicPeriod"/>
              <a:defRPr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Подбор </a:t>
            </a:r>
            <a:r>
              <a:rPr lang="ru-RU" sz="28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сказок, стихов.</a:t>
            </a:r>
          </a:p>
          <a:p>
            <a:pPr marL="514350" indent="-514350" algn="just" fontAlgn="auto">
              <a:spcAft>
                <a:spcPts val="0"/>
              </a:spcAft>
              <a:buFont typeface="Wingdings 2" pitchFamily="18" charset="2"/>
              <a:buAutoNum type="arabicPeriod"/>
              <a:defRPr/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маме\фотки гульнара\20150209_0917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5952661" cy="4464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971550" y="549275"/>
            <a:ext cx="7024688" cy="1143000"/>
          </a:xfrm>
        </p:spPr>
        <p:txBody>
          <a:bodyPr/>
          <a:lstStyle/>
          <a:p>
            <a:pPr algn="ctr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Перспективный план работы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684213" y="908050"/>
          <a:ext cx="7776863" cy="52073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0754"/>
                <a:gridCol w="2030754"/>
                <a:gridCol w="3715355"/>
              </a:tblGrid>
              <a:tr h="6171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Время проведения</a:t>
                      </a:r>
                      <a:endParaRPr lang="ru-RU" sz="9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Деятельность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Ответственные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</a:tr>
              <a:tr h="4114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Январь (2 неделя)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Подготовка земли, контейнеров и </a:t>
                      </a:r>
                      <a:r>
                        <a:rPr lang="ru-RU" sz="1200" dirty="0" smtClean="0">
                          <a:effectLst/>
                        </a:rPr>
                        <a:t>семян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Родители и воспитатели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</a:tr>
              <a:tr h="822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Январь (3 неделя)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Знакомство  с землей, посадка </a:t>
                      </a:r>
                      <a:r>
                        <a:rPr lang="ru-RU" sz="1200" dirty="0" smtClean="0">
                          <a:effectLst/>
                        </a:rPr>
                        <a:t>лука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Воспитатель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</a:tr>
              <a:tr h="4114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Январь (4 неделя)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Уход</a:t>
                      </a:r>
                      <a:endParaRPr lang="ru-RU" sz="9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Наблюдение за луком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Воспитатель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</a:tr>
              <a:tr h="8229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Февраль (1 неделя)</a:t>
                      </a:r>
                      <a:endParaRPr lang="ru-RU" sz="105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Фиксация наблюдений воспитателем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Воспитатель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</a:tr>
              <a:tr h="6171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Февраль (2 неделя)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Занятие-аппликация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Воспитатель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</a:tr>
              <a:tr h="4114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Февраль (3 неделя)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Чтение русской народной сказки «Репка»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Воспитатель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</a:tr>
              <a:tr h="4114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Февраль (4 неделя)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Приглашение родителей, использование </a:t>
                      </a:r>
                      <a:r>
                        <a:rPr lang="ru-RU" sz="1200" baseline="0" dirty="0" smtClean="0">
                          <a:effectLst/>
                        </a:rPr>
                        <a:t> лука во время обеда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Воспитатель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1" marR="57501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3554412"/>
          </a:xfrm>
        </p:spPr>
        <p:txBody>
          <a:bodyPr>
            <a:normAutofit/>
          </a:bodyPr>
          <a:lstStyle/>
          <a:p>
            <a:pPr indent="449263" algn="just">
              <a:lnSpc>
                <a:spcPct val="115000"/>
              </a:lnSpc>
            </a:pPr>
            <a:r>
              <a:rPr lang="ru-RU" sz="3600" b="1" smtClean="0"/>
              <a:t>Направленность:</a:t>
            </a:r>
            <a:br>
              <a:rPr lang="ru-RU" sz="3600" b="1" smtClean="0"/>
            </a:b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Познание окружающего мира через искусственно созданную</a:t>
            </a:r>
            <a:br>
              <a:rPr lang="ru-RU" sz="3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среду.</a:t>
            </a:r>
            <a:r>
              <a:rPr lang="ru-RU" sz="2900" smtClean="0">
                <a:latin typeface="Calibri" pitchFamily="34" charset="0"/>
                <a:cs typeface="Times New Roman" pitchFamily="18" charset="0"/>
              </a:rPr>
              <a:t/>
            </a:r>
            <a:br>
              <a:rPr lang="ru-RU" sz="2900" smtClean="0">
                <a:latin typeface="Calibri" pitchFamily="34" charset="0"/>
                <a:cs typeface="Times New Roman" pitchFamily="18" charset="0"/>
              </a:rPr>
            </a:br>
            <a:endParaRPr lang="ru-RU" sz="360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II 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этап 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познавательно-исследовательский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200" indent="-457200" fontAlgn="auto">
              <a:spcAft>
                <a:spcPts val="0"/>
              </a:spcAft>
              <a:buFont typeface="Wingdings 2" pitchFamily="18" charset="2"/>
              <a:buAutoNum type="arabicPeriod"/>
              <a:defRPr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Ознакомление с луком и почвой.</a:t>
            </a:r>
          </a:p>
          <a:p>
            <a:pPr marL="457200" indent="-457200" fontAlgn="auto">
              <a:spcAft>
                <a:spcPts val="0"/>
              </a:spcAft>
              <a:buFont typeface="Wingdings 2" pitchFamily="18" charset="2"/>
              <a:buAutoNum type="arabicPeriod"/>
              <a:defRPr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Посадка лука, уход за ним</a:t>
            </a:r>
          </a:p>
          <a:p>
            <a:pPr marL="457200" indent="-457200" fontAlgn="auto">
              <a:spcAft>
                <a:spcPts val="0"/>
              </a:spcAft>
              <a:buFont typeface="Wingdings 2" pitchFamily="18" charset="2"/>
              <a:buAutoNum type="arabicPeriod"/>
              <a:defRPr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Чтение русской народной сказки «Репка»</a:t>
            </a:r>
          </a:p>
          <a:p>
            <a:pPr marL="457200" indent="-457200" fontAlgn="auto">
              <a:spcAft>
                <a:spcPts val="0"/>
              </a:spcAft>
              <a:buFont typeface="Wingdings 2" pitchFamily="18" charset="2"/>
              <a:buAutoNum type="arabicPeriod"/>
              <a:defRPr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Ознакомление с орудиями труда</a:t>
            </a:r>
          </a:p>
          <a:p>
            <a:pPr marL="457200" indent="-457200" fontAlgn="auto">
              <a:spcAft>
                <a:spcPts val="0"/>
              </a:spcAft>
              <a:buFont typeface="Wingdings 2" pitchFamily="18" charset="2"/>
              <a:buAutoNum type="arabicPeriod"/>
              <a:defRPr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Фиксация наблюдений</a:t>
            </a:r>
          </a:p>
          <a:p>
            <a:pPr marL="457200" indent="-457200" fontAlgn="auto">
              <a:spcAft>
                <a:spcPts val="0"/>
              </a:spcAft>
              <a:buFont typeface="Wingdings 2" pitchFamily="18" charset="2"/>
              <a:buAutoNum type="arabicPeriod"/>
              <a:defRPr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Занятие - аппликация </a:t>
            </a:r>
          </a:p>
          <a:p>
            <a:pPr marL="457200" indent="-457200" fontAlgn="auto">
              <a:spcAft>
                <a:spcPts val="0"/>
              </a:spcAft>
              <a:buFont typeface="Wingdings 2" pitchFamily="18" charset="2"/>
              <a:buAutoNum type="arabicPeriod"/>
              <a:defRPr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</a:p>
          <a:p>
            <a:pPr indent="-274320" fontAlgn="auto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549275"/>
            <a:ext cx="7024687" cy="1143000"/>
          </a:xfrm>
        </p:spPr>
        <p:txBody>
          <a:bodyPr/>
          <a:lstStyle/>
          <a:p>
            <a:pPr algn="ctr"/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Знакомство с землей</a:t>
            </a:r>
          </a:p>
        </p:txBody>
      </p:sp>
      <p:pic>
        <p:nvPicPr>
          <p:cNvPr id="4" name="Объект 3" descr="H:\DCIM\101NIKON\DSCN149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1619672" y="1628800"/>
            <a:ext cx="5832648" cy="4320480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фото на проект\DSC0899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/>
            </a:extLst>
          </a:blip>
          <a:srcRect l="21533" t="17871" r="-21533" b="-5552"/>
          <a:stretch/>
        </p:blipFill>
        <p:spPr bwMode="auto">
          <a:xfrm>
            <a:off x="1187624" y="706090"/>
            <a:ext cx="5080000" cy="29689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220072" y="2190588"/>
            <a:ext cx="2637914" cy="395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3429000"/>
            <a:ext cx="1336675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smtClean="0">
                <a:latin typeface="Times New Roman" pitchFamily="18" charset="0"/>
                <a:cs typeface="Times New Roman" pitchFamily="18" charset="0"/>
              </a:rPr>
              <a:t>III  </a:t>
            </a: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этап - заключительный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 2" pitchFamily="18" charset="2"/>
              <a:buAutoNum type="arabicPeriod"/>
            </a:pPr>
            <a:r>
              <a:rPr lang="ru-RU" sz="20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Сочинение сказки воспитателем «Утро в деревне»</a:t>
            </a:r>
          </a:p>
          <a:p>
            <a:pPr marL="457200" indent="-457200">
              <a:buFont typeface="Wingdings 2" pitchFamily="18" charset="2"/>
              <a:buAutoNum type="arabicPeriod"/>
            </a:pPr>
            <a:r>
              <a:rPr lang="ru-RU" sz="20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зеленого лука во время обеда</a:t>
            </a:r>
          </a:p>
          <a:p>
            <a:pPr marL="457200" indent="-457200">
              <a:buFont typeface="Wingdings 2" pitchFamily="18" charset="2"/>
              <a:buAutoNum type="arabicPeriod"/>
            </a:pPr>
            <a:r>
              <a:rPr lang="ru-RU" sz="20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сюжета на подоконнике «Утро в деревне»</a:t>
            </a:r>
          </a:p>
          <a:p>
            <a:pPr marL="457200" indent="-457200">
              <a:buFont typeface="Wingdings 2" pitchFamily="18" charset="2"/>
              <a:buAutoNum type="arabicPeriod"/>
            </a:pPr>
            <a:r>
              <a:rPr lang="ru-RU" sz="20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Объединение детей общим делом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3986212"/>
          </a:xfrm>
        </p:spPr>
        <p:txBody>
          <a:bodyPr>
            <a:normAutofit/>
          </a:bodyPr>
          <a:lstStyle/>
          <a:p>
            <a:pPr indent="449263" algn="just">
              <a:lnSpc>
                <a:spcPct val="115000"/>
              </a:lnSpc>
            </a:pPr>
            <a:r>
              <a:rPr lang="ru-RU" sz="2900" b="1" smtClean="0">
                <a:latin typeface="Times New Roman" pitchFamily="18" charset="0"/>
                <a:cs typeface="Times New Roman" pitchFamily="18" charset="0"/>
              </a:rPr>
              <a:t>Предпосылки:</a:t>
            </a:r>
            <a:r>
              <a:rPr lang="ru-RU" sz="2900" smtClean="0">
                <a:latin typeface="Times New Roman" pitchFamily="18" charset="0"/>
                <a:cs typeface="Times New Roman" pitchFamily="18" charset="0"/>
              </a:rPr>
              <a:t> Календарно – тематический подход к организации педагогического процесса согласно Федеральному государственному образовательному стандарту дошкольного образования..</a:t>
            </a:r>
            <a:r>
              <a:rPr lang="ru-RU" sz="2200" smtClean="0">
                <a:latin typeface="Calibri" pitchFamily="34" charset="0"/>
                <a:cs typeface="Times New Roman" pitchFamily="18" charset="0"/>
              </a:rPr>
              <a:t/>
            </a:r>
            <a:br>
              <a:rPr lang="ru-RU" sz="2200" smtClean="0">
                <a:latin typeface="Calibri" pitchFamily="34" charset="0"/>
                <a:cs typeface="Times New Roman" pitchFamily="18" charset="0"/>
              </a:rPr>
            </a:br>
            <a:endParaRPr lang="ru-RU" sz="290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5065712"/>
          </a:xfrm>
        </p:spPr>
        <p:txBody>
          <a:bodyPr/>
          <a:lstStyle/>
          <a:p>
            <a:pPr algn="just">
              <a:lnSpc>
                <a:spcPct val="115000"/>
              </a:lnSpc>
            </a:pPr>
            <a:r>
              <a:rPr lang="ru-RU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Вид: </a:t>
            </a:r>
            <a:r>
              <a:rPr lang="ru-RU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Естественно – научный, практико -  ориентированный.</a:t>
            </a:r>
            <a:br>
              <a:rPr lang="ru-RU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2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проекта: </a:t>
            </a:r>
            <a:r>
              <a:rPr lang="ru-RU" sz="32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первой </a:t>
            </a:r>
            <a:r>
              <a:rPr lang="ru-RU" sz="3200" smtClean="0">
                <a:solidFill>
                  <a:srgbClr val="92D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младшей группы</a:t>
            </a:r>
            <a:r>
              <a:rPr lang="ru-RU" sz="32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воспитатель, помощник воспитателя, родители.</a:t>
            </a:r>
            <a:r>
              <a:rPr lang="ru-RU" sz="24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32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smtClean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3697287"/>
          </a:xfrm>
        </p:spPr>
        <p:txBody>
          <a:bodyPr/>
          <a:lstStyle/>
          <a:p>
            <a:pPr algn="just">
              <a:lnSpc>
                <a:spcPct val="115000"/>
              </a:lnSpc>
            </a:pPr>
            <a:r>
              <a:rPr lang="ru-RU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Продолжительность: </a:t>
            </a:r>
            <a:r>
              <a:rPr lang="ru-RU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краткосрочный: </a:t>
            </a:r>
            <a:br>
              <a:rPr lang="ru-RU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январь-февраль.</a:t>
            </a:r>
            <a:r>
              <a:rPr lang="ru-RU" sz="32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Сюжет:  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«Утро в деревне»</a:t>
            </a:r>
            <a:r>
              <a:rPr lang="ru-RU" sz="32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smtClean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4130675"/>
          </a:xfrm>
        </p:spPr>
        <p:txBody>
          <a:bodyPr rtlCol="0">
            <a:normAutofit fontScale="90000"/>
          </a:bodyPr>
          <a:lstStyle/>
          <a:p>
            <a:pPr algn="just" fontAlgn="auto">
              <a:lnSpc>
                <a:spcPct val="115000"/>
              </a:lnSpc>
              <a:spcAft>
                <a:spcPts val="0"/>
              </a:spcAft>
              <a:defRPr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Цель: </a:t>
            </a:r>
            <a:r>
              <a:rPr lang="ru-RU" dirty="0">
                <a:latin typeface="Calibri"/>
                <a:ea typeface="Calibri"/>
                <a:cs typeface="Times New Roman"/>
              </a:rPr>
              <a:t>Привлекать детей к выполнению простейших трудовых действий: </a:t>
            </a:r>
            <a:r>
              <a:rPr lang="ru-RU" i="1" dirty="0">
                <a:latin typeface="Calibri"/>
                <a:ea typeface="Calibri"/>
                <a:cs typeface="Times New Roman"/>
              </a:rPr>
              <a:t>совместно со взрослым и под его контролем ухаживать за луком.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4418012"/>
          </a:xfrm>
        </p:spPr>
        <p:txBody>
          <a:bodyPr rtlCol="0">
            <a:normAutofit fontScale="90000"/>
          </a:bodyPr>
          <a:lstStyle/>
          <a:p>
            <a:pPr algn="just" fontAlgn="auto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3200" b="1" dirty="0">
                <a:latin typeface="Times New Roman"/>
                <a:ea typeface="Calibri"/>
                <a:cs typeface="Times New Roman"/>
              </a:rPr>
              <a:t>Задачи: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r>
              <a:rPr lang="ru-RU" sz="3200" b="1" dirty="0">
                <a:latin typeface="Times New Roman"/>
                <a:ea typeface="Calibri"/>
                <a:cs typeface="Times New Roman"/>
              </a:rPr>
              <a:t>Образовательные: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r>
              <a:rPr lang="ru-RU" sz="3200" b="1" dirty="0">
                <a:latin typeface="Times New Roman"/>
                <a:ea typeface="Calibri"/>
                <a:cs typeface="Times New Roman"/>
              </a:rPr>
              <a:t>- 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Дать первичные представления детям о необходимости света, тепла, влаги почвы для роста растений.</a:t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r>
              <a:rPr lang="ru-RU" sz="3200" dirty="0">
                <a:latin typeface="Calibri"/>
                <a:ea typeface="Calibri"/>
                <a:cs typeface="Times New Roman"/>
              </a:rPr>
              <a:t>-Учить детей совместно со взрослым ухаживать за растениями в комнатных условиях.</a:t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4273550"/>
          </a:xfrm>
        </p:spPr>
        <p:txBody>
          <a:bodyPr rtlCol="0">
            <a:normAutofit fontScale="90000"/>
          </a:bodyPr>
          <a:lstStyle/>
          <a:p>
            <a:pPr fontAlgn="auto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Развивающие: 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800" dirty="0">
                <a:latin typeface="Times New Roman"/>
                <a:ea typeface="Calibri"/>
                <a:cs typeface="Times New Roman"/>
              </a:rPr>
              <a:t>- работать над обогащением непосредственного чувственного опыта детей во время трудовой деятельности: помогать обследовать предмет, выделять величину, цвет, форму;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800" dirty="0">
                <a:latin typeface="Times New Roman"/>
                <a:ea typeface="Calibri"/>
                <a:cs typeface="Times New Roman"/>
              </a:rPr>
              <a:t>- развивать речь, мелкую моторику рук;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800" dirty="0">
                <a:latin typeface="Times New Roman"/>
                <a:ea typeface="Calibri"/>
                <a:cs typeface="Times New Roman"/>
              </a:rPr>
              <a:t>- развивать наблюдательность, эмоциональное восприятие объектов природы;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r>
              <a:rPr lang="ru-RU" sz="2800" dirty="0">
                <a:latin typeface="Times New Roman"/>
                <a:ea typeface="Calibri"/>
                <a:cs typeface="Times New Roman"/>
              </a:rPr>
              <a:t>- вызвать радость от результата труда.</a:t>
            </a:r>
            <a:r>
              <a:rPr lang="ru-RU" sz="2000" dirty="0"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latin typeface="Calibri"/>
                <a:ea typeface="Calibri"/>
                <a:cs typeface="Times New Roman"/>
              </a:rPr>
            </a:b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1042988" y="1027113"/>
            <a:ext cx="7024687" cy="3770312"/>
          </a:xfrm>
        </p:spPr>
        <p:txBody>
          <a:bodyPr/>
          <a:lstStyle/>
          <a:p>
            <a:pPr algn="just">
              <a:lnSpc>
                <a:spcPct val="115000"/>
              </a:lnSpc>
            </a:pPr>
            <a:r>
              <a:rPr lang="ru-RU" sz="28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Воспитательные:</a:t>
            </a:r>
            <a:r>
              <a:rPr lang="ru-RU" sz="28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воспитывать интерес ко всему живому;</a:t>
            </a:r>
            <a:r>
              <a:rPr lang="ru-RU" sz="28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воспитывать партнерские отношения между воспитателями, детьми и родителями;</a:t>
            </a:r>
            <a:r>
              <a:rPr lang="ru-RU" sz="28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воспитывать уважение к труду, бережное отношение к результатам труда.</a:t>
            </a:r>
            <a:r>
              <a:rPr lang="ru-RU" sz="28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lang="ru-RU" sz="2800" smtClean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445</TotalTime>
  <Words>322</Words>
  <Application>Microsoft Office PowerPoint</Application>
  <PresentationFormat>Экран (4:3)</PresentationFormat>
  <Paragraphs>87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Остин</vt:lpstr>
      <vt:lpstr>Педагогический проект на тему: «Утро в деревне»</vt:lpstr>
      <vt:lpstr>Направленность: Познание окружающего мира через искусственно созданную среду. </vt:lpstr>
      <vt:lpstr>Предпосылки: Календарно – тематический подход к организации педагогического процесса согласно Федеральному государственному образовательному стандарту дошкольного образования.. </vt:lpstr>
      <vt:lpstr>Вид: Естественно – научный, практико -  ориентированный. Участники проекта: Дети первой младшей группы, воспитатель, помощник воспитателя, родители.  </vt:lpstr>
      <vt:lpstr>Продолжительность: краткосрочный:  январь-февраль. Сюжет:  «Утро в деревне» </vt:lpstr>
      <vt:lpstr>Цель: Привлекать детей к выполнению простейших трудовых действий: совместно со взрослым и под его контролем ухаживать за луком. </vt:lpstr>
      <vt:lpstr>Задачи: Образовательные: - Дать первичные представления детям о необходимости света, тепла, влаги почвы для роста растений. -Учить детей совместно со взрослым ухаживать за растениями в комнатных условиях. </vt:lpstr>
      <vt:lpstr>Развивающие:  - работать над обогащением непосредственного чувственного опыта детей во время трудовой деятельности: помогать обследовать предмет, выделять величину, цвет, форму; - развивать речь, мелкую моторику рук; - развивать наблюдательность, эмоциональное восприятие объектов природы; - вызвать радость от результата труда. </vt:lpstr>
      <vt:lpstr>Воспитательные: - воспитывать интерес ко всему живому; - воспитывать партнерские отношения между воспитателями, детьми и родителями; - воспитывать уважение к труду, бережное отношение к результатам труда. </vt:lpstr>
      <vt:lpstr>Направления: Образовательная область: «Социально-коммуникативное», интеграция областей: Речевое развитие; художественно-эстетическое; познавательное развитие.  ….. </vt:lpstr>
      <vt:lpstr>Формы совместной деятельности: совместное создание и подготовка условий для посадки лука.  </vt:lpstr>
      <vt:lpstr>Предметно – развивающая среда: - настольно – печатные игры; - картотека дидактических игр; - контейнеры, земля, семена для посадки, лупы, грабли, совочки и др. </vt:lpstr>
      <vt:lpstr>Ожидаемый результат:  У детей появится интерес к деятельности взрослых, обогатится словарь: почва, влага, свет, тепло, расширится кругозор.  Дети научатся сажать и ухаживать за луком и познакомятся с условиями их содержания, будут учиться подмечать пользу и красоту зеленого лука зимой.   Дети получат первичные представления о росте растений в комнатных условиях как в контейнере с почвой, так и в стакане с водой. </vt:lpstr>
      <vt:lpstr>Слайд 14</vt:lpstr>
      <vt:lpstr>Актуальность:</vt:lpstr>
      <vt:lpstr>Способы оценки:</vt:lpstr>
      <vt:lpstr>I этап - подготовительный</vt:lpstr>
      <vt:lpstr>Слайд 18</vt:lpstr>
      <vt:lpstr>Перспективный план работы</vt:lpstr>
      <vt:lpstr>II  этап  познавательно-исследовательский</vt:lpstr>
      <vt:lpstr>Знакомство с землей</vt:lpstr>
      <vt:lpstr>Слайд 22</vt:lpstr>
      <vt:lpstr>III  этап - заключительный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«В деревне»</dc:title>
  <dc:creator>user</dc:creator>
  <cp:lastModifiedBy>user</cp:lastModifiedBy>
  <cp:revision>52</cp:revision>
  <dcterms:modified xsi:type="dcterms:W3CDTF">2017-12-19T08:30:35Z</dcterms:modified>
</cp:coreProperties>
</file>