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Default Extension="fntdata" ContentType="application/x-fontdata"/>
  <Override PartName="/ppt/slideLayouts/slideLayout1.xml" ContentType="application/vnd.openxmlformats-officedocument.presentationml.slideLayout+xml"/>
  <Override PartName="/ppt/slideLayouts/slideLayout13.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autoCompressPictures="0">
  <p:sldMasterIdLst>
    <p:sldMasterId id="2147483648" r:id="rId1"/>
  </p:sldMasterIdLst>
  <p:notesMasterIdLst>
    <p:notesMasterId r:id="rId18"/>
  </p:notesMasterIdLst>
  <p:sldIdLst>
    <p:sldId id="260" r:id="rId2"/>
    <p:sldId id="261" r:id="rId3"/>
    <p:sldId id="262" r:id="rId4"/>
    <p:sldId id="263" r:id="rId5"/>
    <p:sldId id="264" r:id="rId6"/>
    <p:sldId id="265" r:id="rId7"/>
    <p:sldId id="267" r:id="rId8"/>
    <p:sldId id="268" r:id="rId9"/>
    <p:sldId id="269" r:id="rId10"/>
    <p:sldId id="270" r:id="rId11"/>
    <p:sldId id="274" r:id="rId12"/>
    <p:sldId id="271" r:id="rId13"/>
    <p:sldId id="272" r:id="rId14"/>
    <p:sldId id="273" r:id="rId15"/>
    <p:sldId id="275" r:id="rId16"/>
    <p:sldId id="276" r:id="rId17"/>
  </p:sldIdLst>
  <p:sldSz cx="9144000" cy="6858000" type="screen4x3"/>
  <p:notesSz cx="6858000" cy="9144000"/>
  <p:embeddedFontLst>
    <p:embeddedFont>
      <p:font typeface="Berlin Sans FB Demi" pitchFamily="34" charset="0"/>
      <p:bold r:id="rId19"/>
    </p:embeddedFont>
    <p:embeddedFont>
      <p:font typeface="Matilda" charset="0"/>
      <p:regular r:id="rId20"/>
    </p:embeddedFont>
    <p:embeddedFont>
      <p:font typeface="Berlin Sans FB" pitchFamily="34" charset="0"/>
      <p:regular r:id="rId21"/>
      <p:bold r:id="rId22"/>
    </p:embeddedFont>
    <p:embeddedFont>
      <p:font typeface="Calibri" pitchFamily="34" charset="0"/>
      <p:regular r:id="rId23"/>
      <p:bold r:id="rId24"/>
      <p:italic r:id="rId25"/>
      <p:boldItalic r:id="rId26"/>
    </p:embeddedFont>
    <p:embeddedFont>
      <p:font typeface="Arial Black" pitchFamily="34" charset="0"/>
      <p:regular r:id="rId27"/>
    </p:embeddedFont>
    <p:embeddedFont>
      <p:font typeface="Arial Rounded MT Bold" pitchFamily="34" charset="0"/>
      <p:regular r:id="rId28"/>
    </p:embeddedFont>
  </p:embeddedFontLst>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 xmlns:p14="http://schemas.microsoft.com/office/powerpoint/2010/main">
          <a:srgbClr val="FF0000"/>
        </p14:laserClr>
      </p:ext>
      <p:ext uri="{2FDB2607-1784-4EEB-B798-7EB5836EED8A}">
        <p14:showMediaCtrls xmlns="" xmlns:p14="http://schemas.microsoft.com/office/powerpoint/2010/main" val="1"/>
      </p:ext>
    </p:extLst>
  </p:showPr>
  <p:clrMru>
    <a:srgbClr val="99CCFF"/>
    <a:srgbClr val="27704F"/>
    <a:srgbClr val="69A12B"/>
    <a:srgbClr val="6CA62C"/>
    <a:srgbClr val="50C850"/>
    <a:srgbClr val="D88306"/>
    <a:srgbClr val="FF66CC"/>
    <a:srgbClr val="EDA413"/>
    <a:srgbClr val="CC0066"/>
    <a:srgbClr val="943294"/>
  </p:clrMru>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70081" autoAdjust="0"/>
  </p:normalViewPr>
  <p:slideViewPr>
    <p:cSldViewPr>
      <p:cViewPr varScale="1">
        <p:scale>
          <a:sx n="36" d="100"/>
          <a:sy n="36" d="100"/>
        </p:scale>
        <p:origin x="-970" y="-8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26" Type="http://schemas.openxmlformats.org/officeDocument/2006/relationships/font" Target="fonts/font8.fntdata"/><Relationship Id="rId3" Type="http://schemas.openxmlformats.org/officeDocument/2006/relationships/slide" Target="slides/slide2.xml"/><Relationship Id="rId21" Type="http://schemas.openxmlformats.org/officeDocument/2006/relationships/font" Target="fonts/font3.fnt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font" Target="fonts/font7.fntdata"/><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font" Target="fonts/font2.fntdata"/><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6.fntdata"/><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font" Target="fonts/font5.fntdata"/><Relationship Id="rId28" Type="http://schemas.openxmlformats.org/officeDocument/2006/relationships/font" Target="fonts/font10.fntdata"/><Relationship Id="rId10" Type="http://schemas.openxmlformats.org/officeDocument/2006/relationships/slide" Target="slides/slide9.xml"/><Relationship Id="rId19" Type="http://schemas.openxmlformats.org/officeDocument/2006/relationships/font" Target="fonts/font1.fntdata"/><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font" Target="fonts/font4.fntdata"/><Relationship Id="rId27" Type="http://schemas.openxmlformats.org/officeDocument/2006/relationships/font" Target="fonts/font9.fntdata"/><Relationship Id="rId3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883CE2C-0C0D-401D-985D-E22C0F6419BB}" type="datetimeFigureOut">
              <a:rPr lang="ru-RU" smtClean="0"/>
              <a:pPr/>
              <a:t>19.12.2017</a:t>
            </a:fld>
            <a:endParaRPr lang="ru-RU"/>
          </a:p>
        </p:txBody>
      </p:sp>
      <p:sp>
        <p:nvSpPr>
          <p:cNvPr id="4" name="Образ слайда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C917DBD-C643-4F80-A1A1-AD9BCAE82387}" type="slidenum">
              <a:rPr lang="ru-RU" smtClean="0"/>
              <a:pPr/>
              <a:t>‹#›</a:t>
            </a:fld>
            <a:endParaRPr lang="ru-RU"/>
          </a:p>
        </p:txBody>
      </p:sp>
    </p:spTree>
    <p:extLst>
      <p:ext uri="{BB962C8B-B14F-4D97-AF65-F5344CB8AC3E}">
        <p14:creationId xmlns="" xmlns:p14="http://schemas.microsoft.com/office/powerpoint/2010/main" val="256286917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0C917DBD-C643-4F80-A1A1-AD9BCAE82387}" type="slidenum">
              <a:rPr lang="ru-RU" smtClean="0"/>
              <a:pPr/>
              <a:t>1</a:t>
            </a:fld>
            <a:endParaRPr lang="ru-RU"/>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0C917DBD-C643-4F80-A1A1-AD9BCAE82387}" type="slidenum">
              <a:rPr lang="ru-RU" smtClean="0"/>
              <a:pPr/>
              <a:t>16</a:t>
            </a:fld>
            <a:endParaRPr lang="ru-RU"/>
          </a:p>
        </p:txBody>
      </p:sp>
    </p:spTree>
    <p:extLst>
      <p:ext uri="{BB962C8B-B14F-4D97-AF65-F5344CB8AC3E}">
        <p14:creationId xmlns="" xmlns:p14="http://schemas.microsoft.com/office/powerpoint/2010/main" val="230861564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en-US" dirty="0" smtClean="0"/>
              <a:t> </a:t>
            </a:r>
            <a:endParaRPr lang="ru-RU" dirty="0"/>
          </a:p>
        </p:txBody>
      </p:sp>
      <p:sp>
        <p:nvSpPr>
          <p:cNvPr id="4" name="Номер слайда 3"/>
          <p:cNvSpPr>
            <a:spLocks noGrp="1"/>
          </p:cNvSpPr>
          <p:nvPr>
            <p:ph type="sldNum" sz="quarter" idx="10"/>
          </p:nvPr>
        </p:nvSpPr>
        <p:spPr/>
        <p:txBody>
          <a:bodyPr/>
          <a:lstStyle/>
          <a:p>
            <a:fld id="{0C917DBD-C643-4F80-A1A1-AD9BCAE82387}" type="slidenum">
              <a:rPr lang="ru-RU" smtClean="0"/>
              <a:pPr/>
              <a:t>4</a:t>
            </a:fld>
            <a:endParaRPr lang="ru-RU"/>
          </a:p>
        </p:txBody>
      </p:sp>
    </p:spTree>
    <p:extLst>
      <p:ext uri="{BB962C8B-B14F-4D97-AF65-F5344CB8AC3E}">
        <p14:creationId xmlns="" xmlns:p14="http://schemas.microsoft.com/office/powerpoint/2010/main" val="306873548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0C917DBD-C643-4F80-A1A1-AD9BCAE82387}" type="slidenum">
              <a:rPr lang="ru-RU" smtClean="0"/>
              <a:pPr/>
              <a:t>6</a:t>
            </a:fld>
            <a:endParaRPr lang="ru-RU"/>
          </a:p>
        </p:txBody>
      </p:sp>
    </p:spTree>
    <p:extLst>
      <p:ext uri="{BB962C8B-B14F-4D97-AF65-F5344CB8AC3E}">
        <p14:creationId xmlns="" xmlns:p14="http://schemas.microsoft.com/office/powerpoint/2010/main" val="366257935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0C917DBD-C643-4F80-A1A1-AD9BCAE82387}" type="slidenum">
              <a:rPr lang="ru-RU" smtClean="0"/>
              <a:pPr/>
              <a:t>7</a:t>
            </a:fld>
            <a:endParaRPr lang="ru-RU"/>
          </a:p>
        </p:txBody>
      </p:sp>
    </p:spTree>
    <p:extLst>
      <p:ext uri="{BB962C8B-B14F-4D97-AF65-F5344CB8AC3E}">
        <p14:creationId xmlns="" xmlns:p14="http://schemas.microsoft.com/office/powerpoint/2010/main" val="35971807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0C917DBD-C643-4F80-A1A1-AD9BCAE82387}" type="slidenum">
              <a:rPr lang="ru-RU" smtClean="0"/>
              <a:pPr/>
              <a:t>8</a:t>
            </a:fld>
            <a:endParaRPr lang="ru-RU"/>
          </a:p>
        </p:txBody>
      </p:sp>
    </p:spTree>
    <p:extLst>
      <p:ext uri="{BB962C8B-B14F-4D97-AF65-F5344CB8AC3E}">
        <p14:creationId xmlns="" xmlns:p14="http://schemas.microsoft.com/office/powerpoint/2010/main" val="328444943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0C917DBD-C643-4F80-A1A1-AD9BCAE82387}" type="slidenum">
              <a:rPr lang="ru-RU" smtClean="0"/>
              <a:pPr/>
              <a:t>9</a:t>
            </a:fld>
            <a:endParaRPr lang="ru-RU"/>
          </a:p>
        </p:txBody>
      </p:sp>
    </p:spTree>
    <p:extLst>
      <p:ext uri="{BB962C8B-B14F-4D97-AF65-F5344CB8AC3E}">
        <p14:creationId xmlns="" xmlns:p14="http://schemas.microsoft.com/office/powerpoint/2010/main" val="135787249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0C917DBD-C643-4F80-A1A1-AD9BCAE82387}" type="slidenum">
              <a:rPr lang="ru-RU" smtClean="0"/>
              <a:pPr/>
              <a:t>11</a:t>
            </a:fld>
            <a:endParaRPr lang="ru-RU"/>
          </a:p>
        </p:txBody>
      </p:sp>
    </p:spTree>
    <p:extLst>
      <p:ext uri="{BB962C8B-B14F-4D97-AF65-F5344CB8AC3E}">
        <p14:creationId xmlns="" xmlns:p14="http://schemas.microsoft.com/office/powerpoint/2010/main" val="56109585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0C917DBD-C643-4F80-A1A1-AD9BCAE82387}" type="slidenum">
              <a:rPr lang="ru-RU" smtClean="0"/>
              <a:pPr/>
              <a:t>12</a:t>
            </a:fld>
            <a:endParaRPr lang="ru-RU"/>
          </a:p>
        </p:txBody>
      </p:sp>
    </p:spTree>
    <p:extLst>
      <p:ext uri="{BB962C8B-B14F-4D97-AF65-F5344CB8AC3E}">
        <p14:creationId xmlns="" xmlns:p14="http://schemas.microsoft.com/office/powerpoint/2010/main" val="25294994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0C917DBD-C643-4F80-A1A1-AD9BCAE82387}" type="slidenum">
              <a:rPr lang="ru-RU" smtClean="0"/>
              <a:pPr/>
              <a:t>13</a:t>
            </a:fld>
            <a:endParaRPr lang="ru-RU"/>
          </a:p>
        </p:txBody>
      </p:sp>
    </p:spTree>
    <p:extLst>
      <p:ext uri="{BB962C8B-B14F-4D97-AF65-F5344CB8AC3E}">
        <p14:creationId xmlns="" xmlns:p14="http://schemas.microsoft.com/office/powerpoint/2010/main" val="43715495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bg>
      <p:bgPr>
        <a:blipFill dpi="0" rotWithShape="1">
          <a:blip r:embed="rId2" cstate="email">
            <a:lum/>
          </a:blip>
          <a:srcRect/>
          <a:stretch>
            <a:fillRect/>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79EA744C-FE01-496A-A041-ED93458D1002}" type="datetimeFigureOut">
              <a:rPr lang="ru-RU" smtClean="0"/>
              <a:pPr/>
              <a:t>19.12.2017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30DD4E80-607C-4832-AF51-75727074878D}"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79EA744C-FE01-496A-A041-ED93458D1002}" type="datetimeFigureOut">
              <a:rPr lang="ru-RU" smtClean="0"/>
              <a:pPr/>
              <a:t>19.12.2017</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30DD4E80-607C-4832-AF51-75727074878D}"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79EA744C-FE01-496A-A041-ED93458D1002}" type="datetimeFigureOut">
              <a:rPr lang="ru-RU" smtClean="0"/>
              <a:pPr/>
              <a:t>19.12.2017</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30DD4E80-607C-4832-AF51-75727074878D}" type="slidenum">
              <a:rPr lang="ru-RU" smtClean="0"/>
              <a:pPr/>
              <a:t>‹#›</a:t>
            </a:fld>
            <a:endParaRPr lang="ru-RU"/>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79EA744C-FE01-496A-A041-ED93458D1002}" type="datetimeFigureOut">
              <a:rPr lang="ru-RU" smtClean="0"/>
              <a:pPr/>
              <a:t>19.12.2017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30DD4E80-607C-4832-AF51-75727074878D}" type="slidenum">
              <a:rPr lang="ru-RU" smtClean="0"/>
              <a:pPr/>
              <a:t>‹#›</a:t>
            </a:fld>
            <a:endParaRPr lang="ru-RU"/>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79EA744C-FE01-496A-A041-ED93458D1002}" type="datetimeFigureOut">
              <a:rPr lang="ru-RU" smtClean="0"/>
              <a:pPr/>
              <a:t>19.12.2017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30DD4E80-607C-4832-AF51-75727074878D}"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79EA744C-FE01-496A-A041-ED93458D1002}" type="datetimeFigureOut">
              <a:rPr lang="ru-RU" smtClean="0"/>
              <a:pPr/>
              <a:t>19.12.2017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30DD4E80-607C-4832-AF51-75727074878D}"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Пользовательский маке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79EA744C-FE01-496A-A041-ED93458D1002}" type="datetimeFigureOut">
              <a:rPr lang="ru-RU" smtClean="0"/>
              <a:pPr/>
              <a:t>19.12.2017</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30DD4E80-607C-4832-AF51-75727074878D}"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Пользовательский маке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79EA744C-FE01-496A-A041-ED93458D1002}" type="datetimeFigureOut">
              <a:rPr lang="ru-RU" smtClean="0"/>
              <a:pPr/>
              <a:t>19.12.2017</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30DD4E80-607C-4832-AF51-75727074878D}"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79EA744C-FE01-496A-A041-ED93458D1002}" type="datetimeFigureOut">
              <a:rPr lang="ru-RU" smtClean="0"/>
              <a:pPr/>
              <a:t>19.12.2017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30DD4E80-607C-4832-AF51-75727074878D}"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79EA744C-FE01-496A-A041-ED93458D1002}" type="datetimeFigureOut">
              <a:rPr lang="ru-RU" smtClean="0"/>
              <a:pPr/>
              <a:t>19.12.2017</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30DD4E80-607C-4832-AF51-75727074878D}"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79EA744C-FE01-496A-A041-ED93458D1002}" type="datetimeFigureOut">
              <a:rPr lang="ru-RU" smtClean="0"/>
              <a:pPr/>
              <a:t>19.12.2017</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30DD4E80-607C-4832-AF51-75727074878D}"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79EA744C-FE01-496A-A041-ED93458D1002}" type="datetimeFigureOut">
              <a:rPr lang="ru-RU" smtClean="0"/>
              <a:pPr/>
              <a:t>19.12.2017</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30DD4E80-607C-4832-AF51-75727074878D}"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79EA744C-FE01-496A-A041-ED93458D1002}" type="datetimeFigureOut">
              <a:rPr lang="ru-RU" smtClean="0"/>
              <a:pPr/>
              <a:t>19.12.2017</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30DD4E80-607C-4832-AF51-75727074878D}"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5" cstate="email">
            <a:lum/>
          </a:blip>
          <a:srcRect/>
          <a:stretch>
            <a:fillRect/>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9EA744C-FE01-496A-A041-ED93458D1002}" type="datetimeFigureOut">
              <a:rPr lang="ru-RU" smtClean="0"/>
              <a:pPr/>
              <a:t>19.12.2017</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0DD4E80-607C-4832-AF51-75727074878D}"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60" r:id="rId3"/>
    <p:sldLayoutId id="2147483661" r:id="rId4"/>
    <p:sldLayoutId id="2147483651" r:id="rId5"/>
    <p:sldLayoutId id="2147483652" r:id="rId6"/>
    <p:sldLayoutId id="2147483653" r:id="rId7"/>
    <p:sldLayoutId id="2147483654" r:id="rId8"/>
    <p:sldLayoutId id="2147483655" r:id="rId9"/>
    <p:sldLayoutId id="2147483656" r:id="rId10"/>
    <p:sldLayoutId id="2147483657" r:id="rId11"/>
    <p:sldLayoutId id="2147483658" r:id="rId12"/>
    <p:sldLayoutId id="2147483659" r:id="rId13"/>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22.jpeg"/></Relationships>
</file>

<file path=ppt/slides/_rels/slide13.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24.jpeg"/></Relationships>
</file>

<file path=ppt/slides/_rels/slide14.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image" Target="../media/image25.jpeg"/><Relationship Id="rId1" Type="http://schemas.openxmlformats.org/officeDocument/2006/relationships/slideLayout" Target="../slideLayouts/slideLayout2.xml"/><Relationship Id="rId4" Type="http://schemas.openxmlformats.org/officeDocument/2006/relationships/image" Target="../media/image27.png"/></Relationships>
</file>

<file path=ppt/slides/_rels/slide15.xml.rels><?xml version="1.0" encoding="UTF-8" standalone="yes"?>
<Relationships xmlns="http://schemas.openxmlformats.org/package/2006/relationships"><Relationship Id="rId3" Type="http://schemas.openxmlformats.org/officeDocument/2006/relationships/hyperlink" Target="http://greenologia.ru/eko-problemy/vyrubki-lesov.html" TargetMode="External"/><Relationship Id="rId2" Type="http://schemas.openxmlformats.org/officeDocument/2006/relationships/hyperlink" Target="https://ecoportal.info/problema-brakonerstva/" TargetMode="External"/><Relationship Id="rId1" Type="http://schemas.openxmlformats.org/officeDocument/2006/relationships/slideLayout" Target="../slideLayouts/slideLayout2.xml"/><Relationship Id="rId5" Type="http://schemas.openxmlformats.org/officeDocument/2006/relationships/hyperlink" Target="http://fb.ru/article/161173/ekologicheskie-problemyi-planetyi-globalnyie-ekologicheskie-problemyi-planetyi-primeryi" TargetMode="External"/><Relationship Id="rId4" Type="http://schemas.openxmlformats.org/officeDocument/2006/relationships/hyperlink" Target="http://fb.ru/article/326520/ekologicheskie-problemyi---zagryaznenie-vodyi-istochniki-zagryazneniya-vodyi-problema-zagryazneniya-vod-mirovogo-okeana" TargetMode="External"/></Relationships>
</file>

<file path=ppt/slides/_rels/slide16.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2.xml"/><Relationship Id="rId4" Type="http://schemas.openxmlformats.org/officeDocument/2006/relationships/image" Target="../media/image6.jpe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3.xml"/><Relationship Id="rId1" Type="http://schemas.openxmlformats.org/officeDocument/2006/relationships/slideLayout" Target="../slideLayouts/slideLayout6.xml"/><Relationship Id="rId4" Type="http://schemas.openxmlformats.org/officeDocument/2006/relationships/image" Target="../media/image9.jpeg"/></Relationships>
</file>

<file path=ppt/slides/_rels/slide7.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4.xml"/><Relationship Id="rId1" Type="http://schemas.openxmlformats.org/officeDocument/2006/relationships/slideLayout" Target="../slideLayouts/slideLayout6.xml"/><Relationship Id="rId5" Type="http://schemas.openxmlformats.org/officeDocument/2006/relationships/image" Target="../media/image12.jpeg"/><Relationship Id="rId4" Type="http://schemas.openxmlformats.org/officeDocument/2006/relationships/image" Target="../media/image11.jpeg"/></Relationships>
</file>

<file path=ppt/slides/_rels/slide8.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5.xml"/><Relationship Id="rId1" Type="http://schemas.openxmlformats.org/officeDocument/2006/relationships/slideLayout" Target="../slideLayouts/slideLayout6.xml"/><Relationship Id="rId4" Type="http://schemas.openxmlformats.org/officeDocument/2006/relationships/image" Target="../media/image14.jpeg"/></Relationships>
</file>

<file path=ppt/slides/_rels/slide9.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6.xml"/><Relationship Id="rId1" Type="http://schemas.openxmlformats.org/officeDocument/2006/relationships/slideLayout" Target="../slideLayouts/slideLayout6.xml"/><Relationship Id="rId5" Type="http://schemas.openxmlformats.org/officeDocument/2006/relationships/image" Target="../media/image17.jpeg"/><Relationship Id="rId4" Type="http://schemas.openxmlformats.org/officeDocument/2006/relationships/image" Target="../media/image16.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1"/>
          <p:cNvSpPr txBox="1">
            <a:spLocks/>
          </p:cNvSpPr>
          <p:nvPr/>
        </p:nvSpPr>
        <p:spPr>
          <a:xfrm>
            <a:off x="3491880" y="908720"/>
            <a:ext cx="5827179" cy="1458028"/>
          </a:xfrm>
          <a:prstGeom prst="rect">
            <a:avLst/>
          </a:prstGeom>
        </p:spPr>
        <p:txBody>
          <a:bodyPr vert="horz" lIns="91440" tIns="45720" rIns="91440" bIns="45720" rtlCol="0" anchor="ctr">
            <a:noAutofit/>
            <a:scene3d>
              <a:camera prst="orthographicFront"/>
              <a:lightRig rig="flat" dir="tl">
                <a:rot lat="0" lon="0" rev="6600000"/>
              </a:lightRig>
            </a:scene3d>
            <a:sp3d extrusionH="25400" contourW="8890">
              <a:bevelT w="38100" h="31750"/>
              <a:contourClr>
                <a:schemeClr val="accent2">
                  <a:shade val="75000"/>
                </a:schemeClr>
              </a:contourClr>
            </a:sp3d>
          </a:bodyPr>
          <a:lstStyle/>
          <a:p>
            <a:pPr lvl="0" algn="ctr">
              <a:lnSpc>
                <a:spcPct val="80000"/>
              </a:lnSpc>
              <a:spcBef>
                <a:spcPct val="0"/>
              </a:spcBef>
              <a:defRPr/>
            </a:pPr>
            <a:r>
              <a:rPr lang="en-US" sz="5400" dirty="0">
                <a:solidFill>
                  <a:srgbClr val="27704F"/>
                </a:solidFill>
                <a:latin typeface="Berlin Sans FB Demi" panose="020E0802020502020306" pitchFamily="34" charset="0"/>
              </a:rPr>
              <a:t>The </a:t>
            </a:r>
            <a:r>
              <a:rPr lang="en-US" sz="5400" dirty="0" smtClean="0">
                <a:solidFill>
                  <a:srgbClr val="27704F"/>
                </a:solidFill>
                <a:latin typeface="Berlin Sans FB Demi" panose="020E0802020502020306" pitchFamily="34" charset="0"/>
              </a:rPr>
              <a:t>project</a:t>
            </a:r>
            <a:r>
              <a:rPr lang="ru-RU" sz="5400" dirty="0" smtClean="0">
                <a:solidFill>
                  <a:srgbClr val="27704F"/>
                </a:solidFill>
                <a:latin typeface="Berlin Sans FB Demi" panose="020E0802020502020306" pitchFamily="34" charset="0"/>
              </a:rPr>
              <a:t>:</a:t>
            </a:r>
            <a:r>
              <a:rPr lang="en-US" sz="5400" dirty="0" smtClean="0">
                <a:solidFill>
                  <a:srgbClr val="27704F"/>
                </a:solidFill>
                <a:latin typeface="Berlin Sans FB Demi" panose="020E0802020502020306" pitchFamily="34" charset="0"/>
              </a:rPr>
              <a:t> </a:t>
            </a:r>
          </a:p>
          <a:p>
            <a:pPr lvl="0" algn="ctr">
              <a:lnSpc>
                <a:spcPct val="80000"/>
              </a:lnSpc>
              <a:spcBef>
                <a:spcPct val="0"/>
              </a:spcBef>
              <a:defRPr/>
            </a:pPr>
            <a:r>
              <a:rPr lang="en-US" sz="5400" dirty="0" smtClean="0">
                <a:solidFill>
                  <a:srgbClr val="27704F"/>
                </a:solidFill>
                <a:latin typeface="Berlin Sans FB Demi" panose="020E0802020502020306" pitchFamily="34" charset="0"/>
              </a:rPr>
              <a:t>“Our Planet </a:t>
            </a:r>
          </a:p>
          <a:p>
            <a:pPr lvl="0" algn="ctr">
              <a:lnSpc>
                <a:spcPct val="80000"/>
              </a:lnSpc>
              <a:spcBef>
                <a:spcPct val="0"/>
              </a:spcBef>
              <a:defRPr/>
            </a:pPr>
            <a:r>
              <a:rPr lang="en-US" sz="5400" dirty="0" smtClean="0">
                <a:solidFill>
                  <a:srgbClr val="27704F"/>
                </a:solidFill>
                <a:latin typeface="Berlin Sans FB Demi" panose="020E0802020502020306" pitchFamily="34" charset="0"/>
              </a:rPr>
              <a:t> In Danger"</a:t>
            </a:r>
            <a:endParaRPr kumimoji="0" lang="ru-RU" sz="5400" strike="noStrike" kern="1200" normalizeH="0" baseline="0" noProof="0" dirty="0">
              <a:ln w="11430"/>
              <a:solidFill>
                <a:srgbClr val="27704F"/>
              </a:solidFill>
              <a:effectLst>
                <a:outerShdw blurRad="50800" dist="39000" dir="5460000" algn="tl">
                  <a:srgbClr val="000000">
                    <a:alpha val="38000"/>
                  </a:srgbClr>
                </a:outerShdw>
              </a:effectLst>
              <a:uLnTx/>
              <a:uFillTx/>
              <a:latin typeface="Matilda" pitchFamily="2" charset="0"/>
              <a:ea typeface="+mj-ea"/>
              <a:cs typeface="+mj-cs"/>
            </a:endParaRPr>
          </a:p>
        </p:txBody>
      </p:sp>
      <p:sp useBgFill="1">
        <p:nvSpPr>
          <p:cNvPr id="5" name="Подзаголовок 2"/>
          <p:cNvSpPr>
            <a:spLocks noGrp="1"/>
          </p:cNvSpPr>
          <p:nvPr>
            <p:ph type="subTitle" idx="1"/>
          </p:nvPr>
        </p:nvSpPr>
        <p:spPr>
          <a:xfrm>
            <a:off x="4860032" y="3068960"/>
            <a:ext cx="3888432" cy="2016224"/>
          </a:xfrm>
          <a:prstGeom prst="roundRect">
            <a:avLst>
              <a:gd name="adj" fmla="val 1782"/>
            </a:avLst>
          </a:prstGeom>
        </p:spPr>
        <p:txBody>
          <a:bodyPr>
            <a:noAutofit/>
          </a:bodyPr>
          <a:lstStyle/>
          <a:p>
            <a:pPr algn="r">
              <a:spcBef>
                <a:spcPts val="0"/>
              </a:spcBef>
            </a:pPr>
            <a:r>
              <a:rPr lang="en-US" sz="2400" dirty="0" smtClean="0">
                <a:solidFill>
                  <a:schemeClr val="tx1"/>
                </a:solidFill>
                <a:latin typeface="Berlin Sans FB" panose="020E0602020502020306" pitchFamily="34" charset="0"/>
              </a:rPr>
              <a:t>Made by</a:t>
            </a:r>
            <a:r>
              <a:rPr lang="ru-RU" sz="2400" dirty="0" smtClean="0">
                <a:solidFill>
                  <a:schemeClr val="tx1"/>
                </a:solidFill>
                <a:latin typeface="Berlin Sans FB" panose="020E0602020502020306" pitchFamily="34" charset="0"/>
              </a:rPr>
              <a:t>: </a:t>
            </a:r>
            <a:r>
              <a:rPr lang="en-US" sz="2400" dirty="0" smtClean="0">
                <a:solidFill>
                  <a:schemeClr val="tx1"/>
                </a:solidFill>
                <a:latin typeface="Berlin Sans FB" panose="020E0602020502020306" pitchFamily="34" charset="0"/>
              </a:rPr>
              <a:t> </a:t>
            </a:r>
            <a:endParaRPr lang="ru-RU" sz="2400" dirty="0" smtClean="0">
              <a:solidFill>
                <a:schemeClr val="tx1"/>
              </a:solidFill>
              <a:latin typeface="Berlin Sans FB" panose="020E0602020502020306" pitchFamily="34" charset="0"/>
            </a:endParaRPr>
          </a:p>
          <a:p>
            <a:pPr algn="r">
              <a:spcBef>
                <a:spcPts val="0"/>
              </a:spcBef>
            </a:pPr>
            <a:r>
              <a:rPr lang="en-US" sz="2400" dirty="0" smtClean="0">
                <a:solidFill>
                  <a:schemeClr val="tx1"/>
                </a:solidFill>
                <a:latin typeface="Berlin Sans FB" panose="020E0602020502020306" pitchFamily="34" charset="0"/>
              </a:rPr>
              <a:t>pupils of form</a:t>
            </a:r>
            <a:endParaRPr lang="ru-RU" sz="2400" dirty="0" smtClean="0">
              <a:solidFill>
                <a:schemeClr val="tx1"/>
              </a:solidFill>
              <a:latin typeface="Berlin Sans FB" panose="020E0602020502020306" pitchFamily="34" charset="0"/>
            </a:endParaRPr>
          </a:p>
          <a:p>
            <a:pPr algn="r">
              <a:spcBef>
                <a:spcPts val="0"/>
              </a:spcBef>
            </a:pPr>
            <a:r>
              <a:rPr lang="en-US" sz="2400" dirty="0" smtClean="0">
                <a:solidFill>
                  <a:schemeClr val="tx1"/>
                </a:solidFill>
                <a:latin typeface="Berlin Sans FB" panose="020E0602020502020306" pitchFamily="34" charset="0"/>
              </a:rPr>
              <a:t> 6 </a:t>
            </a:r>
            <a:r>
              <a:rPr lang="ru-RU" sz="2400" dirty="0" smtClean="0">
                <a:solidFill>
                  <a:schemeClr val="tx1"/>
                </a:solidFill>
                <a:latin typeface="Berlin Sans FB" panose="020E0602020502020306" pitchFamily="34" charset="0"/>
              </a:rPr>
              <a:t>«</a:t>
            </a:r>
            <a:r>
              <a:rPr lang="en-US" sz="2400" dirty="0" smtClean="0">
                <a:solidFill>
                  <a:schemeClr val="tx1"/>
                </a:solidFill>
                <a:latin typeface="Berlin Sans FB" panose="020E0602020502020306" pitchFamily="34" charset="0"/>
              </a:rPr>
              <a:t>E</a:t>
            </a:r>
            <a:r>
              <a:rPr lang="ru-RU" sz="2400" dirty="0" smtClean="0">
                <a:solidFill>
                  <a:schemeClr val="tx1"/>
                </a:solidFill>
                <a:latin typeface="Berlin Sans FB" panose="020E0602020502020306" pitchFamily="34" charset="0"/>
              </a:rPr>
              <a:t>», 7 «</a:t>
            </a:r>
            <a:r>
              <a:rPr lang="en-US" sz="2400" dirty="0" smtClean="0">
                <a:solidFill>
                  <a:schemeClr val="tx1"/>
                </a:solidFill>
                <a:latin typeface="Berlin Sans FB" panose="020E0602020502020306" pitchFamily="34" charset="0"/>
              </a:rPr>
              <a:t>E</a:t>
            </a:r>
            <a:r>
              <a:rPr lang="ru-RU" sz="2400" dirty="0" smtClean="0">
                <a:solidFill>
                  <a:schemeClr val="tx1"/>
                </a:solidFill>
                <a:latin typeface="Berlin Sans FB" panose="020E0602020502020306" pitchFamily="34" charset="0"/>
              </a:rPr>
              <a:t>»</a:t>
            </a:r>
            <a:endParaRPr lang="en-US" sz="2400" dirty="0" smtClean="0">
              <a:solidFill>
                <a:schemeClr val="tx1"/>
              </a:solidFill>
              <a:latin typeface="Berlin Sans FB" panose="020E0602020502020306" pitchFamily="34" charset="0"/>
            </a:endParaRPr>
          </a:p>
          <a:p>
            <a:pPr algn="r">
              <a:spcBef>
                <a:spcPts val="0"/>
              </a:spcBef>
            </a:pPr>
            <a:endParaRPr lang="ru-RU" sz="2400" dirty="0" smtClean="0">
              <a:solidFill>
                <a:schemeClr val="tx1"/>
              </a:solidFill>
              <a:latin typeface="Berlin Sans FB" panose="020E0602020502020306" pitchFamily="34" charset="0"/>
            </a:endParaRPr>
          </a:p>
          <a:p>
            <a:pPr algn="r">
              <a:spcBef>
                <a:spcPts val="0"/>
              </a:spcBef>
            </a:pPr>
            <a:r>
              <a:rPr lang="en-US" sz="2400" dirty="0" smtClean="0">
                <a:solidFill>
                  <a:schemeClr val="tx1"/>
                </a:solidFill>
                <a:latin typeface="Berlin Sans FB" panose="020E0602020502020306" pitchFamily="34" charset="0"/>
              </a:rPr>
              <a:t> </a:t>
            </a:r>
          </a:p>
        </p:txBody>
      </p:sp>
      <p:graphicFrame>
        <p:nvGraphicFramePr>
          <p:cNvPr id="6" name="Таблица 5"/>
          <p:cNvGraphicFramePr>
            <a:graphicFrameLocks noGrp="1"/>
          </p:cNvGraphicFramePr>
          <p:nvPr/>
        </p:nvGraphicFramePr>
        <p:xfrm>
          <a:off x="4932041" y="5204353"/>
          <a:ext cx="3888432" cy="1340612"/>
        </p:xfrm>
        <a:graphic>
          <a:graphicData uri="http://schemas.openxmlformats.org/drawingml/2006/table">
            <a:tbl>
              <a:tblPr/>
              <a:tblGrid>
                <a:gridCol w="3888432"/>
              </a:tblGrid>
              <a:tr h="1080120">
                <a:tc>
                  <a:txBody>
                    <a:bodyPr/>
                    <a:lstStyle/>
                    <a:p>
                      <a:pPr marL="0" marR="0" indent="0" algn="r" defTabSz="914400" rtl="0" eaLnBrk="1" fontAlgn="auto" latinLnBrk="0" hangingPunct="1">
                        <a:lnSpc>
                          <a:spcPct val="115000"/>
                        </a:lnSpc>
                        <a:spcBef>
                          <a:spcPts val="0"/>
                        </a:spcBef>
                        <a:spcAft>
                          <a:spcPts val="1000"/>
                        </a:spcAft>
                        <a:buClrTx/>
                        <a:buSzTx/>
                        <a:buFontTx/>
                        <a:buNone/>
                        <a:tabLst/>
                        <a:defRPr/>
                      </a:pPr>
                      <a:r>
                        <a:rPr lang="en-US" sz="2400" dirty="0" smtClean="0">
                          <a:solidFill>
                            <a:schemeClr val="tx1"/>
                          </a:solidFill>
                          <a:latin typeface="Berlin Sans FB Demi" pitchFamily="34" charset="0"/>
                        </a:rPr>
                        <a:t>Teacher: </a:t>
                      </a:r>
                      <a:endParaRPr lang="ru-RU" sz="2400" dirty="0" smtClean="0">
                        <a:solidFill>
                          <a:schemeClr val="tx1"/>
                        </a:solidFill>
                        <a:latin typeface="Berlin Sans FB Demi" pitchFamily="34" charset="0"/>
                      </a:endParaRPr>
                    </a:p>
                    <a:p>
                      <a:pPr marL="0" marR="0" indent="0" algn="r" defTabSz="914400" rtl="0" eaLnBrk="1" fontAlgn="auto" latinLnBrk="0" hangingPunct="1">
                        <a:lnSpc>
                          <a:spcPct val="115000"/>
                        </a:lnSpc>
                        <a:spcBef>
                          <a:spcPts val="0"/>
                        </a:spcBef>
                        <a:spcAft>
                          <a:spcPts val="1000"/>
                        </a:spcAft>
                        <a:buClrTx/>
                        <a:buSzTx/>
                        <a:buFontTx/>
                        <a:buNone/>
                        <a:tabLst/>
                        <a:defRPr/>
                      </a:pPr>
                      <a:r>
                        <a:rPr lang="en-US" sz="2400" dirty="0" err="1" smtClean="0">
                          <a:solidFill>
                            <a:schemeClr val="tx1"/>
                          </a:solidFill>
                          <a:latin typeface="Berlin Sans FB Demi" pitchFamily="34" charset="0"/>
                        </a:rPr>
                        <a:t>Kuznetsova</a:t>
                      </a:r>
                      <a:r>
                        <a:rPr lang="ru-RU" sz="2400" baseline="0" dirty="0" smtClean="0">
                          <a:solidFill>
                            <a:schemeClr val="tx1"/>
                          </a:solidFill>
                          <a:latin typeface="Berlin Sans FB Demi" pitchFamily="34" charset="0"/>
                        </a:rPr>
                        <a:t> </a:t>
                      </a:r>
                      <a:r>
                        <a:rPr lang="en-US" sz="2400" dirty="0" smtClean="0">
                          <a:solidFill>
                            <a:schemeClr val="tx1"/>
                          </a:solidFill>
                          <a:latin typeface="Berlin Sans FB Demi" pitchFamily="34" charset="0"/>
                        </a:rPr>
                        <a:t>S</a:t>
                      </a:r>
                      <a:r>
                        <a:rPr lang="ru-RU" sz="2400" dirty="0" smtClean="0">
                          <a:solidFill>
                            <a:schemeClr val="tx1"/>
                          </a:solidFill>
                          <a:latin typeface="Berlin Sans FB Demi" pitchFamily="34" charset="0"/>
                        </a:rPr>
                        <a:t>.</a:t>
                      </a:r>
                      <a:r>
                        <a:rPr lang="en-US" sz="2400" dirty="0" smtClean="0">
                          <a:solidFill>
                            <a:schemeClr val="tx1"/>
                          </a:solidFill>
                          <a:latin typeface="Berlin Sans FB Demi" pitchFamily="34" charset="0"/>
                        </a:rPr>
                        <a:t>V</a:t>
                      </a:r>
                      <a:r>
                        <a:rPr lang="ru-RU" sz="2400" dirty="0" smtClean="0">
                          <a:solidFill>
                            <a:schemeClr val="tx1"/>
                          </a:solidFill>
                          <a:latin typeface="Berlin Sans FB Demi" pitchFamily="34" charset="0"/>
                        </a:rPr>
                        <a:t>.</a:t>
                      </a:r>
                      <a:endParaRPr lang="ru-RU" sz="2400" i="1" dirty="0" smtClean="0">
                        <a:solidFill>
                          <a:schemeClr val="tx1"/>
                        </a:solidFill>
                        <a:latin typeface="Times New Roman" pitchFamily="18" charset="0"/>
                        <a:cs typeface="Times New Roman" pitchFamily="18" charset="0"/>
                      </a:endParaRPr>
                    </a:p>
                    <a:p>
                      <a:pPr algn="ctr">
                        <a:lnSpc>
                          <a:spcPct val="115000"/>
                        </a:lnSpc>
                        <a:spcAft>
                          <a:spcPts val="1000"/>
                        </a:spcAft>
                      </a:pPr>
                      <a:endParaRPr lang="ru-RU" sz="1400" b="1" dirty="0">
                        <a:latin typeface="Times New Roman"/>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9CCFF"/>
                    </a:solidFill>
                  </a:tcPr>
                </a:tc>
              </a:tr>
            </a:tbl>
          </a:graphicData>
        </a:graphic>
      </p:graphicFrame>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3400" y="764704"/>
            <a:ext cx="8229600" cy="1084982"/>
          </a:xfrm>
        </p:spPr>
        <p:txBody>
          <a:bodyPr>
            <a:noAutofit/>
          </a:bodyPr>
          <a:lstStyle/>
          <a:p>
            <a:r>
              <a:rPr lang="en-US" sz="4800" dirty="0">
                <a:latin typeface="Berlin Sans FB Demi" panose="020E0802020502020306" pitchFamily="34" charset="0"/>
              </a:rPr>
              <a:t>Overpopulation</a:t>
            </a:r>
            <a:r>
              <a:rPr lang="ru-RU" sz="4800" dirty="0"/>
              <a:t/>
            </a:r>
            <a:br>
              <a:rPr lang="ru-RU" sz="4800" dirty="0"/>
            </a:br>
            <a:endParaRPr lang="ru-RU" sz="4800" dirty="0"/>
          </a:p>
        </p:txBody>
      </p:sp>
      <p:sp>
        <p:nvSpPr>
          <p:cNvPr id="3" name="Объект 2"/>
          <p:cNvSpPr>
            <a:spLocks noGrp="1"/>
          </p:cNvSpPr>
          <p:nvPr>
            <p:ph sz="half" idx="1"/>
          </p:nvPr>
        </p:nvSpPr>
        <p:spPr>
          <a:xfrm>
            <a:off x="457200" y="1600201"/>
            <a:ext cx="3682752" cy="2116832"/>
          </a:xfrm>
        </p:spPr>
        <p:txBody>
          <a:bodyPr>
            <a:normAutofit/>
          </a:bodyPr>
          <a:lstStyle/>
          <a:p>
            <a:pPr marL="0" indent="0" algn="just">
              <a:buNone/>
            </a:pPr>
            <a:r>
              <a:rPr lang="en-US" dirty="0">
                <a:latin typeface="Berlin Sans FB" panose="020E0602020502020306" pitchFamily="34" charset="0"/>
              </a:rPr>
              <a:t>Over the last century on the globe, there is a significant increase in the number of people. </a:t>
            </a:r>
            <a:endParaRPr lang="ru-RU" dirty="0"/>
          </a:p>
        </p:txBody>
      </p:sp>
      <p:pic>
        <p:nvPicPr>
          <p:cNvPr id="5" name="Объект 4"/>
          <p:cNvPicPr>
            <a:picLocks noGrp="1" noChangeAspect="1"/>
          </p:cNvPicPr>
          <p:nvPr>
            <p:ph sz="half" idx="2"/>
          </p:nvPr>
        </p:nvPicPr>
        <p:blipFill>
          <a:blip r:embed="rId2" cstate="email">
            <a:extLst>
              <a:ext uri="{28A0092B-C50C-407E-A947-70E740481C1C}">
                <a14:useLocalDpi xmlns="" xmlns:a14="http://schemas.microsoft.com/office/drawing/2010/main" val="0"/>
              </a:ext>
            </a:extLst>
          </a:blip>
          <a:stretch>
            <a:fillRect/>
          </a:stretch>
        </p:blipFill>
        <p:spPr>
          <a:xfrm>
            <a:off x="899592" y="3717032"/>
            <a:ext cx="3244552" cy="2575142"/>
          </a:xfrm>
        </p:spPr>
      </p:pic>
      <p:pic>
        <p:nvPicPr>
          <p:cNvPr id="6" name="Рисунок 5"/>
          <p:cNvPicPr>
            <a:picLocks noChangeAspect="1"/>
          </p:cNvPicPr>
          <p:nvPr/>
        </p:nvPicPr>
        <p:blipFill>
          <a:blip r:embed="rId3" cstate="email">
            <a:extLst>
              <a:ext uri="{28A0092B-C50C-407E-A947-70E740481C1C}">
                <a14:useLocalDpi xmlns="" xmlns:a14="http://schemas.microsoft.com/office/drawing/2010/main" val="0"/>
              </a:ext>
            </a:extLst>
          </a:blip>
          <a:stretch>
            <a:fillRect/>
          </a:stretch>
        </p:blipFill>
        <p:spPr>
          <a:xfrm>
            <a:off x="4860032" y="1844824"/>
            <a:ext cx="3623312" cy="3888432"/>
          </a:xfrm>
          <a:prstGeom prst="rect">
            <a:avLst/>
          </a:prstGeom>
        </p:spPr>
      </p:pic>
    </p:spTree>
    <p:extLst>
      <p:ext uri="{BB962C8B-B14F-4D97-AF65-F5344CB8AC3E}">
        <p14:creationId xmlns="" xmlns:p14="http://schemas.microsoft.com/office/powerpoint/2010/main" val="67390522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a:xfrm>
            <a:off x="457200" y="1600201"/>
            <a:ext cx="8229600" cy="1108719"/>
          </a:xfrm>
        </p:spPr>
        <p:txBody>
          <a:bodyPr>
            <a:normAutofit/>
          </a:bodyPr>
          <a:lstStyle/>
          <a:p>
            <a:pPr marL="0" indent="0" algn="ctr">
              <a:buNone/>
            </a:pPr>
            <a:r>
              <a:rPr lang="en-US" sz="2400" dirty="0" smtClean="0">
                <a:latin typeface="Berlin Sans FB" panose="020E0602020502020306" pitchFamily="34" charset="0"/>
              </a:rPr>
              <a:t>Do </a:t>
            </a:r>
            <a:r>
              <a:rPr lang="en-US" sz="2400" dirty="0">
                <a:latin typeface="Berlin Sans FB" panose="020E0602020502020306" pitchFamily="34" charset="0"/>
              </a:rPr>
              <a:t>you know that on the </a:t>
            </a:r>
            <a:r>
              <a:rPr lang="en-US" sz="2400" dirty="0">
                <a:solidFill>
                  <a:srgbClr val="FF0000"/>
                </a:solidFill>
                <a:latin typeface="Berlin Sans FB" panose="020E0602020502020306" pitchFamily="34" charset="0"/>
              </a:rPr>
              <a:t>22 of April </a:t>
            </a:r>
            <a:r>
              <a:rPr lang="en-US" sz="2400" dirty="0">
                <a:latin typeface="Berlin Sans FB" panose="020E0602020502020306" pitchFamily="34" charset="0"/>
              </a:rPr>
              <a:t>is Earth Day</a:t>
            </a:r>
            <a:r>
              <a:rPr lang="en-US" sz="2400" dirty="0" smtClean="0">
                <a:latin typeface="Berlin Sans FB" panose="020E0602020502020306" pitchFamily="34" charset="0"/>
              </a:rPr>
              <a:t>?</a:t>
            </a:r>
          </a:p>
          <a:p>
            <a:pPr marL="0" indent="0">
              <a:buNone/>
            </a:pPr>
            <a:r>
              <a:rPr lang="en-US" sz="2400" dirty="0" smtClean="0">
                <a:latin typeface="Berlin Sans FB" panose="020E0602020502020306" pitchFamily="34" charset="0"/>
              </a:rPr>
              <a:t> </a:t>
            </a:r>
            <a:endParaRPr lang="ru-RU" sz="2400" dirty="0"/>
          </a:p>
        </p:txBody>
      </p:sp>
      <p:pic>
        <p:nvPicPr>
          <p:cNvPr id="4" name="Picture 2" descr="http://0.tqn.com/d/webclipart/1/0/2/A/5/Earth-Day.png"/>
          <p:cNvPicPr>
            <a:picLocks noChangeAspect="1" noChangeArrowheads="1"/>
          </p:cNvPicPr>
          <p:nvPr/>
        </p:nvPicPr>
        <p:blipFill>
          <a:blip r:embed="rId3" cstate="email">
            <a:extLst>
              <a:ext uri="{28A0092B-C50C-407E-A947-70E740481C1C}">
                <a14:useLocalDpi xmlns="" xmlns:a14="http://schemas.microsoft.com/office/drawing/2010/main" val="0"/>
              </a:ext>
            </a:extLst>
          </a:blip>
          <a:srcRect/>
          <a:stretch>
            <a:fillRect/>
          </a:stretch>
        </p:blipFill>
        <p:spPr bwMode="auto">
          <a:xfrm>
            <a:off x="2321750" y="2780928"/>
            <a:ext cx="4333815" cy="3744416"/>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41208915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circle(in)">
                                      <p:cBhvr>
                                        <p:cTn id="7"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48792" y="692696"/>
            <a:ext cx="8229600" cy="1143000"/>
          </a:xfrm>
        </p:spPr>
        <p:txBody>
          <a:bodyPr>
            <a:noAutofit/>
          </a:bodyPr>
          <a:lstStyle/>
          <a:p>
            <a:r>
              <a:rPr lang="en-US" sz="4800" dirty="0">
                <a:solidFill>
                  <a:srgbClr val="27704F"/>
                </a:solidFill>
                <a:latin typeface="Berlin Sans FB Demi" panose="020E0802020502020306" pitchFamily="34" charset="0"/>
              </a:rPr>
              <a:t>Greenpeace </a:t>
            </a:r>
            <a:br>
              <a:rPr lang="en-US" sz="4800" dirty="0">
                <a:solidFill>
                  <a:srgbClr val="27704F"/>
                </a:solidFill>
                <a:latin typeface="Berlin Sans FB Demi" panose="020E0802020502020306" pitchFamily="34" charset="0"/>
              </a:rPr>
            </a:br>
            <a:endParaRPr lang="ru-RU" sz="4800" dirty="0">
              <a:solidFill>
                <a:srgbClr val="27704F"/>
              </a:solidFill>
            </a:endParaRPr>
          </a:p>
        </p:txBody>
      </p:sp>
      <p:sp>
        <p:nvSpPr>
          <p:cNvPr id="3" name="Объект 2"/>
          <p:cNvSpPr>
            <a:spLocks noGrp="1"/>
          </p:cNvSpPr>
          <p:nvPr>
            <p:ph idx="1"/>
          </p:nvPr>
        </p:nvSpPr>
        <p:spPr/>
        <p:txBody>
          <a:bodyPr>
            <a:normAutofit/>
          </a:bodyPr>
          <a:lstStyle/>
          <a:p>
            <a:pPr marL="0" indent="0">
              <a:buNone/>
            </a:pPr>
            <a:endParaRPr lang="ru-RU" sz="2400" dirty="0" smtClean="0">
              <a:latin typeface="Berlin Sans FB" panose="020E0602020502020306" pitchFamily="34" charset="0"/>
            </a:endParaRPr>
          </a:p>
          <a:p>
            <a:pPr marL="0" indent="0">
              <a:buNone/>
            </a:pPr>
            <a:r>
              <a:rPr lang="en-US" sz="2400" dirty="0" smtClean="0">
                <a:latin typeface="Berlin Sans FB" panose="020E0602020502020306" pitchFamily="34" charset="0"/>
              </a:rPr>
              <a:t>Aim</a:t>
            </a:r>
            <a:r>
              <a:rPr lang="en-US" sz="2400" dirty="0">
                <a:latin typeface="Berlin Sans FB" panose="020E0602020502020306" pitchFamily="34" charset="0"/>
              </a:rPr>
              <a:t>: To protect the environment, and environmental education and promotion of eco-friendly </a:t>
            </a:r>
            <a:r>
              <a:rPr lang="en-US" sz="2400" dirty="0" smtClean="0">
                <a:latin typeface="Berlin Sans FB" panose="020E0602020502020306" pitchFamily="34" charset="0"/>
              </a:rPr>
              <a:t>lifestyle</a:t>
            </a:r>
            <a:endParaRPr lang="ru-RU" sz="2400" dirty="0"/>
          </a:p>
        </p:txBody>
      </p:sp>
      <p:pic>
        <p:nvPicPr>
          <p:cNvPr id="4" name="Рисунок 3"/>
          <p:cNvPicPr>
            <a:picLocks noChangeAspect="1"/>
          </p:cNvPicPr>
          <p:nvPr/>
        </p:nvPicPr>
        <p:blipFill>
          <a:blip r:embed="rId3" cstate="email">
            <a:extLst>
              <a:ext uri="{28A0092B-C50C-407E-A947-70E740481C1C}">
                <a14:useLocalDpi xmlns="" xmlns:a14="http://schemas.microsoft.com/office/drawing/2010/main" val="0"/>
              </a:ext>
            </a:extLst>
          </a:blip>
          <a:stretch>
            <a:fillRect/>
          </a:stretch>
        </p:blipFill>
        <p:spPr>
          <a:xfrm>
            <a:off x="444034" y="3356993"/>
            <a:ext cx="3983950" cy="2769170"/>
          </a:xfrm>
          <a:prstGeom prst="rect">
            <a:avLst/>
          </a:prstGeom>
        </p:spPr>
      </p:pic>
      <p:pic>
        <p:nvPicPr>
          <p:cNvPr id="5" name="Рисунок 4"/>
          <p:cNvPicPr>
            <a:picLocks noChangeAspect="1"/>
          </p:cNvPicPr>
          <p:nvPr/>
        </p:nvPicPr>
        <p:blipFill>
          <a:blip r:embed="rId4" cstate="email">
            <a:extLst>
              <a:ext uri="{28A0092B-C50C-407E-A947-70E740481C1C}">
                <a14:useLocalDpi xmlns="" xmlns:a14="http://schemas.microsoft.com/office/drawing/2010/main" val="0"/>
              </a:ext>
            </a:extLst>
          </a:blip>
          <a:stretch>
            <a:fillRect/>
          </a:stretch>
        </p:blipFill>
        <p:spPr>
          <a:xfrm>
            <a:off x="4644008" y="3356993"/>
            <a:ext cx="4051200" cy="2769170"/>
          </a:xfrm>
          <a:prstGeom prst="rect">
            <a:avLst/>
          </a:prstGeom>
        </p:spPr>
      </p:pic>
    </p:spTree>
    <p:extLst>
      <p:ext uri="{BB962C8B-B14F-4D97-AF65-F5344CB8AC3E}">
        <p14:creationId xmlns="" xmlns:p14="http://schemas.microsoft.com/office/powerpoint/2010/main" val="92305501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584076"/>
            <a:ext cx="8229600" cy="1143000"/>
          </a:xfrm>
        </p:spPr>
        <p:txBody>
          <a:bodyPr>
            <a:noAutofit/>
          </a:bodyPr>
          <a:lstStyle/>
          <a:p>
            <a:r>
              <a:rPr lang="en-US" sz="3600" dirty="0">
                <a:solidFill>
                  <a:srgbClr val="27704F"/>
                </a:solidFill>
                <a:latin typeface="Berlin Sans FB Demi" panose="020E0802020502020306" pitchFamily="34" charset="0"/>
              </a:rPr>
              <a:t>WWF (The World Wide Fund For Nature)</a:t>
            </a:r>
            <a:br>
              <a:rPr lang="en-US" sz="3600" dirty="0">
                <a:solidFill>
                  <a:srgbClr val="27704F"/>
                </a:solidFill>
                <a:latin typeface="Berlin Sans FB Demi" panose="020E0802020502020306" pitchFamily="34" charset="0"/>
              </a:rPr>
            </a:br>
            <a:endParaRPr lang="ru-RU" sz="3600" dirty="0">
              <a:solidFill>
                <a:srgbClr val="27704F"/>
              </a:solidFill>
            </a:endParaRPr>
          </a:p>
        </p:txBody>
      </p:sp>
      <p:sp>
        <p:nvSpPr>
          <p:cNvPr id="3" name="Объект 2"/>
          <p:cNvSpPr>
            <a:spLocks noGrp="1"/>
          </p:cNvSpPr>
          <p:nvPr>
            <p:ph idx="1"/>
          </p:nvPr>
        </p:nvSpPr>
        <p:spPr/>
        <p:txBody>
          <a:bodyPr/>
          <a:lstStyle/>
          <a:p>
            <a:pPr marL="45720" indent="0">
              <a:buNone/>
            </a:pPr>
            <a:r>
              <a:rPr lang="en-US" dirty="0" smtClean="0"/>
              <a:t>The </a:t>
            </a:r>
            <a:r>
              <a:rPr lang="en-US" dirty="0"/>
              <a:t>main aim - the conservation of biological diversity of the Earth</a:t>
            </a:r>
          </a:p>
          <a:p>
            <a:pPr marL="0" indent="0">
              <a:buNone/>
            </a:pPr>
            <a:endParaRPr lang="ru-RU" dirty="0"/>
          </a:p>
        </p:txBody>
      </p:sp>
      <p:pic>
        <p:nvPicPr>
          <p:cNvPr id="4" name="Рисунок 3"/>
          <p:cNvPicPr>
            <a:picLocks noChangeAspect="1"/>
          </p:cNvPicPr>
          <p:nvPr/>
        </p:nvPicPr>
        <p:blipFill>
          <a:blip r:embed="rId3" cstate="email">
            <a:extLst>
              <a:ext uri="{28A0092B-C50C-407E-A947-70E740481C1C}">
                <a14:useLocalDpi xmlns="" xmlns:a14="http://schemas.microsoft.com/office/drawing/2010/main" val="0"/>
              </a:ext>
            </a:extLst>
          </a:blip>
          <a:stretch>
            <a:fillRect/>
          </a:stretch>
        </p:blipFill>
        <p:spPr>
          <a:xfrm>
            <a:off x="274828" y="2996952"/>
            <a:ext cx="4157406" cy="3506507"/>
          </a:xfrm>
          <a:prstGeom prst="rect">
            <a:avLst/>
          </a:prstGeom>
        </p:spPr>
      </p:pic>
      <p:pic>
        <p:nvPicPr>
          <p:cNvPr id="5" name="Рисунок 4"/>
          <p:cNvPicPr>
            <a:picLocks noChangeAspect="1"/>
          </p:cNvPicPr>
          <p:nvPr/>
        </p:nvPicPr>
        <p:blipFill>
          <a:blip r:embed="rId4" cstate="email">
            <a:extLst>
              <a:ext uri="{28A0092B-C50C-407E-A947-70E740481C1C}">
                <a14:useLocalDpi xmlns="" xmlns:a14="http://schemas.microsoft.com/office/drawing/2010/main" val="0"/>
              </a:ext>
            </a:extLst>
          </a:blip>
          <a:stretch>
            <a:fillRect/>
          </a:stretch>
        </p:blipFill>
        <p:spPr>
          <a:xfrm>
            <a:off x="4432234" y="3429000"/>
            <a:ext cx="4201616" cy="2697163"/>
          </a:xfrm>
          <a:prstGeom prst="rect">
            <a:avLst/>
          </a:prstGeom>
        </p:spPr>
      </p:pic>
    </p:spTree>
    <p:extLst>
      <p:ext uri="{BB962C8B-B14F-4D97-AF65-F5344CB8AC3E}">
        <p14:creationId xmlns="" xmlns:p14="http://schemas.microsoft.com/office/powerpoint/2010/main" val="131187477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548680"/>
            <a:ext cx="8229600" cy="1143000"/>
          </a:xfrm>
        </p:spPr>
        <p:txBody>
          <a:bodyPr>
            <a:noAutofit/>
          </a:bodyPr>
          <a:lstStyle/>
          <a:p>
            <a:r>
              <a:rPr lang="en-US" sz="3600" dirty="0" smtClean="0">
                <a:solidFill>
                  <a:srgbClr val="27704F"/>
                </a:solidFill>
                <a:latin typeface="Berlin Sans FB Demi" panose="020E0802020502020306" pitchFamily="34" charset="0"/>
              </a:rPr>
              <a:t>PETA </a:t>
            </a:r>
            <a:r>
              <a:rPr lang="en-US" sz="3600" dirty="0">
                <a:solidFill>
                  <a:srgbClr val="27704F"/>
                </a:solidFill>
                <a:latin typeface="Berlin Sans FB Demi" panose="020E0802020502020306" pitchFamily="34" charset="0"/>
              </a:rPr>
              <a:t>(People for the Ethical Treatment of Animals)</a:t>
            </a:r>
            <a:br>
              <a:rPr lang="en-US" sz="3600" dirty="0">
                <a:solidFill>
                  <a:srgbClr val="27704F"/>
                </a:solidFill>
                <a:latin typeface="Berlin Sans FB Demi" panose="020E0802020502020306" pitchFamily="34" charset="0"/>
              </a:rPr>
            </a:br>
            <a:endParaRPr lang="ru-RU" sz="3600" dirty="0">
              <a:solidFill>
                <a:srgbClr val="27704F"/>
              </a:solidFill>
            </a:endParaRPr>
          </a:p>
        </p:txBody>
      </p:sp>
      <p:sp>
        <p:nvSpPr>
          <p:cNvPr id="3" name="Объект 2"/>
          <p:cNvSpPr>
            <a:spLocks noGrp="1"/>
          </p:cNvSpPr>
          <p:nvPr>
            <p:ph idx="1"/>
          </p:nvPr>
        </p:nvSpPr>
        <p:spPr/>
        <p:txBody>
          <a:bodyPr/>
          <a:lstStyle/>
          <a:p>
            <a:pPr marL="0" indent="0">
              <a:buNone/>
            </a:pPr>
            <a:r>
              <a:rPr lang="en-US" dirty="0" smtClean="0">
                <a:latin typeface="Berlin Sans FB" panose="020E0602020502020306" pitchFamily="34" charset="0"/>
              </a:rPr>
              <a:t>Organization </a:t>
            </a:r>
            <a:r>
              <a:rPr lang="en-US" dirty="0">
                <a:latin typeface="Berlin Sans FB" panose="020E0602020502020306" pitchFamily="34" charset="0"/>
              </a:rPr>
              <a:t>leading the fight for animal </a:t>
            </a:r>
            <a:r>
              <a:rPr lang="en-US" dirty="0" smtClean="0">
                <a:latin typeface="Berlin Sans FB" panose="020E0602020502020306" pitchFamily="34" charset="0"/>
              </a:rPr>
              <a:t>rights</a:t>
            </a:r>
            <a:endParaRPr lang="ru-RU" dirty="0"/>
          </a:p>
        </p:txBody>
      </p:sp>
      <p:pic>
        <p:nvPicPr>
          <p:cNvPr id="4" name="Рисунок 3"/>
          <p:cNvPicPr>
            <a:picLocks noChangeAspect="1"/>
          </p:cNvPicPr>
          <p:nvPr/>
        </p:nvPicPr>
        <p:blipFill>
          <a:blip r:embed="rId2" cstate="email">
            <a:extLst>
              <a:ext uri="{28A0092B-C50C-407E-A947-70E740481C1C}">
                <a14:useLocalDpi xmlns="" xmlns:a14="http://schemas.microsoft.com/office/drawing/2010/main" val="0"/>
              </a:ext>
            </a:extLst>
          </a:blip>
          <a:stretch>
            <a:fillRect/>
          </a:stretch>
        </p:blipFill>
        <p:spPr>
          <a:xfrm rot="21180728">
            <a:off x="595647" y="3805999"/>
            <a:ext cx="3218074" cy="2160240"/>
          </a:xfrm>
          <a:prstGeom prst="rect">
            <a:avLst/>
          </a:prstGeom>
        </p:spPr>
      </p:pic>
      <p:pic>
        <p:nvPicPr>
          <p:cNvPr id="5" name="Рисунок 4"/>
          <p:cNvPicPr>
            <a:picLocks noChangeAspect="1"/>
          </p:cNvPicPr>
          <p:nvPr/>
        </p:nvPicPr>
        <p:blipFill>
          <a:blip r:embed="rId3" cstate="email">
            <a:extLst>
              <a:ext uri="{28A0092B-C50C-407E-A947-70E740481C1C}">
                <a14:useLocalDpi xmlns="" xmlns:a14="http://schemas.microsoft.com/office/drawing/2010/main" val="0"/>
              </a:ext>
            </a:extLst>
          </a:blip>
          <a:stretch>
            <a:fillRect/>
          </a:stretch>
        </p:blipFill>
        <p:spPr>
          <a:xfrm rot="712001">
            <a:off x="5458473" y="3931421"/>
            <a:ext cx="3122499" cy="2088232"/>
          </a:xfrm>
          <a:prstGeom prst="rect">
            <a:avLst/>
          </a:prstGeom>
        </p:spPr>
      </p:pic>
      <p:pic>
        <p:nvPicPr>
          <p:cNvPr id="6" name="Рисунок 5"/>
          <p:cNvPicPr>
            <a:picLocks noChangeAspect="1"/>
          </p:cNvPicPr>
          <p:nvPr/>
        </p:nvPicPr>
        <p:blipFill>
          <a:blip r:embed="rId4" cstate="email"/>
          <a:stretch>
            <a:fillRect/>
          </a:stretch>
        </p:blipFill>
        <p:spPr>
          <a:xfrm rot="349492">
            <a:off x="3100436" y="2435734"/>
            <a:ext cx="3221227" cy="1780227"/>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extLst>
      <p:ext uri="{BB962C8B-B14F-4D97-AF65-F5344CB8AC3E}">
        <p14:creationId xmlns="" xmlns:p14="http://schemas.microsoft.com/office/powerpoint/2010/main" val="214166653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normAutofit fontScale="70000" lnSpcReduction="20000"/>
          </a:bodyPr>
          <a:lstStyle/>
          <a:p>
            <a:pPr marL="0" indent="0">
              <a:buNone/>
            </a:pPr>
            <a:r>
              <a:rPr lang="en-US" dirty="0" smtClean="0"/>
              <a:t>                                    </a:t>
            </a:r>
            <a:r>
              <a:rPr lang="en-US" sz="4000" dirty="0" smtClean="0">
                <a:latin typeface="Berlin Sans FB" panose="020E0602020502020306" pitchFamily="34" charset="0"/>
              </a:rPr>
              <a:t>Internet resources</a:t>
            </a:r>
          </a:p>
          <a:p>
            <a:pPr marL="0" indent="0">
              <a:buNone/>
            </a:pPr>
            <a:r>
              <a:rPr lang="en-US" sz="4000" dirty="0" smtClean="0">
                <a:hlinkClick r:id="rId2"/>
              </a:rPr>
              <a:t>https://ecoportal.info/problema-brakonerstva/</a:t>
            </a:r>
            <a:endParaRPr lang="en-US" sz="4000" dirty="0" smtClean="0"/>
          </a:p>
          <a:p>
            <a:pPr marL="0" indent="0">
              <a:buNone/>
            </a:pPr>
            <a:r>
              <a:rPr lang="en-US" sz="4000" dirty="0" smtClean="0">
                <a:hlinkClick r:id="rId3"/>
              </a:rPr>
              <a:t>http://greenologia.ru/eko-problemy/vyrubki-lesov.html</a:t>
            </a:r>
            <a:endParaRPr lang="en-US" sz="4000" dirty="0" smtClean="0"/>
          </a:p>
          <a:p>
            <a:pPr marL="0" indent="0">
              <a:buNone/>
            </a:pPr>
            <a:r>
              <a:rPr lang="en-US" sz="4000" dirty="0" smtClean="0">
                <a:hlinkClick r:id="rId4"/>
              </a:rPr>
              <a:t>http://fb.ru/article/326520/ekologicheskie-problemyi---zagryaznenie-vodyi-istochniki-zagryazneniya-vodyi-problema-zagryazneniya-vod-mirovogo-okeana</a:t>
            </a:r>
            <a:endParaRPr lang="en-US" sz="4000" dirty="0" smtClean="0"/>
          </a:p>
          <a:p>
            <a:pPr marL="0" indent="0">
              <a:buNone/>
            </a:pPr>
            <a:r>
              <a:rPr lang="en-US" sz="4000" dirty="0" smtClean="0">
                <a:hlinkClick r:id="rId5"/>
              </a:rPr>
              <a:t>http://fb.ru/article/161173/ekologicheskie-problemyi-planetyi-globalnyie-ekologicheskie-problemyi-planetyi-primeryi</a:t>
            </a:r>
            <a:endParaRPr lang="ru-RU" sz="4000" dirty="0"/>
          </a:p>
        </p:txBody>
      </p:sp>
    </p:spTree>
    <p:extLst>
      <p:ext uri="{BB962C8B-B14F-4D97-AF65-F5344CB8AC3E}">
        <p14:creationId xmlns="" xmlns:p14="http://schemas.microsoft.com/office/powerpoint/2010/main" val="79384483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a:latin typeface="Berlin Sans FB" panose="020E0602020502020306" pitchFamily="34" charset="0"/>
              </a:rPr>
              <a:t>Thank you for your attention!</a:t>
            </a:r>
            <a:endParaRPr lang="ru-RU" dirty="0"/>
          </a:p>
        </p:txBody>
      </p:sp>
      <p:pic>
        <p:nvPicPr>
          <p:cNvPr id="5" name="Объект 4" descr="http://images.myshared.ru/5/439565/slide_2.jpg"/>
          <p:cNvPicPr>
            <a:picLocks noGrp="1"/>
          </p:cNvPicPr>
          <p:nvPr>
            <p:ph idx="1"/>
          </p:nvPr>
        </p:nvPicPr>
        <p:blipFill>
          <a:blip r:embed="rId3" cstate="email"/>
          <a:srcRect/>
          <a:stretch>
            <a:fillRect/>
          </a:stretch>
        </p:blipFill>
        <p:spPr bwMode="auto">
          <a:xfrm>
            <a:off x="495790" y="1417638"/>
            <a:ext cx="8191010" cy="5035698"/>
          </a:xfrm>
          <a:prstGeom prst="rect">
            <a:avLst/>
          </a:prstGeom>
          <a:noFill/>
          <a:ln w="9525">
            <a:noFill/>
            <a:miter lim="800000"/>
            <a:headEnd/>
            <a:tailEnd/>
          </a:ln>
        </p:spPr>
      </p:pic>
    </p:spTree>
    <p:extLst>
      <p:ext uri="{BB962C8B-B14F-4D97-AF65-F5344CB8AC3E}">
        <p14:creationId xmlns="" xmlns:p14="http://schemas.microsoft.com/office/powerpoint/2010/main" val="424093802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3549" y="476672"/>
            <a:ext cx="8229600" cy="1143000"/>
          </a:xfrm>
        </p:spPr>
        <p:txBody>
          <a:bodyPr>
            <a:normAutofit fontScale="90000"/>
          </a:bodyPr>
          <a:lstStyle/>
          <a:p>
            <a:r>
              <a:rPr lang="en-US" dirty="0">
                <a:latin typeface="Arial Black" panose="020B0A04020102020204" pitchFamily="34" charset="0"/>
              </a:rPr>
              <a:t>The </a:t>
            </a:r>
            <a:r>
              <a:rPr lang="en-US" dirty="0" smtClean="0">
                <a:latin typeface="Arial Black" panose="020B0A04020102020204" pitchFamily="34" charset="0"/>
              </a:rPr>
              <a:t>Earth </a:t>
            </a:r>
            <a:r>
              <a:rPr lang="en-US" dirty="0">
                <a:latin typeface="Arial Black" panose="020B0A04020102020204" pitchFamily="34" charset="0"/>
              </a:rPr>
              <a:t>is our common home!</a:t>
            </a:r>
            <a:endParaRPr lang="ru-RU" dirty="0">
              <a:latin typeface="Arial Black" panose="020B0A04020102020204" pitchFamily="34" charset="0"/>
            </a:endParaRPr>
          </a:p>
        </p:txBody>
      </p:sp>
      <p:sp>
        <p:nvSpPr>
          <p:cNvPr id="3" name="Объект 2"/>
          <p:cNvSpPr>
            <a:spLocks noGrp="1"/>
          </p:cNvSpPr>
          <p:nvPr>
            <p:ph idx="1"/>
          </p:nvPr>
        </p:nvSpPr>
        <p:spPr>
          <a:xfrm>
            <a:off x="471101" y="1858509"/>
            <a:ext cx="8229600" cy="4525963"/>
          </a:xfrm>
        </p:spPr>
        <p:txBody>
          <a:bodyPr>
            <a:normAutofit/>
          </a:bodyPr>
          <a:lstStyle/>
          <a:p>
            <a:pPr marL="0" indent="0">
              <a:buNone/>
            </a:pPr>
            <a:r>
              <a:rPr lang="en-US" sz="2800" dirty="0">
                <a:latin typeface="Arial Rounded MT Bold" panose="020F0704030504030204" pitchFamily="34" charset="0"/>
              </a:rPr>
              <a:t>Our planet is in danger!</a:t>
            </a:r>
          </a:p>
          <a:p>
            <a:pPr marL="0" indent="0">
              <a:buNone/>
            </a:pPr>
            <a:r>
              <a:rPr lang="en-US" sz="2800" dirty="0">
                <a:latin typeface="Arial Rounded MT Bold" panose="020F0704030504030204" pitchFamily="34" charset="0"/>
              </a:rPr>
              <a:t>Forests are cut down</a:t>
            </a:r>
          </a:p>
          <a:p>
            <a:pPr marL="0" indent="0">
              <a:buNone/>
            </a:pPr>
            <a:r>
              <a:rPr lang="en-US" sz="2800" dirty="0">
                <a:latin typeface="Arial Rounded MT Bold" panose="020F0704030504030204" pitchFamily="34" charset="0"/>
              </a:rPr>
              <a:t>Water is polluted.</a:t>
            </a:r>
          </a:p>
          <a:p>
            <a:pPr marL="0" indent="0">
              <a:buNone/>
            </a:pPr>
            <a:r>
              <a:rPr lang="en-US" sz="2800" dirty="0">
                <a:latin typeface="Arial Rounded MT Bold" panose="020F0704030504030204" pitchFamily="34" charset="0"/>
              </a:rPr>
              <a:t>Air pollution is not reduced.</a:t>
            </a:r>
          </a:p>
          <a:p>
            <a:pPr marL="0" indent="0">
              <a:buNone/>
            </a:pPr>
            <a:r>
              <a:rPr lang="en-US" sz="2800" dirty="0">
                <a:latin typeface="Arial Rounded MT Bold" panose="020F0704030504030204" pitchFamily="34" charset="0"/>
              </a:rPr>
              <a:t>Join us and clean the Earth,</a:t>
            </a:r>
          </a:p>
          <a:p>
            <a:pPr marL="0" indent="0">
              <a:buNone/>
            </a:pPr>
            <a:r>
              <a:rPr lang="en-US" sz="2800" dirty="0">
                <a:latin typeface="Arial Rounded MT Bold" panose="020F0704030504030204" pitchFamily="34" charset="0"/>
              </a:rPr>
              <a:t>Everyone can make a difference!</a:t>
            </a:r>
            <a:endParaRPr lang="ru-RU" sz="2800" dirty="0"/>
          </a:p>
        </p:txBody>
      </p:sp>
      <p:pic>
        <p:nvPicPr>
          <p:cNvPr id="4" name="Рисунок 3"/>
          <p:cNvPicPr>
            <a:picLocks noChangeAspect="1"/>
          </p:cNvPicPr>
          <p:nvPr/>
        </p:nvPicPr>
        <p:blipFill>
          <a:blip r:embed="rId2" cstate="email">
            <a:extLst>
              <a:ext uri="{28A0092B-C50C-407E-A947-70E740481C1C}">
                <a14:useLocalDpi xmlns="" xmlns:a14="http://schemas.microsoft.com/office/drawing/2010/main" val="0"/>
              </a:ext>
            </a:extLst>
          </a:blip>
          <a:stretch>
            <a:fillRect/>
          </a:stretch>
        </p:blipFill>
        <p:spPr>
          <a:xfrm>
            <a:off x="5436096" y="1858509"/>
            <a:ext cx="3336613" cy="2592288"/>
          </a:xfrm>
          <a:prstGeom prst="rect">
            <a:avLst/>
          </a:prstGeom>
        </p:spPr>
      </p:pic>
    </p:spTree>
    <p:extLst>
      <p:ext uri="{BB962C8B-B14F-4D97-AF65-F5344CB8AC3E}">
        <p14:creationId xmlns="" xmlns:p14="http://schemas.microsoft.com/office/powerpoint/2010/main" val="69888629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a:xfrm>
            <a:off x="435330" y="1196752"/>
            <a:ext cx="8229600" cy="4525963"/>
          </a:xfrm>
        </p:spPr>
        <p:txBody>
          <a:bodyPr>
            <a:normAutofit/>
          </a:bodyPr>
          <a:lstStyle/>
          <a:p>
            <a:pPr marL="0" indent="0">
              <a:buNone/>
            </a:pPr>
            <a:r>
              <a:rPr lang="en-US" sz="2800" dirty="0">
                <a:latin typeface="Berlin Sans FB" panose="020E0602020502020306" pitchFamily="34" charset="0"/>
              </a:rPr>
              <a:t>People have lived on our planet for many years. We may live on different continents and in different countries, but we all depend on our planet, on the sun, on animals and plants around us. We must take care of the Earth but not destruct the wildlife. We are all elements of global ecosystem</a:t>
            </a:r>
            <a:endParaRPr lang="ru-RU" sz="2800" dirty="0"/>
          </a:p>
        </p:txBody>
      </p:sp>
      <p:pic>
        <p:nvPicPr>
          <p:cNvPr id="5" name="Рисунок 4"/>
          <p:cNvPicPr>
            <a:picLocks noChangeAspect="1"/>
          </p:cNvPicPr>
          <p:nvPr/>
        </p:nvPicPr>
        <p:blipFill>
          <a:blip r:embed="rId2" cstate="email">
            <a:extLst>
              <a:ext uri="{28A0092B-C50C-407E-A947-70E740481C1C}">
                <a14:useLocalDpi xmlns="" xmlns:a14="http://schemas.microsoft.com/office/drawing/2010/main" val="0"/>
              </a:ext>
            </a:extLst>
          </a:blip>
          <a:stretch>
            <a:fillRect/>
          </a:stretch>
        </p:blipFill>
        <p:spPr>
          <a:xfrm>
            <a:off x="6059812" y="4005063"/>
            <a:ext cx="2664296" cy="2130099"/>
          </a:xfrm>
          <a:prstGeom prst="rect">
            <a:avLst/>
          </a:prstGeom>
        </p:spPr>
      </p:pic>
      <p:pic>
        <p:nvPicPr>
          <p:cNvPr id="6" name="Рисунок 5"/>
          <p:cNvPicPr>
            <a:picLocks noChangeAspect="1"/>
          </p:cNvPicPr>
          <p:nvPr/>
        </p:nvPicPr>
        <p:blipFill>
          <a:blip r:embed="rId3" cstate="email">
            <a:extLst>
              <a:ext uri="{28A0092B-C50C-407E-A947-70E740481C1C}">
                <a14:useLocalDpi xmlns="" xmlns:a14="http://schemas.microsoft.com/office/drawing/2010/main" val="0"/>
              </a:ext>
            </a:extLst>
          </a:blip>
          <a:stretch>
            <a:fillRect/>
          </a:stretch>
        </p:blipFill>
        <p:spPr>
          <a:xfrm>
            <a:off x="457200" y="4005064"/>
            <a:ext cx="2664296" cy="2130098"/>
          </a:xfrm>
          <a:prstGeom prst="rect">
            <a:avLst/>
          </a:prstGeom>
        </p:spPr>
      </p:pic>
      <p:pic>
        <p:nvPicPr>
          <p:cNvPr id="7" name="Рисунок 6"/>
          <p:cNvPicPr>
            <a:picLocks noChangeAspect="1"/>
          </p:cNvPicPr>
          <p:nvPr/>
        </p:nvPicPr>
        <p:blipFill>
          <a:blip r:embed="rId4" cstate="email">
            <a:extLst>
              <a:ext uri="{28A0092B-C50C-407E-A947-70E740481C1C}">
                <a14:useLocalDpi xmlns="" xmlns:a14="http://schemas.microsoft.com/office/drawing/2010/main" val="0"/>
              </a:ext>
            </a:extLst>
          </a:blip>
          <a:stretch>
            <a:fillRect/>
          </a:stretch>
        </p:blipFill>
        <p:spPr>
          <a:xfrm>
            <a:off x="3258506" y="4005062"/>
            <a:ext cx="2664296" cy="2130099"/>
          </a:xfrm>
          <a:prstGeom prst="rect">
            <a:avLst/>
          </a:prstGeom>
        </p:spPr>
      </p:pic>
    </p:spTree>
    <p:extLst>
      <p:ext uri="{BB962C8B-B14F-4D97-AF65-F5344CB8AC3E}">
        <p14:creationId xmlns="" xmlns:p14="http://schemas.microsoft.com/office/powerpoint/2010/main" val="12247101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a:xfrm>
            <a:off x="491848" y="1417638"/>
            <a:ext cx="8229600" cy="4525963"/>
          </a:xfrm>
        </p:spPr>
        <p:txBody>
          <a:bodyPr>
            <a:normAutofit fontScale="85000" lnSpcReduction="20000"/>
          </a:bodyPr>
          <a:lstStyle/>
          <a:p>
            <a:pPr marL="0" indent="0" algn="ctr">
              <a:buNone/>
            </a:pPr>
            <a:r>
              <a:rPr lang="en-US" sz="4800" b="1" dirty="0" smtClean="0"/>
              <a:t>  The </a:t>
            </a:r>
            <a:r>
              <a:rPr lang="en-US" sz="5100" b="1" dirty="0" smtClean="0"/>
              <a:t>Goal </a:t>
            </a:r>
            <a:r>
              <a:rPr lang="ru-RU" sz="5100" b="1" dirty="0" smtClean="0"/>
              <a:t>:</a:t>
            </a:r>
            <a:endParaRPr lang="en-US" sz="5100" b="1" dirty="0" smtClean="0"/>
          </a:p>
          <a:p>
            <a:pPr marL="0" indent="0">
              <a:buNone/>
            </a:pPr>
            <a:r>
              <a:rPr lang="en-US" sz="4800" dirty="0">
                <a:latin typeface="Berlin Sans FB" panose="020E0602020502020306" pitchFamily="34" charset="0"/>
              </a:rPr>
              <a:t>Studying the human impact on the environment and considering the reality of the threat of pollution of natural areas, the consequences of this impact.</a:t>
            </a:r>
            <a:endParaRPr lang="ru-RU" sz="4800" dirty="0"/>
          </a:p>
          <a:p>
            <a:pPr marL="0" indent="0">
              <a:buNone/>
            </a:pPr>
            <a:endParaRPr lang="en-US" sz="4800" dirty="0"/>
          </a:p>
          <a:p>
            <a:pPr marL="0" indent="0">
              <a:buNone/>
            </a:pPr>
            <a:r>
              <a:rPr lang="en-US" sz="4800" b="1" dirty="0" smtClean="0"/>
              <a:t>                               </a:t>
            </a:r>
            <a:endParaRPr lang="en-US" sz="5100" b="1" dirty="0" smtClean="0"/>
          </a:p>
        </p:txBody>
      </p:sp>
    </p:spTree>
    <p:extLst>
      <p:ext uri="{BB962C8B-B14F-4D97-AF65-F5344CB8AC3E}">
        <p14:creationId xmlns="" xmlns:p14="http://schemas.microsoft.com/office/powerpoint/2010/main" val="150974128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en-US" sz="4800" dirty="0" smtClean="0">
                <a:latin typeface="Berlin Sans FB Demi" panose="020E0802020502020306" pitchFamily="34" charset="0"/>
              </a:rPr>
              <a:t>Environmental </a:t>
            </a:r>
            <a:r>
              <a:rPr lang="en-US" sz="4800" dirty="0">
                <a:latin typeface="Berlin Sans FB Demi" panose="020E0802020502020306" pitchFamily="34" charset="0"/>
              </a:rPr>
              <a:t>problems</a:t>
            </a:r>
            <a:endParaRPr lang="ru-RU" sz="4800" dirty="0"/>
          </a:p>
        </p:txBody>
      </p:sp>
      <p:sp>
        <p:nvSpPr>
          <p:cNvPr id="3" name="Объект 2"/>
          <p:cNvSpPr>
            <a:spLocks noGrp="1"/>
          </p:cNvSpPr>
          <p:nvPr>
            <p:ph idx="1"/>
          </p:nvPr>
        </p:nvSpPr>
        <p:spPr>
          <a:xfrm>
            <a:off x="440032" y="1844824"/>
            <a:ext cx="8229600" cy="4525963"/>
          </a:xfrm>
        </p:spPr>
        <p:txBody>
          <a:bodyPr>
            <a:normAutofit/>
          </a:bodyPr>
          <a:lstStyle/>
          <a:p>
            <a:pPr marL="0" indent="0">
              <a:buNone/>
            </a:pPr>
            <a:r>
              <a:rPr lang="ru-RU" dirty="0">
                <a:latin typeface="Berlin Sans FB Demi" panose="020E0802020502020306" pitchFamily="34" charset="0"/>
              </a:rPr>
              <a:t>1</a:t>
            </a:r>
            <a:r>
              <a:rPr lang="ru-RU" dirty="0" smtClean="0">
                <a:latin typeface="Berlin Sans FB Demi" panose="020E0802020502020306" pitchFamily="34" charset="0"/>
              </a:rPr>
              <a:t>. </a:t>
            </a:r>
            <a:r>
              <a:rPr lang="en-US" dirty="0" smtClean="0">
                <a:latin typeface="Berlin Sans FB" panose="020E0602020502020306" pitchFamily="34" charset="0"/>
              </a:rPr>
              <a:t>Air </a:t>
            </a:r>
            <a:r>
              <a:rPr lang="en-US" dirty="0">
                <a:latin typeface="Berlin Sans FB" panose="020E0602020502020306" pitchFamily="34" charset="0"/>
              </a:rPr>
              <a:t>pollution </a:t>
            </a:r>
            <a:endParaRPr lang="ru-RU" dirty="0" smtClean="0">
              <a:latin typeface="Berlin Sans FB" panose="020E0602020502020306" pitchFamily="34" charset="0"/>
            </a:endParaRPr>
          </a:p>
          <a:p>
            <a:pPr marL="0" indent="0">
              <a:buNone/>
            </a:pPr>
            <a:r>
              <a:rPr lang="en-US" dirty="0" smtClean="0">
                <a:latin typeface="Berlin Sans FB" panose="020E0602020502020306" pitchFamily="34" charset="0"/>
              </a:rPr>
              <a:t>2. The </a:t>
            </a:r>
            <a:r>
              <a:rPr lang="en-US" dirty="0">
                <a:latin typeface="Berlin Sans FB" panose="020E0602020502020306" pitchFamily="34" charset="0"/>
              </a:rPr>
              <a:t>pollution of </a:t>
            </a:r>
            <a:r>
              <a:rPr lang="en-US" dirty="0" smtClean="0">
                <a:latin typeface="Berlin Sans FB" panose="020E0602020502020306" pitchFamily="34" charset="0"/>
              </a:rPr>
              <a:t>waters</a:t>
            </a:r>
          </a:p>
          <a:p>
            <a:pPr marL="0" indent="0">
              <a:buNone/>
            </a:pPr>
            <a:r>
              <a:rPr lang="en-US" dirty="0" smtClean="0">
                <a:latin typeface="Berlin Sans FB" panose="020E0602020502020306" pitchFamily="34" charset="0"/>
              </a:rPr>
              <a:t>3.</a:t>
            </a:r>
            <a:r>
              <a:rPr lang="ru-RU" dirty="0" smtClean="0">
                <a:latin typeface="Berlin Sans FB" panose="020E0602020502020306" pitchFamily="34" charset="0"/>
              </a:rPr>
              <a:t> </a:t>
            </a:r>
            <a:r>
              <a:rPr lang="en-US" dirty="0" smtClean="0">
                <a:latin typeface="Berlin Sans FB" panose="020E0602020502020306" pitchFamily="34" charset="0"/>
              </a:rPr>
              <a:t>The </a:t>
            </a:r>
            <a:r>
              <a:rPr lang="en-US" dirty="0">
                <a:latin typeface="Berlin Sans FB" panose="020E0602020502020306" pitchFamily="34" charset="0"/>
              </a:rPr>
              <a:t>destruction of </a:t>
            </a:r>
            <a:r>
              <a:rPr lang="en-US" dirty="0" smtClean="0">
                <a:latin typeface="Berlin Sans FB" panose="020E0602020502020306" pitchFamily="34" charset="0"/>
              </a:rPr>
              <a:t>forests</a:t>
            </a:r>
          </a:p>
          <a:p>
            <a:pPr marL="0" indent="0">
              <a:buNone/>
            </a:pPr>
            <a:r>
              <a:rPr lang="en-US" dirty="0" smtClean="0">
                <a:latin typeface="Berlin Sans FB" panose="020E0602020502020306" pitchFamily="34" charset="0"/>
              </a:rPr>
              <a:t>4. Poaching</a:t>
            </a:r>
          </a:p>
          <a:p>
            <a:pPr marL="0" indent="0">
              <a:buNone/>
            </a:pPr>
            <a:r>
              <a:rPr lang="en-US" dirty="0">
                <a:latin typeface="Berlin Sans FB" panose="020E0602020502020306" pitchFamily="34" charset="0"/>
              </a:rPr>
              <a:t>5</a:t>
            </a:r>
            <a:r>
              <a:rPr lang="en-US" dirty="0" smtClean="0">
                <a:latin typeface="Berlin Sans FB" panose="020E0602020502020306" pitchFamily="34" charset="0"/>
              </a:rPr>
              <a:t>. Overpopulation</a:t>
            </a:r>
            <a:endParaRPr lang="ru-RU" dirty="0"/>
          </a:p>
        </p:txBody>
      </p:sp>
      <p:pic>
        <p:nvPicPr>
          <p:cNvPr id="4" name="Рисунок 3"/>
          <p:cNvPicPr>
            <a:picLocks noChangeAspect="1"/>
          </p:cNvPicPr>
          <p:nvPr/>
        </p:nvPicPr>
        <p:blipFill>
          <a:blip r:embed="rId2" cstate="email">
            <a:extLst>
              <a:ext uri="{28A0092B-C50C-407E-A947-70E740481C1C}">
                <a14:useLocalDpi xmlns="" xmlns:a14="http://schemas.microsoft.com/office/drawing/2010/main" val="0"/>
              </a:ext>
            </a:extLst>
          </a:blip>
          <a:stretch>
            <a:fillRect/>
          </a:stretch>
        </p:blipFill>
        <p:spPr>
          <a:xfrm>
            <a:off x="5148064" y="1844824"/>
            <a:ext cx="3538736" cy="3600400"/>
          </a:xfrm>
          <a:prstGeom prst="rect">
            <a:avLst/>
          </a:prstGeom>
        </p:spPr>
      </p:pic>
    </p:spTree>
    <p:extLst>
      <p:ext uri="{BB962C8B-B14F-4D97-AF65-F5344CB8AC3E}">
        <p14:creationId xmlns="" xmlns:p14="http://schemas.microsoft.com/office/powerpoint/2010/main" val="350854110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692696"/>
            <a:ext cx="8229600" cy="1143000"/>
          </a:xfrm>
        </p:spPr>
        <p:txBody>
          <a:bodyPr>
            <a:normAutofit fontScale="90000"/>
          </a:bodyPr>
          <a:lstStyle/>
          <a:p>
            <a:r>
              <a:rPr lang="en-US" sz="6000" dirty="0">
                <a:latin typeface="Berlin Sans FB Demi" panose="020E0802020502020306" pitchFamily="34" charset="0"/>
              </a:rPr>
              <a:t>Air pollution </a:t>
            </a:r>
            <a:r>
              <a:rPr lang="en-US" dirty="0">
                <a:latin typeface="Berlin Sans FB Demi" panose="020E0802020502020306" pitchFamily="34" charset="0"/>
              </a:rPr>
              <a:t/>
            </a:r>
            <a:br>
              <a:rPr lang="en-US" dirty="0">
                <a:latin typeface="Berlin Sans FB Demi" panose="020E0802020502020306" pitchFamily="34" charset="0"/>
              </a:rPr>
            </a:br>
            <a:endParaRPr lang="ru-RU" dirty="0"/>
          </a:p>
        </p:txBody>
      </p:sp>
      <p:sp>
        <p:nvSpPr>
          <p:cNvPr id="3" name="Объект 2"/>
          <p:cNvSpPr>
            <a:spLocks noGrp="1"/>
          </p:cNvSpPr>
          <p:nvPr>
            <p:ph sz="half" idx="1"/>
          </p:nvPr>
        </p:nvSpPr>
        <p:spPr>
          <a:xfrm>
            <a:off x="313184" y="1700808"/>
            <a:ext cx="4429878" cy="4525963"/>
          </a:xfrm>
        </p:spPr>
        <p:txBody>
          <a:bodyPr>
            <a:normAutofit/>
          </a:bodyPr>
          <a:lstStyle/>
          <a:p>
            <a:pPr marL="0" indent="0" algn="just">
              <a:buNone/>
            </a:pPr>
            <a:r>
              <a:rPr lang="en-US" sz="2400" dirty="0">
                <a:latin typeface="Berlin Sans FB" panose="020E0602020502020306" pitchFamily="34" charset="0"/>
              </a:rPr>
              <a:t>To air pollution in Russia and other developed countries often leads anthropogenic factors due to activities carried out by the people</a:t>
            </a:r>
            <a:r>
              <a:rPr lang="en-US" sz="2400" dirty="0" smtClean="0">
                <a:latin typeface="Berlin Sans FB" panose="020E0602020502020306" pitchFamily="34" charset="0"/>
              </a:rPr>
              <a:t>.</a:t>
            </a:r>
            <a:r>
              <a:rPr lang="ru-RU" sz="2400" dirty="0" smtClean="0">
                <a:latin typeface="Berlin Sans FB" panose="020E0602020502020306" pitchFamily="34" charset="0"/>
              </a:rPr>
              <a:t> </a:t>
            </a:r>
            <a:r>
              <a:rPr lang="en-US" sz="2400" dirty="0" smtClean="0">
                <a:latin typeface="Berlin Sans FB" panose="020E0602020502020306" pitchFamily="34" charset="0"/>
              </a:rPr>
              <a:t>This </a:t>
            </a:r>
            <a:r>
              <a:rPr lang="en-US" sz="2400" dirty="0">
                <a:latin typeface="Berlin Sans FB" panose="020E0602020502020306" pitchFamily="34" charset="0"/>
              </a:rPr>
              <a:t>Rapid development of industry</a:t>
            </a:r>
            <a:r>
              <a:rPr lang="en-US" sz="2400" dirty="0" smtClean="0">
                <a:latin typeface="Berlin Sans FB" panose="020E0602020502020306" pitchFamily="34" charset="0"/>
              </a:rPr>
              <a:t>,</a:t>
            </a:r>
            <a:r>
              <a:rPr lang="ru-RU" sz="2400" dirty="0" smtClean="0">
                <a:latin typeface="Berlin Sans FB" panose="020E0602020502020306" pitchFamily="34" charset="0"/>
              </a:rPr>
              <a:t> </a:t>
            </a:r>
            <a:r>
              <a:rPr lang="en-US" sz="2400" dirty="0" smtClean="0">
                <a:latin typeface="Berlin Sans FB" panose="020E0602020502020306" pitchFamily="34" charset="0"/>
              </a:rPr>
              <a:t>air </a:t>
            </a:r>
            <a:r>
              <a:rPr lang="en-US" sz="2400" dirty="0">
                <a:latin typeface="Berlin Sans FB" panose="020E0602020502020306" pitchFamily="34" charset="0"/>
              </a:rPr>
              <a:t>pollution from transport, waste etc. </a:t>
            </a:r>
            <a:endParaRPr lang="en-US" sz="2400" dirty="0" smtClean="0">
              <a:latin typeface="Berlin Sans FB" panose="020E0602020502020306" pitchFamily="34" charset="0"/>
            </a:endParaRPr>
          </a:p>
          <a:p>
            <a:pPr marL="0" indent="0" algn="just">
              <a:buNone/>
            </a:pPr>
            <a:r>
              <a:rPr lang="en-US" sz="2400" dirty="0" smtClean="0">
                <a:latin typeface="Berlin Sans FB" panose="020E0602020502020306" pitchFamily="34" charset="0"/>
              </a:rPr>
              <a:t>The </a:t>
            </a:r>
            <a:r>
              <a:rPr lang="en-US" sz="2400" dirty="0">
                <a:latin typeface="Berlin Sans FB" panose="020E0602020502020306" pitchFamily="34" charset="0"/>
              </a:rPr>
              <a:t>best way to fight pollution is to change our lifestyle and reduce emissions, transition to cleaner technologies.</a:t>
            </a:r>
            <a:endParaRPr lang="ru-RU" sz="2400" dirty="0"/>
          </a:p>
        </p:txBody>
      </p:sp>
      <p:pic>
        <p:nvPicPr>
          <p:cNvPr id="5" name="Объект 4"/>
          <p:cNvPicPr>
            <a:picLocks noGrp="1" noChangeAspect="1"/>
          </p:cNvPicPr>
          <p:nvPr>
            <p:ph sz="half" idx="2"/>
          </p:nvPr>
        </p:nvPicPr>
        <p:blipFill>
          <a:blip r:embed="rId3" cstate="email">
            <a:extLst>
              <a:ext uri="{28A0092B-C50C-407E-A947-70E740481C1C}">
                <a14:useLocalDpi xmlns="" xmlns:a14="http://schemas.microsoft.com/office/drawing/2010/main" val="0"/>
              </a:ext>
            </a:extLst>
          </a:blip>
          <a:stretch>
            <a:fillRect/>
          </a:stretch>
        </p:blipFill>
        <p:spPr>
          <a:xfrm>
            <a:off x="4723313" y="3282106"/>
            <a:ext cx="3672408" cy="2576315"/>
          </a:xfrm>
        </p:spPr>
      </p:pic>
      <p:pic>
        <p:nvPicPr>
          <p:cNvPr id="6" name="Рисунок 5"/>
          <p:cNvPicPr>
            <a:picLocks noChangeAspect="1"/>
          </p:cNvPicPr>
          <p:nvPr/>
        </p:nvPicPr>
        <p:blipFill>
          <a:blip r:embed="rId4" cstate="email">
            <a:extLst>
              <a:ext uri="{28A0092B-C50C-407E-A947-70E740481C1C}">
                <a14:useLocalDpi xmlns="" xmlns:a14="http://schemas.microsoft.com/office/drawing/2010/main" val="0"/>
              </a:ext>
            </a:extLst>
          </a:blip>
          <a:stretch>
            <a:fillRect/>
          </a:stretch>
        </p:blipFill>
        <p:spPr>
          <a:xfrm>
            <a:off x="5014392" y="1386774"/>
            <a:ext cx="3672408" cy="2576314"/>
          </a:xfrm>
          <a:prstGeom prst="rect">
            <a:avLst/>
          </a:prstGeom>
        </p:spPr>
      </p:pic>
    </p:spTree>
    <p:extLst>
      <p:ext uri="{BB962C8B-B14F-4D97-AF65-F5344CB8AC3E}">
        <p14:creationId xmlns="" xmlns:p14="http://schemas.microsoft.com/office/powerpoint/2010/main" val="24238856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922114"/>
          </a:xfrm>
        </p:spPr>
        <p:txBody>
          <a:bodyPr>
            <a:normAutofit/>
          </a:bodyPr>
          <a:lstStyle/>
          <a:p>
            <a:r>
              <a:rPr lang="en-US" sz="5400" dirty="0">
                <a:latin typeface="Berlin Sans FB Demi" panose="020E0802020502020306" pitchFamily="34" charset="0"/>
              </a:rPr>
              <a:t>The pollution of waters</a:t>
            </a:r>
            <a:endParaRPr lang="ru-RU" sz="5400" dirty="0"/>
          </a:p>
        </p:txBody>
      </p:sp>
      <p:sp>
        <p:nvSpPr>
          <p:cNvPr id="3" name="Объект 2"/>
          <p:cNvSpPr>
            <a:spLocks noGrp="1"/>
          </p:cNvSpPr>
          <p:nvPr>
            <p:ph sz="half" idx="1"/>
          </p:nvPr>
        </p:nvSpPr>
        <p:spPr>
          <a:xfrm>
            <a:off x="441387" y="1268760"/>
            <a:ext cx="4038600" cy="4700905"/>
          </a:xfrm>
        </p:spPr>
        <p:txBody>
          <a:bodyPr>
            <a:noAutofit/>
          </a:bodyPr>
          <a:lstStyle/>
          <a:p>
            <a:pPr marL="0" indent="0" algn="just">
              <a:buNone/>
            </a:pPr>
            <a:r>
              <a:rPr lang="en-US" sz="2400" dirty="0">
                <a:latin typeface="Berlin Sans FB" panose="020E0602020502020306" pitchFamily="34" charset="0"/>
              </a:rPr>
              <a:t>Causes of pollution are many, and not always the fault of that human factor. Natural disasters also cause damage to clean water, break the ecological balance</a:t>
            </a:r>
            <a:r>
              <a:rPr lang="en-US" sz="2400" dirty="0" smtClean="0">
                <a:latin typeface="Berlin Sans FB" panose="020E0602020502020306" pitchFamily="34" charset="0"/>
              </a:rPr>
              <a:t>.</a:t>
            </a:r>
          </a:p>
          <a:p>
            <a:pPr marL="0" indent="0" algn="just">
              <a:buNone/>
            </a:pPr>
            <a:r>
              <a:rPr lang="en-US" sz="2400" dirty="0" smtClean="0">
                <a:latin typeface="Berlin Sans FB" panose="020E0602020502020306" pitchFamily="34" charset="0"/>
              </a:rPr>
              <a:t> </a:t>
            </a:r>
            <a:r>
              <a:rPr lang="en-US" sz="2400" dirty="0">
                <a:latin typeface="Berlin Sans FB" panose="020E0602020502020306" pitchFamily="34" charset="0"/>
              </a:rPr>
              <a:t>The most common sources of water pollution are: industrial, domestic, wastewater. Complete cleaning of the system from chemical harmful substances, they are entering the waters and provoke an ecological </a:t>
            </a:r>
            <a:r>
              <a:rPr lang="en-US" sz="2400" dirty="0" smtClean="0">
                <a:latin typeface="Berlin Sans FB" panose="020E0602020502020306" pitchFamily="34" charset="0"/>
              </a:rPr>
              <a:t>disaster.</a:t>
            </a:r>
            <a:endParaRPr lang="ru-RU" sz="2400" dirty="0"/>
          </a:p>
        </p:txBody>
      </p:sp>
      <p:pic>
        <p:nvPicPr>
          <p:cNvPr id="5" name="Объект 4"/>
          <p:cNvPicPr>
            <a:picLocks noGrp="1" noChangeAspect="1"/>
          </p:cNvPicPr>
          <p:nvPr>
            <p:ph sz="half" idx="2"/>
          </p:nvPr>
        </p:nvPicPr>
        <p:blipFill>
          <a:blip r:embed="rId3" cstate="email">
            <a:extLst>
              <a:ext uri="{28A0092B-C50C-407E-A947-70E740481C1C}">
                <a14:useLocalDpi xmlns="" xmlns:a14="http://schemas.microsoft.com/office/drawing/2010/main" val="0"/>
              </a:ext>
            </a:extLst>
          </a:blip>
          <a:stretch>
            <a:fillRect/>
          </a:stretch>
        </p:blipFill>
        <p:spPr>
          <a:xfrm>
            <a:off x="4479987" y="2182673"/>
            <a:ext cx="2436052" cy="1827039"/>
          </a:xfrm>
        </p:spPr>
      </p:pic>
      <p:pic>
        <p:nvPicPr>
          <p:cNvPr id="6" name="Рисунок 5"/>
          <p:cNvPicPr>
            <a:picLocks noChangeAspect="1"/>
          </p:cNvPicPr>
          <p:nvPr/>
        </p:nvPicPr>
        <p:blipFill>
          <a:blip r:embed="rId4" cstate="email">
            <a:extLst>
              <a:ext uri="{28A0092B-C50C-407E-A947-70E740481C1C}">
                <a14:useLocalDpi xmlns="" xmlns:a14="http://schemas.microsoft.com/office/drawing/2010/main" val="0"/>
              </a:ext>
            </a:extLst>
          </a:blip>
          <a:stretch>
            <a:fillRect/>
          </a:stretch>
        </p:blipFill>
        <p:spPr>
          <a:xfrm>
            <a:off x="6306948" y="2044154"/>
            <a:ext cx="2436052" cy="1811015"/>
          </a:xfrm>
          <a:prstGeom prst="rect">
            <a:avLst/>
          </a:prstGeom>
        </p:spPr>
      </p:pic>
      <p:pic>
        <p:nvPicPr>
          <p:cNvPr id="7" name="Рисунок 6"/>
          <p:cNvPicPr>
            <a:picLocks noChangeAspect="1"/>
          </p:cNvPicPr>
          <p:nvPr/>
        </p:nvPicPr>
        <p:blipFill>
          <a:blip r:embed="rId5" cstate="email">
            <a:extLst>
              <a:ext uri="{28A0092B-C50C-407E-A947-70E740481C1C}">
                <a14:useLocalDpi xmlns="" xmlns:a14="http://schemas.microsoft.com/office/drawing/2010/main" val="0"/>
              </a:ext>
            </a:extLst>
          </a:blip>
          <a:stretch>
            <a:fillRect/>
          </a:stretch>
        </p:blipFill>
        <p:spPr>
          <a:xfrm>
            <a:off x="5682044" y="3706684"/>
            <a:ext cx="2435739" cy="1827039"/>
          </a:xfrm>
          <a:prstGeom prst="rect">
            <a:avLst/>
          </a:prstGeom>
        </p:spPr>
      </p:pic>
    </p:spTree>
    <p:extLst>
      <p:ext uri="{BB962C8B-B14F-4D97-AF65-F5344CB8AC3E}">
        <p14:creationId xmlns="" xmlns:p14="http://schemas.microsoft.com/office/powerpoint/2010/main" val="287458054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en-US" sz="4800" dirty="0">
                <a:latin typeface="Berlin Sans FB Demi" panose="020E0802020502020306" pitchFamily="34" charset="0"/>
              </a:rPr>
              <a:t>The destruction of forests</a:t>
            </a:r>
            <a:endParaRPr lang="ru-RU" sz="4800" dirty="0"/>
          </a:p>
        </p:txBody>
      </p:sp>
      <p:sp>
        <p:nvSpPr>
          <p:cNvPr id="3" name="Объект 2"/>
          <p:cNvSpPr>
            <a:spLocks noGrp="1"/>
          </p:cNvSpPr>
          <p:nvPr>
            <p:ph sz="half" idx="1"/>
          </p:nvPr>
        </p:nvSpPr>
        <p:spPr>
          <a:xfrm>
            <a:off x="457200" y="1340768"/>
            <a:ext cx="3826768" cy="4785395"/>
          </a:xfrm>
        </p:spPr>
        <p:txBody>
          <a:bodyPr>
            <a:noAutofit/>
          </a:bodyPr>
          <a:lstStyle/>
          <a:p>
            <a:pPr marL="0" indent="0" algn="just">
              <a:buNone/>
            </a:pPr>
            <a:r>
              <a:rPr lang="en-US" sz="2400" dirty="0">
                <a:latin typeface="Berlin Sans FB" panose="020E0602020502020306" pitchFamily="34" charset="0"/>
              </a:rPr>
              <a:t>People take from the forest more: construction materials, food, medicines, raw materials for paper industry</a:t>
            </a:r>
            <a:r>
              <a:rPr lang="en-US" sz="2400" dirty="0" smtClean="0">
                <a:latin typeface="Berlin Sans FB" panose="020E0602020502020306" pitchFamily="34" charset="0"/>
              </a:rPr>
              <a:t>.</a:t>
            </a:r>
            <a:r>
              <a:rPr lang="en-US" sz="2400" dirty="0">
                <a:latin typeface="Berlin Sans FB" panose="020E0602020502020306" pitchFamily="34" charset="0"/>
              </a:rPr>
              <a:t> Through photosynthesis, forests give us oxygen to </a:t>
            </a:r>
            <a:r>
              <a:rPr lang="en-US" sz="2400" dirty="0" smtClean="0">
                <a:latin typeface="Berlin Sans FB" panose="020E0602020502020306" pitchFamily="34" charset="0"/>
              </a:rPr>
              <a:t>breathe. </a:t>
            </a:r>
          </a:p>
          <a:p>
            <a:pPr marL="0" indent="0" algn="just">
              <a:buNone/>
            </a:pPr>
            <a:r>
              <a:rPr lang="en-US" sz="2400" dirty="0" smtClean="0">
                <a:latin typeface="Berlin Sans FB" panose="020E0602020502020306" pitchFamily="34" charset="0"/>
              </a:rPr>
              <a:t>Forests </a:t>
            </a:r>
            <a:r>
              <a:rPr lang="en-US" sz="2400" dirty="0">
                <a:latin typeface="Berlin Sans FB" panose="020E0602020502020306" pitchFamily="34" charset="0"/>
              </a:rPr>
              <a:t>are habitats for many animals, these are the real storehouses of biological diversity</a:t>
            </a:r>
            <a:r>
              <a:rPr lang="en-US" sz="2400" dirty="0" smtClean="0">
                <a:latin typeface="Berlin Sans FB" panose="020E0602020502020306" pitchFamily="34" charset="0"/>
              </a:rPr>
              <a:t>.</a:t>
            </a:r>
            <a:r>
              <a:rPr lang="en-US" sz="2400" dirty="0">
                <a:latin typeface="Berlin Sans FB" panose="020E0602020502020306" pitchFamily="34" charset="0"/>
              </a:rPr>
              <a:t> </a:t>
            </a:r>
            <a:endParaRPr lang="ru-RU" sz="2400" dirty="0"/>
          </a:p>
        </p:txBody>
      </p:sp>
      <p:pic>
        <p:nvPicPr>
          <p:cNvPr id="13" name="Объект 12"/>
          <p:cNvPicPr>
            <a:picLocks noGrp="1" noChangeAspect="1"/>
          </p:cNvPicPr>
          <p:nvPr>
            <p:ph sz="half" idx="2"/>
          </p:nvPr>
        </p:nvPicPr>
        <p:blipFill>
          <a:blip r:embed="rId3" cstate="email">
            <a:extLst>
              <a:ext uri="{28A0092B-C50C-407E-A947-70E740481C1C}">
                <a14:useLocalDpi xmlns="" xmlns:a14="http://schemas.microsoft.com/office/drawing/2010/main" val="0"/>
              </a:ext>
            </a:extLst>
          </a:blip>
          <a:stretch>
            <a:fillRect/>
          </a:stretch>
        </p:blipFill>
        <p:spPr>
          <a:xfrm>
            <a:off x="4283968" y="1600200"/>
            <a:ext cx="3528392" cy="2476872"/>
          </a:xfrm>
        </p:spPr>
      </p:pic>
      <p:pic>
        <p:nvPicPr>
          <p:cNvPr id="14" name="Рисунок 13"/>
          <p:cNvPicPr>
            <a:picLocks noChangeAspect="1"/>
          </p:cNvPicPr>
          <p:nvPr/>
        </p:nvPicPr>
        <p:blipFill>
          <a:blip r:embed="rId4" cstate="email">
            <a:extLst>
              <a:ext uri="{28A0092B-C50C-407E-A947-70E740481C1C}">
                <a14:useLocalDpi xmlns="" xmlns:a14="http://schemas.microsoft.com/office/drawing/2010/main" val="0"/>
              </a:ext>
            </a:extLst>
          </a:blip>
          <a:stretch>
            <a:fillRect/>
          </a:stretch>
        </p:blipFill>
        <p:spPr>
          <a:xfrm>
            <a:off x="5148064" y="3933056"/>
            <a:ext cx="3529461" cy="2458285"/>
          </a:xfrm>
          <a:prstGeom prst="rect">
            <a:avLst/>
          </a:prstGeom>
        </p:spPr>
      </p:pic>
    </p:spTree>
    <p:extLst>
      <p:ext uri="{BB962C8B-B14F-4D97-AF65-F5344CB8AC3E}">
        <p14:creationId xmlns="" xmlns:p14="http://schemas.microsoft.com/office/powerpoint/2010/main" val="421817872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en-US" sz="5400" dirty="0">
                <a:latin typeface="Berlin Sans FB Demi" panose="020E0802020502020306" pitchFamily="34" charset="0"/>
              </a:rPr>
              <a:t>Poaching</a:t>
            </a:r>
            <a:endParaRPr lang="ru-RU" sz="5400" dirty="0"/>
          </a:p>
        </p:txBody>
      </p:sp>
      <p:sp>
        <p:nvSpPr>
          <p:cNvPr id="3" name="Объект 2"/>
          <p:cNvSpPr>
            <a:spLocks noGrp="1"/>
          </p:cNvSpPr>
          <p:nvPr>
            <p:ph sz="half" idx="1"/>
          </p:nvPr>
        </p:nvSpPr>
        <p:spPr>
          <a:xfrm>
            <a:off x="425013" y="1577794"/>
            <a:ext cx="3930963" cy="4875542"/>
          </a:xfrm>
        </p:spPr>
        <p:txBody>
          <a:bodyPr>
            <a:normAutofit fontScale="62500" lnSpcReduction="20000"/>
          </a:bodyPr>
          <a:lstStyle/>
          <a:p>
            <a:pPr marL="0" indent="0" algn="just">
              <a:buNone/>
            </a:pPr>
            <a:r>
              <a:rPr lang="en-US" dirty="0" smtClean="0">
                <a:latin typeface="Berlin Sans FB" panose="020E0602020502020306" pitchFamily="34" charset="0"/>
              </a:rPr>
              <a:t>    </a:t>
            </a:r>
            <a:r>
              <a:rPr lang="en-US" sz="3800" dirty="0" smtClean="0">
                <a:latin typeface="Berlin Sans FB" panose="020E0602020502020306" pitchFamily="34" charset="0"/>
              </a:rPr>
              <a:t>The </a:t>
            </a:r>
            <a:r>
              <a:rPr lang="en-US" sz="3800" dirty="0">
                <a:latin typeface="Berlin Sans FB" panose="020E0602020502020306" pitchFamily="34" charset="0"/>
              </a:rPr>
              <a:t>problem of poaching today is global. It is prevalent on all continents of the planet. The concept includes activities that are contrary to the legislation on the protection of the environment. </a:t>
            </a:r>
            <a:endParaRPr lang="en-US" sz="3800" dirty="0" smtClean="0">
              <a:latin typeface="Berlin Sans FB" panose="020E0602020502020306" pitchFamily="34" charset="0"/>
            </a:endParaRPr>
          </a:p>
          <a:p>
            <a:pPr marL="0" indent="0" algn="just">
              <a:buNone/>
            </a:pPr>
            <a:r>
              <a:rPr lang="en-US" sz="3800" dirty="0" smtClean="0">
                <a:latin typeface="Berlin Sans FB" panose="020E0602020502020306" pitchFamily="34" charset="0"/>
              </a:rPr>
              <a:t>    It's </a:t>
            </a:r>
            <a:r>
              <a:rPr lang="en-US" sz="3800" dirty="0">
                <a:latin typeface="Berlin Sans FB" panose="020E0602020502020306" pitchFamily="34" charset="0"/>
              </a:rPr>
              <a:t>hunting, fishing out of season and in prohibited areas, deforestation and collection of plants. </a:t>
            </a:r>
            <a:endParaRPr lang="en-US" sz="3800" dirty="0" smtClean="0">
              <a:latin typeface="Berlin Sans FB" panose="020E0602020502020306" pitchFamily="34" charset="0"/>
            </a:endParaRPr>
          </a:p>
          <a:p>
            <a:pPr marL="0" indent="0" algn="just">
              <a:buNone/>
            </a:pPr>
            <a:r>
              <a:rPr lang="en-US" sz="3800" dirty="0" smtClean="0">
                <a:latin typeface="Berlin Sans FB" panose="020E0602020502020306" pitchFamily="34" charset="0"/>
              </a:rPr>
              <a:t>   This </a:t>
            </a:r>
            <a:r>
              <a:rPr lang="en-US" sz="3800" dirty="0">
                <a:latin typeface="Berlin Sans FB" panose="020E0602020502020306" pitchFamily="34" charset="0"/>
              </a:rPr>
              <a:t>can be attributed to the hunting of endangered and rare species of animals.</a:t>
            </a:r>
            <a:endParaRPr lang="ru-RU" sz="3800" dirty="0"/>
          </a:p>
        </p:txBody>
      </p:sp>
      <p:pic>
        <p:nvPicPr>
          <p:cNvPr id="5" name="Объект 4"/>
          <p:cNvPicPr>
            <a:picLocks noGrp="1" noChangeAspect="1"/>
          </p:cNvPicPr>
          <p:nvPr>
            <p:ph sz="half" idx="2"/>
          </p:nvPr>
        </p:nvPicPr>
        <p:blipFill>
          <a:blip r:embed="rId3" cstate="email">
            <a:extLst>
              <a:ext uri="{28A0092B-C50C-407E-A947-70E740481C1C}">
                <a14:useLocalDpi xmlns="" xmlns:a14="http://schemas.microsoft.com/office/drawing/2010/main" val="0"/>
              </a:ext>
            </a:extLst>
          </a:blip>
          <a:stretch>
            <a:fillRect/>
          </a:stretch>
        </p:blipFill>
        <p:spPr>
          <a:xfrm>
            <a:off x="5940152" y="4437112"/>
            <a:ext cx="2757097" cy="1884776"/>
          </a:xfrm>
        </p:spPr>
      </p:pic>
      <p:pic>
        <p:nvPicPr>
          <p:cNvPr id="6" name="Рисунок 5"/>
          <p:cNvPicPr>
            <a:picLocks noChangeAspect="1"/>
          </p:cNvPicPr>
          <p:nvPr/>
        </p:nvPicPr>
        <p:blipFill>
          <a:blip r:embed="rId4" cstate="email">
            <a:extLst>
              <a:ext uri="{28A0092B-C50C-407E-A947-70E740481C1C}">
                <a14:useLocalDpi xmlns="" xmlns:a14="http://schemas.microsoft.com/office/drawing/2010/main" val="0"/>
              </a:ext>
            </a:extLst>
          </a:blip>
          <a:stretch>
            <a:fillRect/>
          </a:stretch>
        </p:blipFill>
        <p:spPr>
          <a:xfrm>
            <a:off x="4499992" y="2636912"/>
            <a:ext cx="2773195" cy="1899566"/>
          </a:xfrm>
          <a:prstGeom prst="rect">
            <a:avLst/>
          </a:prstGeom>
        </p:spPr>
      </p:pic>
      <p:pic>
        <p:nvPicPr>
          <p:cNvPr id="7" name="Рисунок 6"/>
          <p:cNvPicPr>
            <a:picLocks noChangeAspect="1"/>
          </p:cNvPicPr>
          <p:nvPr/>
        </p:nvPicPr>
        <p:blipFill>
          <a:blip r:embed="rId5" cstate="email">
            <a:extLst>
              <a:ext uri="{28A0092B-C50C-407E-A947-70E740481C1C}">
                <a14:useLocalDpi xmlns="" xmlns:a14="http://schemas.microsoft.com/office/drawing/2010/main" val="0"/>
              </a:ext>
            </a:extLst>
          </a:blip>
          <a:stretch>
            <a:fillRect/>
          </a:stretch>
        </p:blipFill>
        <p:spPr>
          <a:xfrm>
            <a:off x="6084168" y="1052736"/>
            <a:ext cx="2771840" cy="1899567"/>
          </a:xfrm>
          <a:prstGeom prst="rect">
            <a:avLst/>
          </a:prstGeom>
        </p:spPr>
      </p:pic>
    </p:spTree>
    <p:extLst>
      <p:ext uri="{BB962C8B-B14F-4D97-AF65-F5344CB8AC3E}">
        <p14:creationId xmlns="" xmlns:p14="http://schemas.microsoft.com/office/powerpoint/2010/main" val="1518793644"/>
      </p:ext>
    </p:extLst>
  </p:cSld>
  <p:clrMapOvr>
    <a:masterClrMapping/>
  </p:clrMapOvr>
</p:sld>
</file>

<file path=ppt/theme/theme1.xml><?xml version="1.0" encoding="utf-8"?>
<a:theme xmlns:a="http://schemas.openxmlformats.org/drawingml/2006/main" name="Тема Office">
  <a:themeElements>
    <a:clrScheme name="Серая">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Классическая">
      <a:maj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916</TotalTime>
  <Words>562</Words>
  <Application>Microsoft Office PowerPoint</Application>
  <PresentationFormat>Экран (4:3)</PresentationFormat>
  <Paragraphs>69</Paragraphs>
  <Slides>16</Slides>
  <Notes>10</Notes>
  <HiddenSlides>0</HiddenSlides>
  <MMClips>0</MMClips>
  <ScaleCrop>false</ScaleCrop>
  <HeadingPairs>
    <vt:vector size="6" baseType="variant">
      <vt:variant>
        <vt:lpstr>Использованные шрифты</vt:lpstr>
      </vt:variant>
      <vt:variant>
        <vt:i4>8</vt:i4>
      </vt:variant>
      <vt:variant>
        <vt:lpstr>Тема</vt:lpstr>
      </vt:variant>
      <vt:variant>
        <vt:i4>1</vt:i4>
      </vt:variant>
      <vt:variant>
        <vt:lpstr>Заголовки слайдов</vt:lpstr>
      </vt:variant>
      <vt:variant>
        <vt:i4>16</vt:i4>
      </vt:variant>
    </vt:vector>
  </HeadingPairs>
  <TitlesOfParts>
    <vt:vector size="25" baseType="lpstr">
      <vt:lpstr>Arial</vt:lpstr>
      <vt:lpstr>Berlin Sans FB Demi</vt:lpstr>
      <vt:lpstr>Matilda</vt:lpstr>
      <vt:lpstr>Berlin Sans FB</vt:lpstr>
      <vt:lpstr>Times New Roman</vt:lpstr>
      <vt:lpstr>Calibri</vt:lpstr>
      <vt:lpstr>Arial Black</vt:lpstr>
      <vt:lpstr>Arial Rounded MT Bold</vt:lpstr>
      <vt:lpstr>Тема Office</vt:lpstr>
      <vt:lpstr>Слайд 1</vt:lpstr>
      <vt:lpstr>The Earth is our common home!</vt:lpstr>
      <vt:lpstr>Слайд 3</vt:lpstr>
      <vt:lpstr>Слайд 4</vt:lpstr>
      <vt:lpstr>Environmental problems</vt:lpstr>
      <vt:lpstr>Air pollution  </vt:lpstr>
      <vt:lpstr>The pollution of waters</vt:lpstr>
      <vt:lpstr>The destruction of forests</vt:lpstr>
      <vt:lpstr>Poaching</vt:lpstr>
      <vt:lpstr>Overpopulation </vt:lpstr>
      <vt:lpstr>Слайд 11</vt:lpstr>
      <vt:lpstr>Greenpeace  </vt:lpstr>
      <vt:lpstr>WWF (The World Wide Fund For Nature) </vt:lpstr>
      <vt:lpstr>PETA (People for the Ethical Treatment of Animals) </vt:lpstr>
      <vt:lpstr>Слайд 15</vt:lpstr>
      <vt:lpstr>Thank you for your attention!</vt:lpstr>
    </vt:vector>
  </TitlesOfParts>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Елена</dc:creator>
  <cp:lastModifiedBy>RePack by SPecialiST</cp:lastModifiedBy>
  <cp:revision>88</cp:revision>
  <dcterms:created xsi:type="dcterms:W3CDTF">2013-08-23T08:38:35Z</dcterms:created>
  <dcterms:modified xsi:type="dcterms:W3CDTF">2017-12-19T19:57:15Z</dcterms:modified>
</cp:coreProperties>
</file>