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5" r:id="rId4"/>
    <p:sldId id="266" r:id="rId5"/>
    <p:sldId id="267" r:id="rId6"/>
    <p:sldId id="268" r:id="rId7"/>
    <p:sldId id="272" r:id="rId8"/>
    <p:sldId id="269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587" autoAdjust="0"/>
  </p:normalViewPr>
  <p:slideViewPr>
    <p:cSldViewPr>
      <p:cViewPr varScale="1">
        <p:scale>
          <a:sx n="70" d="100"/>
          <a:sy n="70" d="100"/>
        </p:scale>
        <p:origin x="-8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27000">
              <a:srgbClr val="7030A0">
                <a:alpha val="74000"/>
              </a:srgbClr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3645024"/>
            <a:ext cx="3096344" cy="1993776"/>
          </a:xfrm>
        </p:spPr>
        <p:txBody>
          <a:bodyPr>
            <a:normAutofit/>
          </a:bodyPr>
          <a:lstStyle/>
          <a:p>
            <a:r>
              <a:rPr lang="ru-RU" sz="1200" b="1" dirty="0" smtClean="0"/>
              <a:t> </a:t>
            </a:r>
            <a:endParaRPr lang="ru-RU" sz="1200" dirty="0" smtClean="0"/>
          </a:p>
          <a:p>
            <a:pPr algn="r"/>
            <a:r>
              <a:rPr lang="ru-RU" sz="1200" dirty="0" smtClean="0">
                <a:solidFill>
                  <a:schemeClr val="tx1"/>
                </a:solidFill>
              </a:rPr>
              <a:t>Автор: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</a:rPr>
              <a:t>Методист </a:t>
            </a:r>
          </a:p>
          <a:p>
            <a:pPr algn="r"/>
            <a:r>
              <a:rPr lang="ru-RU" sz="1200" dirty="0" smtClean="0">
                <a:solidFill>
                  <a:schemeClr val="tx1"/>
                </a:solidFill>
              </a:rPr>
              <a:t>Шаронова Ольга Алексеевна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33265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Управление образования администрации городского округа город Выкса</a:t>
            </a:r>
          </a:p>
          <a:p>
            <a:pPr algn="ctr"/>
            <a:r>
              <a:rPr lang="ru-RU" dirty="0" smtClean="0"/>
              <a:t>МБУ ДО «ДЮЦ «ТЕМП»»</a:t>
            </a:r>
            <a:endParaRPr lang="ru-RU" dirty="0"/>
          </a:p>
        </p:txBody>
      </p:sp>
      <p:sp>
        <p:nvSpPr>
          <p:cNvPr id="1638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15684" y="1490776"/>
            <a:ext cx="891263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«Организация и проведение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муниципального Фестиваля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декоративно-прикладного творчества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«ТВОРЧЕСТВО: ТРАДИЦИИ И СОВРЕМЕННОСТЬ»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3888" y="580526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г. Выкса</a:t>
            </a:r>
          </a:p>
          <a:p>
            <a:pPr algn="ctr"/>
            <a:r>
              <a:rPr lang="ru-RU" dirty="0" smtClean="0"/>
              <a:t>2016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611560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Фестиваль в городе</a:t>
            </a:r>
            <a:endParaRPr lang="ru-RU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251520" y="1628800"/>
            <a:ext cx="1512168" cy="720080"/>
          </a:xfrm>
          <a:prstGeom prst="foldedCorner">
            <a:avLst/>
          </a:prstGeom>
          <a:gradFill>
            <a:gsLst>
              <a:gs pos="34000">
                <a:schemeClr val="accent2">
                  <a:lumMod val="60000"/>
                  <a:lumOff val="40000"/>
                </a:scheme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Зачем?</a:t>
            </a:r>
            <a:endParaRPr lang="ru-RU" dirty="0"/>
          </a:p>
        </p:txBody>
      </p:sp>
      <p:sp>
        <p:nvSpPr>
          <p:cNvPr id="9" name="Загнутый угол 8"/>
          <p:cNvSpPr/>
          <p:nvPr/>
        </p:nvSpPr>
        <p:spPr>
          <a:xfrm>
            <a:off x="1835696" y="1628800"/>
            <a:ext cx="6912768" cy="1008112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мероприятия: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популяризация, сохранение и изучение традиционных и современных видов декоративно-прикладного творчества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251520" y="2996952"/>
            <a:ext cx="1512168" cy="720080"/>
          </a:xfrm>
          <a:prstGeom prst="foldedCorner">
            <a:avLst/>
          </a:prstGeom>
          <a:gradFill>
            <a:gsLst>
              <a:gs pos="34000">
                <a:schemeClr val="accent2">
                  <a:lumMod val="60000"/>
                  <a:lumOff val="40000"/>
                </a:scheme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Как?</a:t>
            </a:r>
            <a:endParaRPr lang="ru-RU" dirty="0"/>
          </a:p>
        </p:txBody>
      </p:sp>
      <p:sp>
        <p:nvSpPr>
          <p:cNvPr id="12" name="Загнутый угол 11"/>
          <p:cNvSpPr/>
          <p:nvPr/>
        </p:nvSpPr>
        <p:spPr>
          <a:xfrm>
            <a:off x="1835696" y="2852936"/>
            <a:ext cx="7056784" cy="2448272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 мероприятия: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развивать познавательный интерес к декоративно – прикладному  творчеству;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создать условия для раскрытия творческого потенциала детей и педагогов;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создать условия для обобщения и распространения педагогического опыта;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способствовать формированию гражданственности и патриотизма.</a:t>
            </a:r>
          </a:p>
        </p:txBody>
      </p:sp>
      <p:sp>
        <p:nvSpPr>
          <p:cNvPr id="13" name="Загнутый угол 12"/>
          <p:cNvSpPr/>
          <p:nvPr/>
        </p:nvSpPr>
        <p:spPr>
          <a:xfrm>
            <a:off x="251520" y="5373216"/>
            <a:ext cx="1512168" cy="720080"/>
          </a:xfrm>
          <a:prstGeom prst="foldedCorner">
            <a:avLst/>
          </a:prstGeom>
          <a:gradFill>
            <a:gsLst>
              <a:gs pos="34000">
                <a:schemeClr val="accent2">
                  <a:lumMod val="60000"/>
                  <a:lumOff val="40000"/>
                </a:scheme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Когда?</a:t>
            </a:r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1907704" y="5445224"/>
            <a:ext cx="6922542" cy="1152128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Сроки и время проведения: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продолжительность мероприятия 2-3 часа, в мае (определяются на основании плана работы учреждения, по согласованию с Управлением образования администрации г.о.г. Выкса.)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Фестиваль- это наша история!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788024" y="1556792"/>
            <a:ext cx="4186808" cy="4853135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/>
          </a:p>
        </p:txBody>
      </p:sp>
      <p:pic>
        <p:nvPicPr>
          <p:cNvPr id="7" name="Рисунок 6" descr="D:\Фестиваль 2014г\119NIKON\DSCN974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484784"/>
            <a:ext cx="3960440" cy="2376264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7" descr="D:\Фестиваль десятый 2013г. май\IMG_614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9" y="4005064"/>
            <a:ext cx="3960439" cy="2696344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4788024" y="1556792"/>
            <a:ext cx="41044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Фестиваля берёт своё начало в 2004 году. Когда Центр детского технического творчества  (теперь это МБУ ДО «ДЮЦ «ТЕМП»») впервые, в конце учебного года, собрал на своей территории на большой праздник ремёсел 120 учащихся из 14 образовательных учреждений Выксунского района.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Фестиваль стал ежегодным массовым мероприятием, и уже со следующего учебного года принять участие в его конкурсах и торжественных церемониях каждое образовательное учреждение стало считать своей обязанностью. 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4644008" y="1700808"/>
            <a:ext cx="4104456" cy="2664296"/>
          </a:xfrm>
          <a:prstGeom prst="foldedCorner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Фестиваль – это гости!</a:t>
            </a:r>
            <a:endParaRPr lang="ru-RU" dirty="0"/>
          </a:p>
        </p:txBody>
      </p:sp>
      <p:pic>
        <p:nvPicPr>
          <p:cNvPr id="6" name="Содержимое 5" descr="IMG_4055 (2)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556792"/>
            <a:ext cx="2886472" cy="2164854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28256" cy="2764903"/>
          </a:xfrm>
          <a:gradFill>
            <a:gsLst>
              <a:gs pos="34000">
                <a:schemeClr val="accent2">
                  <a:lumMod val="60000"/>
                  <a:lumOff val="40000"/>
                </a:scheme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dirty="0" smtClean="0"/>
              <a:t>Гостями Фестиваля становятся педагоги-ветераны, работники учреждений культуры, свободные художники, представители администрации округа, журналисты, домохозяйки и просто люди, увлечённые творчеством и  рукоделием. И, конечно же, воспитатели, учителя, преподаватели.</a:t>
            </a:r>
            <a:endParaRPr lang="ru-RU" sz="1800" dirty="0"/>
          </a:p>
        </p:txBody>
      </p:sp>
      <p:pic>
        <p:nvPicPr>
          <p:cNvPr id="7" name="Рисунок 6" descr="D:\Фестиваль 2014г\119NIKON\DSCN967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4797152"/>
            <a:ext cx="2754189" cy="1868694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145" name="Picture 1" descr="C:\Users\Ok\Documents\ФОТОГРАФИИ2012\120___05\IMG_40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51720" y="3068960"/>
            <a:ext cx="3031544" cy="2252423"/>
          </a:xfrm>
          <a:prstGeom prst="foldedCorner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12160" y="1484784"/>
            <a:ext cx="2952328" cy="1584176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Участниками Фестиваля являются учащиеся учреждений образования городского округа город Выкса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11560" y="4221088"/>
            <a:ext cx="4104456" cy="2448272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Дети участвуют в конкурсах Фестиваля, дают мастер-классы, выступают с концертными номерами, посещают мастер-классы, знакомятся с технологиями изготовления творческих работ во время конкурса, являются членами детского жюри.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3" name="Picture 3" descr="C:\Users\Ok\Documents\ФОТОГРАФИИ2012\120___05\IMG_4035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6588214" y="4365114"/>
            <a:ext cx="2463970" cy="2175918"/>
          </a:xfrm>
          <a:prstGeom prst="foldedCorner">
            <a:avLst/>
          </a:prstGeom>
          <a:noFill/>
          <a:effectLst>
            <a:softEdge rad="127000"/>
          </a:effectLst>
        </p:spPr>
      </p:pic>
      <p:pic>
        <p:nvPicPr>
          <p:cNvPr id="5122" name="Picture 2" descr="C:\Users\Ok\Documents\ФОТОГРАФИИ2012\120___05\IMG_4031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3140968"/>
            <a:ext cx="2018052" cy="2348880"/>
          </a:xfrm>
          <a:prstGeom prst="foldedCorner">
            <a:avLst/>
          </a:prstGeom>
          <a:noFill/>
          <a:effectLst>
            <a:softEdge rad="127000"/>
          </a:effectLst>
        </p:spPr>
      </p:pic>
      <p:sp>
        <p:nvSpPr>
          <p:cNvPr id="4" name="Горизонтальный свиток 3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Фестиваль – это дети!</a:t>
            </a:r>
            <a:endParaRPr lang="ru-RU" dirty="0"/>
          </a:p>
        </p:txBody>
      </p:sp>
      <p:pic>
        <p:nvPicPr>
          <p:cNvPr id="5121" name="Picture 1" descr="C:\Users\Ok\Documents\ФОТОГРАФИИ2012\120___05\IMG_4033 (2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3297370" y="2183351"/>
            <a:ext cx="2703952" cy="2314931"/>
          </a:xfrm>
          <a:prstGeom prst="foldedCorner">
            <a:avLst/>
          </a:prstGeom>
          <a:noFill/>
          <a:effectLst>
            <a:softEdge rad="127000"/>
          </a:effectLst>
        </p:spPr>
      </p:pic>
      <p:pic>
        <p:nvPicPr>
          <p:cNvPr id="9" name="Рисунок 8" descr="D:\Фестиваль 2014г\Фестиваль 2014г. ТТС\IMG_817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1484784"/>
            <a:ext cx="3330253" cy="2055539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5940152" y="1700808"/>
            <a:ext cx="3024336" cy="3024336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/>
          </a:p>
          <a:p>
            <a:pPr algn="ctr"/>
            <a:endParaRPr lang="ru-RU" i="1" dirty="0" smtClean="0"/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«Лучшая выставка образовательного учреждения»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В  номинации предоставляются работы обучающихся образовательного учреждения по различным видам декоративно-прикладного прикладного творчества.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Фестиваль – это конкурсы!</a:t>
            </a:r>
            <a:endParaRPr lang="ru-RU" dirty="0"/>
          </a:p>
        </p:txBody>
      </p:sp>
      <p:pic>
        <p:nvPicPr>
          <p:cNvPr id="6" name="Рисунок 5" descr="D:\Фестиваль 2012.Май\IMG_401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00192" y="4725144"/>
            <a:ext cx="2520280" cy="1800200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D:\Фестиваль 2012.Май\IMG_40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625752"/>
            <a:ext cx="2592288" cy="1971600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Содержимое 7" descr="D:\Фестиваль 2012.Май\Наташа\Фестиваль 2012 192.jpg"/>
          <p:cNvPicPr>
            <a:picLocks noGrp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31840" y="1556792"/>
            <a:ext cx="2448272" cy="2100176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Загнутый угол 8"/>
          <p:cNvSpPr/>
          <p:nvPr/>
        </p:nvSpPr>
        <p:spPr>
          <a:xfrm>
            <a:off x="3131840" y="3573016"/>
            <a:ext cx="2880320" cy="3024336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«Мастер своего дела».</a:t>
            </a:r>
            <a:r>
              <a:rPr lang="ru-RU" dirty="0" smtClean="0">
                <a:solidFill>
                  <a:schemeClr val="tx1"/>
                </a:solidFill>
              </a:rPr>
              <a:t> В номинацию представляются выставки работ одного обучающегося, имеющего высокие результаты. В выставке может быть представлено от 10 до 40 работ. Все работы должны быть  объединены единой составляющей.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179512" y="1700808"/>
            <a:ext cx="2808312" cy="2880320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/>
            <a:r>
              <a:rPr lang="ru-RU" i="1" dirty="0" smtClean="0">
                <a:solidFill>
                  <a:schemeClr val="tx1"/>
                </a:solidFill>
              </a:rPr>
              <a:t>«Делаем вместе»</a:t>
            </a:r>
            <a:r>
              <a:rPr lang="ru-RU" b="1" i="1" dirty="0" smtClean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Номинация предназначена для объединений, имеющих высокие результаты. От участников требуется представить выставку работ на отдельном стенде, предпочтительно объединённых общей темой.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нутый угол 11"/>
          <p:cNvSpPr/>
          <p:nvPr/>
        </p:nvSpPr>
        <p:spPr>
          <a:xfrm>
            <a:off x="3203848" y="1556792"/>
            <a:ext cx="2448272" cy="2592288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нутый угол 4"/>
          <p:cNvSpPr/>
          <p:nvPr/>
        </p:nvSpPr>
        <p:spPr>
          <a:xfrm>
            <a:off x="611560" y="4221088"/>
            <a:ext cx="2232248" cy="2448272"/>
          </a:xfrm>
          <a:prstGeom prst="foldedCorner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Мастер –класс для детей проводит  учащаяся объединения «Волшебная петелька» Ирина </a:t>
            </a:r>
            <a:r>
              <a:rPr lang="ru-RU" dirty="0" err="1" smtClean="0">
                <a:solidFill>
                  <a:schemeClr val="tx1"/>
                </a:solidFill>
              </a:rPr>
              <a:t>Лашонкова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Фестиваль – это конкурсы!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556792"/>
            <a:ext cx="2448272" cy="2736304"/>
          </a:xfr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</a:gradFill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1800" dirty="0" smtClean="0"/>
              <a:t>Учащаяся объединения «Макраме»</a:t>
            </a:r>
          </a:p>
          <a:p>
            <a:pPr algn="ctr">
              <a:buNone/>
            </a:pPr>
            <a:r>
              <a:rPr lang="ru-RU" sz="1800" dirty="0" smtClean="0"/>
              <a:t> Гусева </a:t>
            </a:r>
            <a:r>
              <a:rPr lang="ru-RU" sz="1800" dirty="0" err="1" smtClean="0"/>
              <a:t>Милена</a:t>
            </a:r>
            <a:r>
              <a:rPr lang="ru-RU" sz="1800" dirty="0" smtClean="0"/>
              <a:t> участвует в «Конкурсе-презентации технологии изготовления творческих работ»</a:t>
            </a:r>
            <a:endParaRPr lang="ru-RU" sz="1800" dirty="0"/>
          </a:p>
        </p:txBody>
      </p:sp>
      <p:pic>
        <p:nvPicPr>
          <p:cNvPr id="8" name="Рисунок 7" descr="D:\Фестиваль 2014г\Фестиваль 2014г. ТТС\IMG_810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556792"/>
            <a:ext cx="2232248" cy="2736304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Рисунок 8" descr="D:\Фестиваль 2014г\Фестиваль 2014г. ТТС\IMG_81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4293096"/>
            <a:ext cx="2232248" cy="2564904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" name="Рисунок 9" descr="D:\Фестиваль 2012.Май\IMG_403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1556792"/>
            <a:ext cx="2160240" cy="2736304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1" name="Загнутый угол 10"/>
          <p:cNvSpPr/>
          <p:nvPr/>
        </p:nvSpPr>
        <p:spPr>
          <a:xfrm>
            <a:off x="6084168" y="4221088"/>
            <a:ext cx="2232248" cy="2448272"/>
          </a:xfrm>
          <a:prstGeom prst="foldedCorner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Мастер –класс для детей проводит  педагог дополнительного образования Ирина Владимировна </a:t>
            </a:r>
            <a:r>
              <a:rPr lang="ru-RU" dirty="0" err="1" smtClean="0">
                <a:solidFill>
                  <a:schemeClr val="tx1"/>
                </a:solidFill>
              </a:rPr>
              <a:t>Улемнова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6372200" y="1556792"/>
            <a:ext cx="2448272" cy="2736304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Концертная программа и церемония награждения дарят участникам Фестиваля, победителям и призёрам незабываемые эмоции!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Фестиваль – это успех!</a:t>
            </a:r>
            <a:endParaRPr lang="ru-RU" dirty="0"/>
          </a:p>
        </p:txBody>
      </p:sp>
      <p:pic>
        <p:nvPicPr>
          <p:cNvPr id="6" name="Рисунок 5" descr="D:\Фестиваль десятый 2013г. май\IMG_614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221088"/>
            <a:ext cx="3672408" cy="2299667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D:\Фестиваль десятый 2013г. май\IMG_614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1484784"/>
            <a:ext cx="3577580" cy="2332905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Содержимое 7" descr="D:\Фестиваль десятый 2013г. май\IMG_6125.JPG"/>
          <p:cNvPicPr>
            <a:picLocks noGrp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4149080"/>
            <a:ext cx="3456830" cy="2304256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Загнутый угол 8"/>
          <p:cNvSpPr/>
          <p:nvPr/>
        </p:nvSpPr>
        <p:spPr>
          <a:xfrm>
            <a:off x="179512" y="1556792"/>
            <a:ext cx="2448272" cy="2736304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cs typeface="Arial" pitchFamily="34" charset="0"/>
              </a:rPr>
              <a:t>Ежегодно на Фестивале подводятся итоги муниципального этапа областного конкурса декоративно-прикладного творчества «Творчество: традиции и современность»</a:t>
            </a:r>
            <a:endParaRPr lang="ru-RU" dirty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4572000" y="1628800"/>
            <a:ext cx="4392488" cy="4968552"/>
          </a:xfrm>
          <a:prstGeom prst="foldedCorner">
            <a:avLst/>
          </a:prstGeom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ln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На сегодня состоялось 12 Фестивалей!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общей сложности в них приняло участие около 3000 человек. Были представлены такие направления декоративно-прикладного творчества, как: </a:t>
            </a:r>
            <a:r>
              <a:rPr lang="ru-RU" dirty="0" err="1" smtClean="0">
                <a:solidFill>
                  <a:schemeClr val="tx1"/>
                </a:solidFill>
              </a:rPr>
              <a:t>лозоплетение</a:t>
            </a:r>
            <a:r>
              <a:rPr lang="ru-RU" dirty="0" smtClean="0">
                <a:solidFill>
                  <a:schemeClr val="tx1"/>
                </a:solidFill>
              </a:rPr>
              <a:t>, плетение из бересты, макраме, лепка из глины, роспись по ткани, роспись по дереву, вышивка, резьба по дереву, лоскутное шитьё, вязание крючком и на спицах, флористика, </a:t>
            </a:r>
            <a:r>
              <a:rPr lang="ru-RU" dirty="0" err="1" smtClean="0">
                <a:solidFill>
                  <a:schemeClr val="tx1"/>
                </a:solidFill>
              </a:rPr>
              <a:t>канзаши</a:t>
            </a:r>
            <a:r>
              <a:rPr lang="ru-RU" dirty="0" smtClean="0">
                <a:solidFill>
                  <a:schemeClr val="tx1"/>
                </a:solidFill>
              </a:rPr>
              <a:t>,  </a:t>
            </a:r>
            <a:r>
              <a:rPr lang="ru-RU" dirty="0" err="1" smtClean="0">
                <a:solidFill>
                  <a:schemeClr val="tx1"/>
                </a:solidFill>
              </a:rPr>
              <a:t>бисероплетение</a:t>
            </a:r>
            <a:r>
              <a:rPr lang="ru-RU" dirty="0" smtClean="0">
                <a:solidFill>
                  <a:schemeClr val="tx1"/>
                </a:solidFill>
              </a:rPr>
              <a:t>, плетение из соломки, </a:t>
            </a:r>
            <a:r>
              <a:rPr lang="ru-RU" dirty="0" err="1" smtClean="0">
                <a:solidFill>
                  <a:schemeClr val="tx1"/>
                </a:solidFill>
              </a:rPr>
              <a:t>фоиларт</a:t>
            </a:r>
            <a:r>
              <a:rPr lang="ru-RU" dirty="0" smtClean="0">
                <a:solidFill>
                  <a:schemeClr val="tx1"/>
                </a:solidFill>
              </a:rPr>
              <a:t> и другие.  Состоялось порядка 20 мастер-классов, проведённых детьми.  Гости и участники Фестиваля познакомились , в частности,  с такими технологиями, как: «</a:t>
            </a:r>
            <a:r>
              <a:rPr lang="ru-RU" dirty="0" err="1" smtClean="0">
                <a:solidFill>
                  <a:schemeClr val="tx1"/>
                </a:solidFill>
              </a:rPr>
              <a:t>кумихимо</a:t>
            </a:r>
            <a:r>
              <a:rPr lang="ru-RU" dirty="0" smtClean="0">
                <a:solidFill>
                  <a:schemeClr val="tx1"/>
                </a:solidFill>
              </a:rPr>
              <a:t>», «</a:t>
            </a:r>
            <a:r>
              <a:rPr lang="ru-RU" dirty="0" err="1" smtClean="0">
                <a:solidFill>
                  <a:schemeClr val="tx1"/>
                </a:solidFill>
              </a:rPr>
              <a:t>фоиларт</a:t>
            </a:r>
            <a:r>
              <a:rPr lang="ru-RU" dirty="0" smtClean="0">
                <a:solidFill>
                  <a:schemeClr val="tx1"/>
                </a:solidFill>
              </a:rPr>
              <a:t>», «мезенская роспись», «резьба по бересте», «плетение на коклюшках».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39552" y="332656"/>
            <a:ext cx="8208912" cy="1224136"/>
          </a:xfrm>
          <a:prstGeom prst="horizontalScroll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  <a:ln>
            <a:gradFill flip="none" rotWithShape="1">
              <a:gsLst>
                <a:gs pos="34000">
                  <a:schemeClr val="accent2">
                    <a:lumMod val="60000"/>
                    <a:lumOff val="40000"/>
                  </a:schemeClr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Послевкусие </a:t>
            </a:r>
            <a:endParaRPr lang="ru-RU" dirty="0"/>
          </a:p>
        </p:txBody>
      </p:sp>
      <p:pic>
        <p:nvPicPr>
          <p:cNvPr id="6" name="Содержимое 5" descr="IMG_4071 (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700808"/>
            <a:ext cx="3118875" cy="2339156"/>
          </a:xfrm>
          <a:prstGeom prst="foldedCorner">
            <a:avLst/>
          </a:prstGeom>
          <a:gradFill flip="none" rotWithShape="1">
            <a:gsLst>
              <a:gs pos="34000">
                <a:schemeClr val="accent2">
                  <a:lumMod val="60000"/>
                  <a:lumOff val="40000"/>
                </a:schemeClr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2700000" scaled="1"/>
            <a:tileRect/>
          </a:gradFill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60000"/>
            <a:lumOff val="40000"/>
            <a:alpha val="52000"/>
          </a:schemeClr>
        </a:solidFill>
        <a:ln>
          <a:gradFill flip="none" rotWithShape="1"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path path="circle">
              <a:fillToRect l="100000" t="100000"/>
            </a:path>
            <a:tileRect r="-100000" b="-100000"/>
          </a:gra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292</TotalTime>
  <Words>594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«Организация и проведение  муниципального Фестиваля  декоративно-прикладного творчества  «ТВОРЧЕСТВО: ТРАДИЦИИ И СОВРЕМЕННОСТЬ»</vt:lpstr>
      <vt:lpstr>Фестиваль в городе</vt:lpstr>
      <vt:lpstr>Фестиваль- это наша история!</vt:lpstr>
      <vt:lpstr>Фестиваль – это гости!</vt:lpstr>
      <vt:lpstr>Фестиваль – это дети!</vt:lpstr>
      <vt:lpstr>Фестиваль – это конкурсы!</vt:lpstr>
      <vt:lpstr>Фестиваль – это конкурсы!</vt:lpstr>
      <vt:lpstr>Фестиваль – это успех!</vt:lpstr>
      <vt:lpstr>Послевкусие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</dc:creator>
  <cp:lastModifiedBy>Oля</cp:lastModifiedBy>
  <cp:revision>34</cp:revision>
  <dcterms:created xsi:type="dcterms:W3CDTF">2016-04-03T19:59:35Z</dcterms:created>
  <dcterms:modified xsi:type="dcterms:W3CDTF">2017-12-18T23:54:06Z</dcterms:modified>
</cp:coreProperties>
</file>