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9" r:id="rId11"/>
    <p:sldId id="266" r:id="rId12"/>
    <p:sldId id="268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6D9AD-D24D-42CB-B29E-243E93B980F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1513568-E5E7-4EDF-B1D7-B5DFDF15DE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6D9AD-D24D-42CB-B29E-243E93B980F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13568-E5E7-4EDF-B1D7-B5DFDF15D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6D9AD-D24D-42CB-B29E-243E93B980F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13568-E5E7-4EDF-B1D7-B5DFDF15D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6D9AD-D24D-42CB-B29E-243E93B980F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13568-E5E7-4EDF-B1D7-B5DFDF15D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6D9AD-D24D-42CB-B29E-243E93B980F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13568-E5E7-4EDF-B1D7-B5DFDF15DE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6D9AD-D24D-42CB-B29E-243E93B980F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13568-E5E7-4EDF-B1D7-B5DFDF15D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6D9AD-D24D-42CB-B29E-243E93B980F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13568-E5E7-4EDF-B1D7-B5DFDF15D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6D9AD-D24D-42CB-B29E-243E93B980F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13568-E5E7-4EDF-B1D7-B5DFDF15D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6D9AD-D24D-42CB-B29E-243E93B980F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13568-E5E7-4EDF-B1D7-B5DFDF15DE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6D9AD-D24D-42CB-B29E-243E93B980F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13568-E5E7-4EDF-B1D7-B5DFDF15DE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6D9AD-D24D-42CB-B29E-243E93B980F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13568-E5E7-4EDF-B1D7-B5DFDF15DE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546D9AD-D24D-42CB-B29E-243E93B980F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1513568-E5E7-4EDF-B1D7-B5DFDF15DE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340768"/>
            <a:ext cx="7272808" cy="3168352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</a:rPr>
              <a:t>Проектирование профессиональной	 деятельности педагога по формированию УУД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 «Рефлексия способов, условий действия, результатов деятельности</a:t>
            </a:r>
            <a:endParaRPr lang="ru-RU" sz="1800" b="1" dirty="0"/>
          </a:p>
        </p:txBody>
      </p:sp>
      <p:pic>
        <p:nvPicPr>
          <p:cNvPr id="1026" name="Picture 2" descr="C:\Users\student\Desktop\загружен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764704"/>
            <a:ext cx="2867025" cy="1590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08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Способы действия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Показывать </a:t>
            </a:r>
            <a:r>
              <a:rPr lang="ru-RU" b="1" dirty="0">
                <a:solidFill>
                  <a:srgbClr val="00B050"/>
                </a:solidFill>
              </a:rPr>
              <a:t>достижения ребенка</a:t>
            </a:r>
            <a:r>
              <a:rPr lang="ru-RU" b="1" dirty="0"/>
              <a:t> </a:t>
            </a:r>
            <a:r>
              <a:rPr lang="ru-RU" dirty="0"/>
              <a:t>по сравнению с его ранними достижениями; </a:t>
            </a:r>
          </a:p>
          <a:p>
            <a:r>
              <a:rPr lang="ru-RU" dirty="0"/>
              <a:t>Обучать </a:t>
            </a:r>
            <a:r>
              <a:rPr lang="ru-RU" b="1" dirty="0">
                <a:solidFill>
                  <a:srgbClr val="00B050"/>
                </a:solidFill>
              </a:rPr>
              <a:t>самопроверке</a:t>
            </a:r>
            <a:r>
              <a:rPr lang="ru-RU" dirty="0">
                <a:solidFill>
                  <a:srgbClr val="00B050"/>
                </a:solidFill>
              </a:rPr>
              <a:t>; </a:t>
            </a:r>
          </a:p>
          <a:p>
            <a:r>
              <a:rPr lang="ru-RU" dirty="0"/>
              <a:t>Учить самостоятельно выбирать </a:t>
            </a:r>
            <a:r>
              <a:rPr lang="ru-RU" b="1" dirty="0">
                <a:solidFill>
                  <a:srgbClr val="00B050"/>
                </a:solidFill>
              </a:rPr>
              <a:t>критерии для оценки </a:t>
            </a:r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dirty="0" smtClean="0"/>
              <a:t>Обучение самостоятельной  работе с </a:t>
            </a:r>
            <a:r>
              <a:rPr lang="ru-RU" b="1" dirty="0" smtClean="0">
                <a:solidFill>
                  <a:srgbClr val="00B050"/>
                </a:solidFill>
              </a:rPr>
              <a:t>учебником</a:t>
            </a:r>
          </a:p>
          <a:p>
            <a:r>
              <a:rPr lang="ru-RU" dirty="0" smtClean="0"/>
              <a:t>Обучение самостоятельной работе со сторонними источниками  пособиями, </a:t>
            </a:r>
            <a:r>
              <a:rPr lang="ru-RU" b="1" dirty="0" smtClean="0">
                <a:solidFill>
                  <a:srgbClr val="00B050"/>
                </a:solidFill>
              </a:rPr>
              <a:t>энциклопедиями, электронными ресурсами</a:t>
            </a:r>
          </a:p>
          <a:p>
            <a:r>
              <a:rPr lang="ru-RU" dirty="0" smtClean="0"/>
              <a:t>Обучение </a:t>
            </a:r>
            <a:r>
              <a:rPr lang="ru-RU" b="1" dirty="0" smtClean="0">
                <a:solidFill>
                  <a:srgbClr val="00B050"/>
                </a:solidFill>
              </a:rPr>
              <a:t>наблюдению</a:t>
            </a:r>
          </a:p>
          <a:p>
            <a:r>
              <a:rPr lang="ru-RU" dirty="0" smtClean="0"/>
              <a:t>Обучение </a:t>
            </a:r>
            <a:r>
              <a:rPr lang="ru-RU" b="1" dirty="0" smtClean="0">
                <a:solidFill>
                  <a:srgbClr val="00B050"/>
                </a:solidFill>
              </a:rPr>
              <a:t>извлекать </a:t>
            </a:r>
            <a:r>
              <a:rPr lang="ru-RU" b="1" dirty="0">
                <a:solidFill>
                  <a:srgbClr val="00B050"/>
                </a:solidFill>
              </a:rPr>
              <a:t>информацию</a:t>
            </a:r>
            <a:r>
              <a:rPr lang="ru-RU" dirty="0"/>
              <a:t>, </a:t>
            </a:r>
            <a:r>
              <a:rPr lang="ru-RU" dirty="0" smtClean="0"/>
              <a:t>представленной </a:t>
            </a:r>
            <a:r>
              <a:rPr lang="ru-RU" dirty="0"/>
              <a:t>в разных формах (текст, таблица, схема, экспонат, модель</a:t>
            </a:r>
            <a:r>
              <a:rPr lang="ru-RU" dirty="0" smtClean="0"/>
              <a:t>, </a:t>
            </a:r>
            <a:r>
              <a:rPr lang="ru-RU" dirty="0"/>
              <a:t>иллюстрация и др.)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916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Педагогический ориентир 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72949281"/>
              </p:ext>
            </p:extLst>
          </p:nvPr>
        </p:nvGraphicFramePr>
        <p:xfrm>
          <a:off x="251520" y="1556792"/>
          <a:ext cx="8280919" cy="4824536"/>
        </p:xfrm>
        <a:graphic>
          <a:graphicData uri="http://schemas.openxmlformats.org/drawingml/2006/table">
            <a:tbl>
              <a:tblPr/>
              <a:tblGrid>
                <a:gridCol w="2165648"/>
                <a:gridCol w="2154832"/>
                <a:gridCol w="1186922"/>
                <a:gridCol w="2773517"/>
              </a:tblGrid>
              <a:tr h="261329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effectLst/>
                        </a:rPr>
                        <a:t>Психологическая </a:t>
                      </a:r>
                      <a:r>
                        <a:rPr lang="ru-RU" sz="1800" b="1" dirty="0">
                          <a:effectLst/>
                        </a:rPr>
                        <a:t>терминология</a:t>
                      </a:r>
                    </a:p>
                  </a:txBody>
                  <a:tcPr marL="0" marR="0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effectLst/>
                        </a:rPr>
                        <a:t>Педагогическая терминология</a:t>
                      </a:r>
                    </a:p>
                  </a:txBody>
                  <a:tcPr marL="0" marR="0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effectLst/>
                        </a:rPr>
                        <a:t>Язык ребенка</a:t>
                      </a:r>
                    </a:p>
                  </a:txBody>
                  <a:tcPr marL="0" marR="0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>
                          <a:effectLst/>
                        </a:rPr>
                        <a:t>Педагогический ориентир (результат педагогического воздействия, принятый и реализуемый школьником ) знаю/могу, хочу,  делаю</a:t>
                      </a:r>
                    </a:p>
                  </a:txBody>
                  <a:tcPr marL="0" marR="0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1246"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Познавательные универсальные  </a:t>
                      </a:r>
                      <a:endParaRPr lang="ru-RU" sz="1800" dirty="0" smtClean="0">
                        <a:effectLst/>
                      </a:endParaRPr>
                    </a:p>
                    <a:p>
                      <a:r>
                        <a:rPr lang="ru-RU" sz="1800" dirty="0" smtClean="0">
                          <a:effectLst/>
                        </a:rPr>
                        <a:t>учебные </a:t>
                      </a:r>
                      <a:r>
                        <a:rPr lang="ru-RU" sz="1800" dirty="0">
                          <a:effectLst/>
                        </a:rPr>
                        <a:t> </a:t>
                      </a:r>
                      <a:r>
                        <a:rPr lang="ru-RU" sz="1800" dirty="0" smtClean="0">
                          <a:effectLst/>
                        </a:rPr>
                        <a:t>действия</a:t>
                      </a:r>
                      <a:endParaRPr lang="ru-RU" sz="1800" dirty="0">
                        <a:effectLst/>
                      </a:endParaRPr>
                    </a:p>
                  </a:txBody>
                  <a:tcPr marL="0" marR="0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effectLst/>
                        </a:rPr>
                        <a:t>Исследова-тельская</a:t>
                      </a:r>
                      <a:r>
                        <a:rPr lang="ru-RU" sz="1800" dirty="0" smtClean="0">
                          <a:effectLst/>
                        </a:rPr>
                        <a:t> </a:t>
                      </a:r>
                      <a:r>
                        <a:rPr lang="ru-RU" sz="1800" dirty="0">
                          <a:effectLst/>
                        </a:rPr>
                        <a:t>культура</a:t>
                      </a:r>
                    </a:p>
                  </a:txBody>
                  <a:tcPr marL="0" marR="0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>
                          <a:effectLst/>
                        </a:rPr>
                        <a:t>«Я учусь».</a:t>
                      </a:r>
                    </a:p>
                  </a:txBody>
                  <a:tcPr marL="0" marR="0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effectLst/>
                        </a:rPr>
                        <a:t>«Ищу и нахожу»</a:t>
                      </a:r>
                    </a:p>
                    <a:p>
                      <a:r>
                        <a:rPr lang="ru-RU" sz="1800" dirty="0">
                          <a:effectLst/>
                        </a:rPr>
                        <a:t>«Изображаю и фиксирую»</a:t>
                      </a:r>
                    </a:p>
                    <a:p>
                      <a:r>
                        <a:rPr lang="ru-RU" sz="1800" dirty="0">
                          <a:effectLst/>
                        </a:rPr>
                        <a:t>«Читаю, говорю, понимаю»</a:t>
                      </a:r>
                    </a:p>
                    <a:p>
                      <a:r>
                        <a:rPr lang="ru-RU" sz="1800" dirty="0">
                          <a:effectLst/>
                        </a:rPr>
                        <a:t>«Мыслю логически»</a:t>
                      </a:r>
                    </a:p>
                    <a:p>
                      <a:r>
                        <a:rPr lang="ru-RU" sz="1800" dirty="0">
                          <a:effectLst/>
                        </a:rPr>
                        <a:t>«Решаю проблему»</a:t>
                      </a:r>
                    </a:p>
                  </a:txBody>
                  <a:tcPr marL="0" marR="0" marT="0" marB="0" anchor="ctr">
                    <a:lnL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6069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Результаты формирования Познавательной </a:t>
            </a:r>
            <a:r>
              <a:rPr lang="ru-RU" b="1" dirty="0" err="1" smtClean="0"/>
              <a:t>Ууд</a:t>
            </a:r>
            <a:r>
              <a:rPr lang="ru-RU" b="1" dirty="0" smtClean="0"/>
              <a:t> в 4 классе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52600"/>
            <a:ext cx="8363272" cy="4772744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ru-RU" dirty="0"/>
              <a:t>1. </a:t>
            </a:r>
            <a:r>
              <a:rPr lang="ru-RU" dirty="0" smtClean="0"/>
              <a:t>Самостоятельно ориентироваться </a:t>
            </a:r>
            <a:r>
              <a:rPr lang="ru-RU" dirty="0"/>
              <a:t>в </a:t>
            </a:r>
            <a:r>
              <a:rPr lang="ru-RU" dirty="0" smtClean="0"/>
              <a:t>учебнике</a:t>
            </a:r>
          </a:p>
          <a:p>
            <a:pPr marL="114300" indent="0">
              <a:buNone/>
            </a:pPr>
            <a:r>
              <a:rPr lang="ru-RU" dirty="0" smtClean="0"/>
              <a:t>2</a:t>
            </a:r>
            <a:r>
              <a:rPr lang="ru-RU" dirty="0"/>
              <a:t>. Самостоятельно предполагать, какая  дополнительная информация буде нужна </a:t>
            </a:r>
          </a:p>
          <a:p>
            <a:pPr marL="114300" indent="0">
              <a:buNone/>
            </a:pPr>
            <a:r>
              <a:rPr lang="ru-RU" dirty="0" smtClean="0"/>
              <a:t>3</a:t>
            </a:r>
            <a:r>
              <a:rPr lang="ru-RU" dirty="0"/>
              <a:t>. Сопоставлять  и отбирать информацию, полученную из  различных источников </a:t>
            </a:r>
          </a:p>
          <a:p>
            <a:pPr marL="114300" indent="0">
              <a:buNone/>
            </a:pPr>
            <a:r>
              <a:rPr lang="ru-RU" dirty="0" smtClean="0"/>
              <a:t>4</a:t>
            </a:r>
            <a:r>
              <a:rPr lang="ru-RU" dirty="0"/>
              <a:t>. Анализировать, сравнивать, группировать различные объекты, явления, факты.</a:t>
            </a:r>
          </a:p>
          <a:p>
            <a:pPr marL="114300" indent="0">
              <a:buNone/>
            </a:pPr>
            <a:r>
              <a:rPr lang="ru-RU" dirty="0"/>
              <a:t>5. Самостоятельно делать выводы, перерабатывать информацию, преобразовывать </a:t>
            </a:r>
            <a:r>
              <a:rPr lang="ru-RU" dirty="0" smtClean="0"/>
              <a:t>её</a:t>
            </a:r>
          </a:p>
          <a:p>
            <a:pPr marL="114300" indent="0">
              <a:buNone/>
            </a:pPr>
            <a:r>
              <a:rPr lang="ru-RU" dirty="0" smtClean="0"/>
              <a:t>6</a:t>
            </a:r>
            <a:r>
              <a:rPr lang="ru-RU" dirty="0"/>
              <a:t>. Составлять сложный план текста.</a:t>
            </a:r>
          </a:p>
          <a:p>
            <a:pPr marL="114300" indent="0">
              <a:buNone/>
            </a:pPr>
            <a:r>
              <a:rPr lang="ru-RU" dirty="0"/>
              <a:t>7. Уметь передавать содержание в сжатом, выборочном или развёрнутом виде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628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Риски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Внешние:</a:t>
            </a:r>
          </a:p>
          <a:p>
            <a:r>
              <a:rPr lang="ru-RU" dirty="0" smtClean="0"/>
              <a:t>недостаточное техническое и методическое обеспечение учебного заведения</a:t>
            </a:r>
          </a:p>
          <a:p>
            <a:r>
              <a:rPr lang="ru-RU" dirty="0" smtClean="0"/>
              <a:t>неготовность учеников к некоторым видам деятельности</a:t>
            </a:r>
          </a:p>
          <a:p>
            <a:r>
              <a:rPr lang="ru-RU" dirty="0" smtClean="0"/>
              <a:t>психологические особенности учеников</a:t>
            </a:r>
          </a:p>
          <a:p>
            <a:pPr marL="114300" indent="0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Внутренние:</a:t>
            </a:r>
          </a:p>
          <a:p>
            <a:r>
              <a:rPr lang="ru-RU" dirty="0" smtClean="0"/>
              <a:t>недостаточно большой опыт педагогической практики педагога для формирования у учащихся </a:t>
            </a:r>
            <a:r>
              <a:rPr lang="ru-RU" dirty="0" err="1" smtClean="0"/>
              <a:t>ууд</a:t>
            </a:r>
            <a:endParaRPr lang="ru-RU" dirty="0" smtClean="0"/>
          </a:p>
          <a:p>
            <a:r>
              <a:rPr lang="ru-RU" dirty="0" smtClean="0"/>
              <a:t>потеря мотивации, </a:t>
            </a:r>
            <a:r>
              <a:rPr lang="ru-RU" dirty="0" err="1" smtClean="0"/>
              <a:t>профессилнальное</a:t>
            </a:r>
            <a:r>
              <a:rPr lang="ru-RU" dirty="0" smtClean="0"/>
              <a:t> выгорание педагога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391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Пути решения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Внешние риски:</a:t>
            </a:r>
          </a:p>
          <a:p>
            <a:r>
              <a:rPr lang="ru-RU" dirty="0" smtClean="0"/>
              <a:t>адаптация образовательных технологий под существующий уровень материально-технического оснащения</a:t>
            </a:r>
          </a:p>
          <a:p>
            <a:r>
              <a:rPr lang="ru-RU" dirty="0" smtClean="0"/>
              <a:t>индивидуальная работа с учащимися и их родителями</a:t>
            </a:r>
          </a:p>
          <a:p>
            <a:endParaRPr lang="ru-RU" dirty="0"/>
          </a:p>
          <a:p>
            <a:pPr marL="114300" indent="0">
              <a:buNone/>
            </a:pPr>
            <a:r>
              <a:rPr lang="ru-RU" sz="2600" b="1" dirty="0" smtClean="0">
                <a:solidFill>
                  <a:srgbClr val="FF0000"/>
                </a:solidFill>
              </a:rPr>
              <a:t>Внутренние риски:</a:t>
            </a:r>
          </a:p>
          <a:p>
            <a:r>
              <a:rPr lang="ru-RU" dirty="0" smtClean="0"/>
              <a:t>Заимствования лучшего опыта у коллег</a:t>
            </a:r>
          </a:p>
          <a:p>
            <a:r>
              <a:rPr lang="ru-RU" dirty="0" smtClean="0"/>
              <a:t>Повышение уровня образования, непрерывное обучение, работа с психологом по предотвращению профессионального выгорания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282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20888"/>
            <a:ext cx="8229600" cy="4373563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sz="6600" dirty="0" smtClean="0"/>
              <a:t>Спасибо </a:t>
            </a:r>
          </a:p>
          <a:p>
            <a:pPr marL="114300" indent="0" algn="ctr">
              <a:buNone/>
            </a:pPr>
            <a:r>
              <a:rPr lang="ru-RU" sz="6600" dirty="0" smtClean="0"/>
              <a:t>за внимание!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xmlns="" val="247725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Универсальные Учебные Действия (УУД</a:t>
            </a:r>
            <a:r>
              <a:rPr lang="en-US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ru-RU" sz="3200" b="1" dirty="0">
                <a:solidFill>
                  <a:srgbClr val="FF0000"/>
                </a:solidFill>
              </a:rPr>
              <a:t>Универсальные Учебные Действия (</a:t>
            </a:r>
            <a:r>
              <a:rPr lang="ru-RU" sz="3200" b="1" dirty="0" smtClean="0">
                <a:solidFill>
                  <a:srgbClr val="FF0000"/>
                </a:solidFill>
              </a:rPr>
              <a:t>УУД</a:t>
            </a:r>
            <a:r>
              <a:rPr lang="en-US" sz="3200" b="1" dirty="0" smtClean="0">
                <a:solidFill>
                  <a:srgbClr val="FF0000"/>
                </a:solidFill>
              </a:rPr>
              <a:t>)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 marL="114300" indent="0" algn="just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–</a:t>
            </a:r>
            <a:r>
              <a:rPr lang="ru-RU" sz="3200" dirty="0"/>
              <a:t> </a:t>
            </a:r>
            <a:r>
              <a:rPr lang="ru-RU" sz="3200" dirty="0" smtClean="0"/>
              <a:t>это </a:t>
            </a:r>
            <a:r>
              <a:rPr lang="ru-RU" sz="3200" dirty="0"/>
              <a:t>совокупность способов действий обучающегося, которая обеспечивает его способность к самостоятельному усвоению новых </a:t>
            </a:r>
            <a:r>
              <a:rPr lang="ru-RU" sz="3200" dirty="0" smtClean="0"/>
              <a:t>знаний</a:t>
            </a:r>
            <a:endParaRPr lang="en-US" sz="3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1372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88873" y="273050"/>
            <a:ext cx="8229600" cy="1139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0000"/>
                </a:solidFill>
              </a:rPr>
              <a:t>Универсальные учебные действия</a:t>
            </a:r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179512" y="1556792"/>
            <a:ext cx="4752975" cy="1295400"/>
          </a:xfrm>
          <a:prstGeom prst="flowChartAlternateProcess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663300"/>
                </a:solidFill>
              </a:rPr>
              <a:t>регулятивные</a:t>
            </a:r>
          </a:p>
        </p:txBody>
      </p:sp>
      <p:pic>
        <p:nvPicPr>
          <p:cNvPr id="19474" name="Picture 18" descr="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484784"/>
            <a:ext cx="165735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7" name="AutoShape 11"/>
          <p:cNvSpPr>
            <a:spLocks noChangeArrowheads="1"/>
          </p:cNvSpPr>
          <p:nvPr/>
        </p:nvSpPr>
        <p:spPr bwMode="auto">
          <a:xfrm>
            <a:off x="899592" y="2852936"/>
            <a:ext cx="4608512" cy="1223963"/>
          </a:xfrm>
          <a:prstGeom prst="flowChartAlternateProcess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663300"/>
                </a:solidFill>
              </a:rPr>
              <a:t>познавательные</a:t>
            </a:r>
          </a:p>
        </p:txBody>
      </p:sp>
      <p:pic>
        <p:nvPicPr>
          <p:cNvPr id="19476" name="Picture 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08920"/>
            <a:ext cx="1655762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0" name="AutoShape 14"/>
          <p:cNvSpPr>
            <a:spLocks noChangeArrowheads="1"/>
          </p:cNvSpPr>
          <p:nvPr/>
        </p:nvSpPr>
        <p:spPr bwMode="auto">
          <a:xfrm>
            <a:off x="1547664" y="4077072"/>
            <a:ext cx="4679950" cy="1223963"/>
          </a:xfrm>
          <a:prstGeom prst="flowChartAlternateProcess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folHlink"/>
              </a:buClr>
              <a:buSzPct val="5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>
                <a:solidFill>
                  <a:srgbClr val="663300"/>
                </a:solidFill>
              </a:rPr>
              <a:t>коммуникативные</a:t>
            </a:r>
          </a:p>
        </p:txBody>
      </p:sp>
      <p:pic>
        <p:nvPicPr>
          <p:cNvPr id="19473" name="Picture 114" descr="05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77072"/>
            <a:ext cx="1692275" cy="1439863"/>
          </a:xfrm>
          <a:prstGeom prst="rect">
            <a:avLst/>
          </a:prstGeom>
          <a:noFill/>
          <a:ln w="28575">
            <a:solidFill>
              <a:srgbClr val="FF99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 rot="20003430" flipH="1">
            <a:off x="-128698" y="865337"/>
            <a:ext cx="936625" cy="2060575"/>
            <a:chOff x="1109" y="1171"/>
            <a:chExt cx="1645" cy="924"/>
          </a:xfrm>
        </p:grpSpPr>
        <p:sp>
          <p:nvSpPr>
            <p:cNvPr id="19483" name="Freeform 3"/>
            <p:cNvSpPr>
              <a:spLocks/>
            </p:cNvSpPr>
            <p:nvPr/>
          </p:nvSpPr>
          <p:spPr bwMode="auto">
            <a:xfrm>
              <a:off x="1110" y="1174"/>
              <a:ext cx="952" cy="607"/>
            </a:xfrm>
            <a:custGeom>
              <a:avLst/>
              <a:gdLst>
                <a:gd name="T0" fmla="*/ 0 w 952"/>
                <a:gd name="T1" fmla="*/ 0 h 607"/>
                <a:gd name="T2" fmla="*/ 0 w 952"/>
                <a:gd name="T3" fmla="*/ 45 h 607"/>
                <a:gd name="T4" fmla="*/ 69 w 952"/>
                <a:gd name="T5" fmla="*/ 57 h 607"/>
                <a:gd name="T6" fmla="*/ 132 w 952"/>
                <a:gd name="T7" fmla="*/ 72 h 607"/>
                <a:gd name="T8" fmla="*/ 189 w 952"/>
                <a:gd name="T9" fmla="*/ 90 h 607"/>
                <a:gd name="T10" fmla="*/ 248 w 952"/>
                <a:gd name="T11" fmla="*/ 108 h 607"/>
                <a:gd name="T12" fmla="*/ 298 w 952"/>
                <a:gd name="T13" fmla="*/ 126 h 607"/>
                <a:gd name="T14" fmla="*/ 340 w 952"/>
                <a:gd name="T15" fmla="*/ 144 h 607"/>
                <a:gd name="T16" fmla="*/ 379 w 952"/>
                <a:gd name="T17" fmla="*/ 160 h 607"/>
                <a:gd name="T18" fmla="*/ 424 w 952"/>
                <a:gd name="T19" fmla="*/ 181 h 607"/>
                <a:gd name="T20" fmla="*/ 463 w 952"/>
                <a:gd name="T21" fmla="*/ 205 h 607"/>
                <a:gd name="T22" fmla="*/ 508 w 952"/>
                <a:gd name="T23" fmla="*/ 235 h 607"/>
                <a:gd name="T24" fmla="*/ 544 w 952"/>
                <a:gd name="T25" fmla="*/ 262 h 607"/>
                <a:gd name="T26" fmla="*/ 580 w 952"/>
                <a:gd name="T27" fmla="*/ 289 h 607"/>
                <a:gd name="T28" fmla="*/ 613 w 952"/>
                <a:gd name="T29" fmla="*/ 319 h 607"/>
                <a:gd name="T30" fmla="*/ 655 w 952"/>
                <a:gd name="T31" fmla="*/ 355 h 607"/>
                <a:gd name="T32" fmla="*/ 700 w 952"/>
                <a:gd name="T33" fmla="*/ 397 h 607"/>
                <a:gd name="T34" fmla="*/ 726 w 952"/>
                <a:gd name="T35" fmla="*/ 427 h 607"/>
                <a:gd name="T36" fmla="*/ 753 w 952"/>
                <a:gd name="T37" fmla="*/ 459 h 607"/>
                <a:gd name="T38" fmla="*/ 780 w 952"/>
                <a:gd name="T39" fmla="*/ 490 h 607"/>
                <a:gd name="T40" fmla="*/ 804 w 952"/>
                <a:gd name="T41" fmla="*/ 520 h 607"/>
                <a:gd name="T42" fmla="*/ 834 w 952"/>
                <a:gd name="T43" fmla="*/ 568 h 607"/>
                <a:gd name="T44" fmla="*/ 852 w 952"/>
                <a:gd name="T45" fmla="*/ 607 h 607"/>
                <a:gd name="T46" fmla="*/ 952 w 952"/>
                <a:gd name="T47" fmla="*/ 595 h 607"/>
                <a:gd name="T48" fmla="*/ 919 w 952"/>
                <a:gd name="T49" fmla="*/ 529 h 607"/>
                <a:gd name="T50" fmla="*/ 870 w 952"/>
                <a:gd name="T51" fmla="*/ 459 h 607"/>
                <a:gd name="T52" fmla="*/ 819 w 952"/>
                <a:gd name="T53" fmla="*/ 400 h 607"/>
                <a:gd name="T54" fmla="*/ 753 w 952"/>
                <a:gd name="T55" fmla="*/ 337 h 607"/>
                <a:gd name="T56" fmla="*/ 664 w 952"/>
                <a:gd name="T57" fmla="*/ 247 h 607"/>
                <a:gd name="T58" fmla="*/ 565 w 952"/>
                <a:gd name="T59" fmla="*/ 172 h 607"/>
                <a:gd name="T60" fmla="*/ 460 w 952"/>
                <a:gd name="T61" fmla="*/ 108 h 607"/>
                <a:gd name="T62" fmla="*/ 367 w 952"/>
                <a:gd name="T63" fmla="*/ 69 h 607"/>
                <a:gd name="T64" fmla="*/ 251 w 952"/>
                <a:gd name="T65" fmla="*/ 30 h 607"/>
                <a:gd name="T66" fmla="*/ 156 w 952"/>
                <a:gd name="T67" fmla="*/ 15 h 607"/>
                <a:gd name="T68" fmla="*/ 0 w 952"/>
                <a:gd name="T69" fmla="*/ 0 h 6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2"/>
                <a:gd name="T106" fmla="*/ 0 h 607"/>
                <a:gd name="T107" fmla="*/ 952 w 952"/>
                <a:gd name="T108" fmla="*/ 607 h 6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2" h="607">
                  <a:moveTo>
                    <a:pt x="0" y="0"/>
                  </a:moveTo>
                  <a:lnTo>
                    <a:pt x="0" y="45"/>
                  </a:lnTo>
                  <a:lnTo>
                    <a:pt x="69" y="57"/>
                  </a:lnTo>
                  <a:lnTo>
                    <a:pt x="132" y="72"/>
                  </a:lnTo>
                  <a:lnTo>
                    <a:pt x="189" y="90"/>
                  </a:lnTo>
                  <a:lnTo>
                    <a:pt x="248" y="108"/>
                  </a:lnTo>
                  <a:lnTo>
                    <a:pt x="298" y="126"/>
                  </a:lnTo>
                  <a:lnTo>
                    <a:pt x="340" y="144"/>
                  </a:lnTo>
                  <a:lnTo>
                    <a:pt x="379" y="160"/>
                  </a:lnTo>
                  <a:lnTo>
                    <a:pt x="424" y="181"/>
                  </a:lnTo>
                  <a:lnTo>
                    <a:pt x="463" y="205"/>
                  </a:lnTo>
                  <a:lnTo>
                    <a:pt x="508" y="235"/>
                  </a:lnTo>
                  <a:lnTo>
                    <a:pt x="544" y="262"/>
                  </a:lnTo>
                  <a:lnTo>
                    <a:pt x="580" y="289"/>
                  </a:lnTo>
                  <a:lnTo>
                    <a:pt x="613" y="319"/>
                  </a:lnTo>
                  <a:lnTo>
                    <a:pt x="655" y="355"/>
                  </a:lnTo>
                  <a:lnTo>
                    <a:pt x="700" y="397"/>
                  </a:lnTo>
                  <a:lnTo>
                    <a:pt x="726" y="427"/>
                  </a:lnTo>
                  <a:lnTo>
                    <a:pt x="753" y="459"/>
                  </a:lnTo>
                  <a:lnTo>
                    <a:pt x="780" y="490"/>
                  </a:lnTo>
                  <a:lnTo>
                    <a:pt x="804" y="520"/>
                  </a:lnTo>
                  <a:lnTo>
                    <a:pt x="834" y="568"/>
                  </a:lnTo>
                  <a:lnTo>
                    <a:pt x="852" y="607"/>
                  </a:lnTo>
                  <a:lnTo>
                    <a:pt x="952" y="595"/>
                  </a:lnTo>
                  <a:lnTo>
                    <a:pt x="919" y="529"/>
                  </a:lnTo>
                  <a:lnTo>
                    <a:pt x="870" y="459"/>
                  </a:lnTo>
                  <a:lnTo>
                    <a:pt x="819" y="400"/>
                  </a:lnTo>
                  <a:lnTo>
                    <a:pt x="753" y="337"/>
                  </a:lnTo>
                  <a:lnTo>
                    <a:pt x="664" y="247"/>
                  </a:lnTo>
                  <a:lnTo>
                    <a:pt x="565" y="172"/>
                  </a:lnTo>
                  <a:lnTo>
                    <a:pt x="460" y="108"/>
                  </a:lnTo>
                  <a:lnTo>
                    <a:pt x="367" y="69"/>
                  </a:lnTo>
                  <a:lnTo>
                    <a:pt x="251" y="30"/>
                  </a:lnTo>
                  <a:lnTo>
                    <a:pt x="156" y="1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84" name="Freeform 4"/>
            <p:cNvSpPr>
              <a:spLocks/>
            </p:cNvSpPr>
            <p:nvPr/>
          </p:nvSpPr>
          <p:spPr bwMode="auto">
            <a:xfrm>
              <a:off x="2261" y="1661"/>
              <a:ext cx="493" cy="434"/>
            </a:xfrm>
            <a:custGeom>
              <a:avLst/>
              <a:gdLst>
                <a:gd name="T0" fmla="*/ 0 w 493"/>
                <a:gd name="T1" fmla="*/ 335 h 434"/>
                <a:gd name="T2" fmla="*/ 0 w 493"/>
                <a:gd name="T3" fmla="*/ 434 h 434"/>
                <a:gd name="T4" fmla="*/ 20 w 493"/>
                <a:gd name="T5" fmla="*/ 409 h 434"/>
                <a:gd name="T6" fmla="*/ 42 w 493"/>
                <a:gd name="T7" fmla="*/ 383 h 434"/>
                <a:gd name="T8" fmla="*/ 71 w 493"/>
                <a:gd name="T9" fmla="*/ 356 h 434"/>
                <a:gd name="T10" fmla="*/ 107 w 493"/>
                <a:gd name="T11" fmla="*/ 325 h 434"/>
                <a:gd name="T12" fmla="*/ 142 w 493"/>
                <a:gd name="T13" fmla="*/ 291 h 434"/>
                <a:gd name="T14" fmla="*/ 178 w 493"/>
                <a:gd name="T15" fmla="*/ 259 h 434"/>
                <a:gd name="T16" fmla="*/ 211 w 493"/>
                <a:gd name="T17" fmla="*/ 232 h 434"/>
                <a:gd name="T18" fmla="*/ 241 w 493"/>
                <a:gd name="T19" fmla="*/ 208 h 434"/>
                <a:gd name="T20" fmla="*/ 274 w 493"/>
                <a:gd name="T21" fmla="*/ 186 h 434"/>
                <a:gd name="T22" fmla="*/ 308 w 493"/>
                <a:gd name="T23" fmla="*/ 164 h 434"/>
                <a:gd name="T24" fmla="*/ 348 w 493"/>
                <a:gd name="T25" fmla="*/ 141 h 434"/>
                <a:gd name="T26" fmla="*/ 385 w 493"/>
                <a:gd name="T27" fmla="*/ 123 h 434"/>
                <a:gd name="T28" fmla="*/ 423 w 493"/>
                <a:gd name="T29" fmla="*/ 107 h 434"/>
                <a:gd name="T30" fmla="*/ 463 w 493"/>
                <a:gd name="T31" fmla="*/ 90 h 434"/>
                <a:gd name="T32" fmla="*/ 493 w 493"/>
                <a:gd name="T33" fmla="*/ 76 h 434"/>
                <a:gd name="T34" fmla="*/ 493 w 493"/>
                <a:gd name="T35" fmla="*/ 0 h 434"/>
                <a:gd name="T36" fmla="*/ 439 w 493"/>
                <a:gd name="T37" fmla="*/ 15 h 434"/>
                <a:gd name="T38" fmla="*/ 360 w 493"/>
                <a:gd name="T39" fmla="*/ 49 h 434"/>
                <a:gd name="T40" fmla="*/ 259 w 493"/>
                <a:gd name="T41" fmla="*/ 92 h 434"/>
                <a:gd name="T42" fmla="*/ 185 w 493"/>
                <a:gd name="T43" fmla="*/ 138 h 434"/>
                <a:gd name="T44" fmla="*/ 117 w 493"/>
                <a:gd name="T45" fmla="*/ 204 h 434"/>
                <a:gd name="T46" fmla="*/ 50 w 493"/>
                <a:gd name="T47" fmla="*/ 259 h 434"/>
                <a:gd name="T48" fmla="*/ 0 w 493"/>
                <a:gd name="T49" fmla="*/ 312 h 434"/>
                <a:gd name="T50" fmla="*/ 0 w 493"/>
                <a:gd name="T51" fmla="*/ 433 h 434"/>
                <a:gd name="T52" fmla="*/ 0 w 493"/>
                <a:gd name="T53" fmla="*/ 431 h 434"/>
                <a:gd name="T54" fmla="*/ 0 w 493"/>
                <a:gd name="T55" fmla="*/ 335 h 43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3"/>
                <a:gd name="T85" fmla="*/ 0 h 434"/>
                <a:gd name="T86" fmla="*/ 493 w 493"/>
                <a:gd name="T87" fmla="*/ 434 h 43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3" h="434">
                  <a:moveTo>
                    <a:pt x="0" y="335"/>
                  </a:moveTo>
                  <a:lnTo>
                    <a:pt x="0" y="434"/>
                  </a:lnTo>
                  <a:lnTo>
                    <a:pt x="20" y="409"/>
                  </a:lnTo>
                  <a:lnTo>
                    <a:pt x="42" y="383"/>
                  </a:lnTo>
                  <a:lnTo>
                    <a:pt x="71" y="356"/>
                  </a:lnTo>
                  <a:lnTo>
                    <a:pt x="107" y="325"/>
                  </a:lnTo>
                  <a:lnTo>
                    <a:pt x="142" y="291"/>
                  </a:lnTo>
                  <a:lnTo>
                    <a:pt x="178" y="259"/>
                  </a:lnTo>
                  <a:lnTo>
                    <a:pt x="211" y="232"/>
                  </a:lnTo>
                  <a:lnTo>
                    <a:pt x="241" y="208"/>
                  </a:lnTo>
                  <a:lnTo>
                    <a:pt x="274" y="186"/>
                  </a:lnTo>
                  <a:lnTo>
                    <a:pt x="308" y="164"/>
                  </a:lnTo>
                  <a:lnTo>
                    <a:pt x="348" y="141"/>
                  </a:lnTo>
                  <a:lnTo>
                    <a:pt x="385" y="123"/>
                  </a:lnTo>
                  <a:lnTo>
                    <a:pt x="423" y="107"/>
                  </a:lnTo>
                  <a:lnTo>
                    <a:pt x="463" y="90"/>
                  </a:lnTo>
                  <a:lnTo>
                    <a:pt x="493" y="76"/>
                  </a:lnTo>
                  <a:lnTo>
                    <a:pt x="493" y="0"/>
                  </a:lnTo>
                  <a:lnTo>
                    <a:pt x="439" y="15"/>
                  </a:lnTo>
                  <a:lnTo>
                    <a:pt x="360" y="49"/>
                  </a:lnTo>
                  <a:lnTo>
                    <a:pt x="259" y="92"/>
                  </a:lnTo>
                  <a:lnTo>
                    <a:pt x="185" y="138"/>
                  </a:lnTo>
                  <a:lnTo>
                    <a:pt x="117" y="204"/>
                  </a:lnTo>
                  <a:lnTo>
                    <a:pt x="50" y="259"/>
                  </a:lnTo>
                  <a:lnTo>
                    <a:pt x="0" y="312"/>
                  </a:lnTo>
                  <a:lnTo>
                    <a:pt x="0" y="433"/>
                  </a:lnTo>
                  <a:lnTo>
                    <a:pt x="0" y="431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85" name="Freeform 5"/>
            <p:cNvSpPr>
              <a:spLocks/>
            </p:cNvSpPr>
            <p:nvPr/>
          </p:nvSpPr>
          <p:spPr bwMode="auto">
            <a:xfrm>
              <a:off x="1670" y="1824"/>
              <a:ext cx="589" cy="270"/>
            </a:xfrm>
            <a:custGeom>
              <a:avLst/>
              <a:gdLst>
                <a:gd name="T0" fmla="*/ 0 w 589"/>
                <a:gd name="T1" fmla="*/ 0 h 270"/>
                <a:gd name="T2" fmla="*/ 0 w 589"/>
                <a:gd name="T3" fmla="*/ 83 h 270"/>
                <a:gd name="T4" fmla="*/ 38 w 589"/>
                <a:gd name="T5" fmla="*/ 90 h 270"/>
                <a:gd name="T6" fmla="*/ 77 w 589"/>
                <a:gd name="T7" fmla="*/ 97 h 270"/>
                <a:gd name="T8" fmla="*/ 114 w 589"/>
                <a:gd name="T9" fmla="*/ 106 h 270"/>
                <a:gd name="T10" fmla="*/ 152 w 589"/>
                <a:gd name="T11" fmla="*/ 115 h 270"/>
                <a:gd name="T12" fmla="*/ 196 w 589"/>
                <a:gd name="T13" fmla="*/ 126 h 270"/>
                <a:gd name="T14" fmla="*/ 244 w 589"/>
                <a:gd name="T15" fmla="*/ 138 h 270"/>
                <a:gd name="T16" fmla="*/ 304 w 589"/>
                <a:gd name="T17" fmla="*/ 156 h 270"/>
                <a:gd name="T18" fmla="*/ 362 w 589"/>
                <a:gd name="T19" fmla="*/ 172 h 270"/>
                <a:gd name="T20" fmla="*/ 400 w 589"/>
                <a:gd name="T21" fmla="*/ 185 h 270"/>
                <a:gd name="T22" fmla="*/ 445 w 589"/>
                <a:gd name="T23" fmla="*/ 203 h 270"/>
                <a:gd name="T24" fmla="*/ 494 w 589"/>
                <a:gd name="T25" fmla="*/ 223 h 270"/>
                <a:gd name="T26" fmla="*/ 538 w 589"/>
                <a:gd name="T27" fmla="*/ 243 h 270"/>
                <a:gd name="T28" fmla="*/ 570 w 589"/>
                <a:gd name="T29" fmla="*/ 259 h 270"/>
                <a:gd name="T30" fmla="*/ 589 w 589"/>
                <a:gd name="T31" fmla="*/ 270 h 270"/>
                <a:gd name="T32" fmla="*/ 589 w 589"/>
                <a:gd name="T33" fmla="*/ 167 h 270"/>
                <a:gd name="T34" fmla="*/ 552 w 589"/>
                <a:gd name="T35" fmla="*/ 141 h 270"/>
                <a:gd name="T36" fmla="*/ 478 w 589"/>
                <a:gd name="T37" fmla="*/ 105 h 270"/>
                <a:gd name="T38" fmla="*/ 392 w 589"/>
                <a:gd name="T39" fmla="*/ 69 h 270"/>
                <a:gd name="T40" fmla="*/ 315 w 589"/>
                <a:gd name="T41" fmla="*/ 49 h 270"/>
                <a:gd name="T42" fmla="*/ 226 w 589"/>
                <a:gd name="T43" fmla="*/ 24 h 270"/>
                <a:gd name="T44" fmla="*/ 137 w 589"/>
                <a:gd name="T45" fmla="*/ 7 h 270"/>
                <a:gd name="T46" fmla="*/ 74 w 589"/>
                <a:gd name="T47" fmla="*/ 1 h 270"/>
                <a:gd name="T48" fmla="*/ 0 w 589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9"/>
                <a:gd name="T76" fmla="*/ 0 h 270"/>
                <a:gd name="T77" fmla="*/ 589 w 589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9" h="270">
                  <a:moveTo>
                    <a:pt x="0" y="0"/>
                  </a:moveTo>
                  <a:lnTo>
                    <a:pt x="0" y="83"/>
                  </a:lnTo>
                  <a:lnTo>
                    <a:pt x="38" y="90"/>
                  </a:lnTo>
                  <a:lnTo>
                    <a:pt x="77" y="97"/>
                  </a:lnTo>
                  <a:lnTo>
                    <a:pt x="114" y="106"/>
                  </a:lnTo>
                  <a:lnTo>
                    <a:pt x="152" y="115"/>
                  </a:lnTo>
                  <a:lnTo>
                    <a:pt x="196" y="126"/>
                  </a:lnTo>
                  <a:lnTo>
                    <a:pt x="244" y="138"/>
                  </a:lnTo>
                  <a:lnTo>
                    <a:pt x="304" y="156"/>
                  </a:lnTo>
                  <a:lnTo>
                    <a:pt x="362" y="172"/>
                  </a:lnTo>
                  <a:lnTo>
                    <a:pt x="400" y="185"/>
                  </a:lnTo>
                  <a:lnTo>
                    <a:pt x="445" y="203"/>
                  </a:lnTo>
                  <a:lnTo>
                    <a:pt x="494" y="223"/>
                  </a:lnTo>
                  <a:lnTo>
                    <a:pt x="538" y="243"/>
                  </a:lnTo>
                  <a:lnTo>
                    <a:pt x="570" y="259"/>
                  </a:lnTo>
                  <a:lnTo>
                    <a:pt x="589" y="270"/>
                  </a:lnTo>
                  <a:lnTo>
                    <a:pt x="589" y="167"/>
                  </a:lnTo>
                  <a:lnTo>
                    <a:pt x="552" y="141"/>
                  </a:lnTo>
                  <a:lnTo>
                    <a:pt x="478" y="105"/>
                  </a:lnTo>
                  <a:lnTo>
                    <a:pt x="392" y="69"/>
                  </a:lnTo>
                  <a:lnTo>
                    <a:pt x="315" y="49"/>
                  </a:lnTo>
                  <a:lnTo>
                    <a:pt x="226" y="24"/>
                  </a:lnTo>
                  <a:lnTo>
                    <a:pt x="137" y="7"/>
                  </a:lnTo>
                  <a:lnTo>
                    <a:pt x="74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86" name="Freeform 6"/>
            <p:cNvSpPr>
              <a:spLocks/>
            </p:cNvSpPr>
            <p:nvPr/>
          </p:nvSpPr>
          <p:spPr bwMode="auto">
            <a:xfrm>
              <a:off x="1109" y="1171"/>
              <a:ext cx="1645" cy="823"/>
            </a:xfrm>
            <a:custGeom>
              <a:avLst/>
              <a:gdLst>
                <a:gd name="T0" fmla="*/ 90 w 1645"/>
                <a:gd name="T1" fmla="*/ 0 h 823"/>
                <a:gd name="T2" fmla="*/ 189 w 1645"/>
                <a:gd name="T3" fmla="*/ 0 h 823"/>
                <a:gd name="T4" fmla="*/ 291 w 1645"/>
                <a:gd name="T5" fmla="*/ 6 h 823"/>
                <a:gd name="T6" fmla="*/ 386 w 1645"/>
                <a:gd name="T7" fmla="*/ 21 h 823"/>
                <a:gd name="T8" fmla="*/ 496 w 1645"/>
                <a:gd name="T9" fmla="*/ 45 h 823"/>
                <a:gd name="T10" fmla="*/ 601 w 1645"/>
                <a:gd name="T11" fmla="*/ 78 h 823"/>
                <a:gd name="T12" fmla="*/ 712 w 1645"/>
                <a:gd name="T13" fmla="*/ 123 h 823"/>
                <a:gd name="T14" fmla="*/ 811 w 1645"/>
                <a:gd name="T15" fmla="*/ 170 h 823"/>
                <a:gd name="T16" fmla="*/ 905 w 1645"/>
                <a:gd name="T17" fmla="*/ 217 h 823"/>
                <a:gd name="T18" fmla="*/ 1001 w 1645"/>
                <a:gd name="T19" fmla="*/ 271 h 823"/>
                <a:gd name="T20" fmla="*/ 1091 w 1645"/>
                <a:gd name="T21" fmla="*/ 331 h 823"/>
                <a:gd name="T22" fmla="*/ 1178 w 1645"/>
                <a:gd name="T23" fmla="*/ 400 h 823"/>
                <a:gd name="T24" fmla="*/ 1249 w 1645"/>
                <a:gd name="T25" fmla="*/ 469 h 823"/>
                <a:gd name="T26" fmla="*/ 1297 w 1645"/>
                <a:gd name="T27" fmla="*/ 533 h 823"/>
                <a:gd name="T28" fmla="*/ 1596 w 1645"/>
                <a:gd name="T29" fmla="*/ 512 h 823"/>
                <a:gd name="T30" fmla="*/ 1494 w 1645"/>
                <a:gd name="T31" fmla="*/ 557 h 823"/>
                <a:gd name="T32" fmla="*/ 1423 w 1645"/>
                <a:gd name="T33" fmla="*/ 593 h 823"/>
                <a:gd name="T34" fmla="*/ 1364 w 1645"/>
                <a:gd name="T35" fmla="*/ 630 h 823"/>
                <a:gd name="T36" fmla="*/ 1307 w 1645"/>
                <a:gd name="T37" fmla="*/ 676 h 823"/>
                <a:gd name="T38" fmla="*/ 1240 w 1645"/>
                <a:gd name="T39" fmla="*/ 736 h 823"/>
                <a:gd name="T40" fmla="*/ 1178 w 1645"/>
                <a:gd name="T41" fmla="*/ 796 h 823"/>
                <a:gd name="T42" fmla="*/ 1124 w 1645"/>
                <a:gd name="T43" fmla="*/ 811 h 823"/>
                <a:gd name="T44" fmla="*/ 1068 w 1645"/>
                <a:gd name="T45" fmla="*/ 783 h 823"/>
                <a:gd name="T46" fmla="*/ 999 w 1645"/>
                <a:gd name="T47" fmla="*/ 755 h 823"/>
                <a:gd name="T48" fmla="*/ 936 w 1645"/>
                <a:gd name="T49" fmla="*/ 735 h 823"/>
                <a:gd name="T50" fmla="*/ 864 w 1645"/>
                <a:gd name="T51" fmla="*/ 715 h 823"/>
                <a:gd name="T52" fmla="*/ 791 w 1645"/>
                <a:gd name="T53" fmla="*/ 696 h 823"/>
                <a:gd name="T54" fmla="*/ 720 w 1645"/>
                <a:gd name="T55" fmla="*/ 681 h 823"/>
                <a:gd name="T56" fmla="*/ 652 w 1645"/>
                <a:gd name="T57" fmla="*/ 666 h 823"/>
                <a:gd name="T58" fmla="*/ 560 w 1645"/>
                <a:gd name="T59" fmla="*/ 652 h 823"/>
                <a:gd name="T60" fmla="*/ 896 w 1645"/>
                <a:gd name="T61" fmla="*/ 542 h 823"/>
                <a:gd name="T62" fmla="*/ 817 w 1645"/>
                <a:gd name="T63" fmla="*/ 439 h 823"/>
                <a:gd name="T64" fmla="*/ 757 w 1645"/>
                <a:gd name="T65" fmla="*/ 379 h 823"/>
                <a:gd name="T66" fmla="*/ 670 w 1645"/>
                <a:gd name="T67" fmla="*/ 298 h 823"/>
                <a:gd name="T68" fmla="*/ 595 w 1645"/>
                <a:gd name="T69" fmla="*/ 235 h 823"/>
                <a:gd name="T70" fmla="*/ 535 w 1645"/>
                <a:gd name="T71" fmla="*/ 188 h 823"/>
                <a:gd name="T72" fmla="*/ 460 w 1645"/>
                <a:gd name="T73" fmla="*/ 141 h 823"/>
                <a:gd name="T74" fmla="*/ 383 w 1645"/>
                <a:gd name="T75" fmla="*/ 102 h 823"/>
                <a:gd name="T76" fmla="*/ 291 w 1645"/>
                <a:gd name="T77" fmla="*/ 69 h 823"/>
                <a:gd name="T78" fmla="*/ 192 w 1645"/>
                <a:gd name="T79" fmla="*/ 45 h 823"/>
                <a:gd name="T80" fmla="*/ 87 w 1645"/>
                <a:gd name="T81" fmla="*/ 24 h 8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5"/>
                <a:gd name="T124" fmla="*/ 0 h 823"/>
                <a:gd name="T125" fmla="*/ 1645 w 1645"/>
                <a:gd name="T126" fmla="*/ 823 h 8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5" h="823">
                  <a:moveTo>
                    <a:pt x="0" y="6"/>
                  </a:moveTo>
                  <a:lnTo>
                    <a:pt x="90" y="0"/>
                  </a:lnTo>
                  <a:lnTo>
                    <a:pt x="135" y="0"/>
                  </a:lnTo>
                  <a:lnTo>
                    <a:pt x="189" y="0"/>
                  </a:lnTo>
                  <a:lnTo>
                    <a:pt x="240" y="3"/>
                  </a:lnTo>
                  <a:lnTo>
                    <a:pt x="291" y="6"/>
                  </a:lnTo>
                  <a:lnTo>
                    <a:pt x="341" y="12"/>
                  </a:lnTo>
                  <a:lnTo>
                    <a:pt x="386" y="21"/>
                  </a:lnTo>
                  <a:lnTo>
                    <a:pt x="436" y="30"/>
                  </a:lnTo>
                  <a:lnTo>
                    <a:pt x="496" y="45"/>
                  </a:lnTo>
                  <a:lnTo>
                    <a:pt x="550" y="63"/>
                  </a:lnTo>
                  <a:lnTo>
                    <a:pt x="601" y="78"/>
                  </a:lnTo>
                  <a:lnTo>
                    <a:pt x="658" y="99"/>
                  </a:lnTo>
                  <a:lnTo>
                    <a:pt x="712" y="123"/>
                  </a:lnTo>
                  <a:lnTo>
                    <a:pt x="766" y="147"/>
                  </a:lnTo>
                  <a:lnTo>
                    <a:pt x="811" y="170"/>
                  </a:lnTo>
                  <a:lnTo>
                    <a:pt x="862" y="194"/>
                  </a:lnTo>
                  <a:lnTo>
                    <a:pt x="905" y="217"/>
                  </a:lnTo>
                  <a:lnTo>
                    <a:pt x="953" y="244"/>
                  </a:lnTo>
                  <a:lnTo>
                    <a:pt x="1001" y="271"/>
                  </a:lnTo>
                  <a:lnTo>
                    <a:pt x="1049" y="304"/>
                  </a:lnTo>
                  <a:lnTo>
                    <a:pt x="1091" y="331"/>
                  </a:lnTo>
                  <a:lnTo>
                    <a:pt x="1136" y="367"/>
                  </a:lnTo>
                  <a:lnTo>
                    <a:pt x="1178" y="400"/>
                  </a:lnTo>
                  <a:lnTo>
                    <a:pt x="1217" y="433"/>
                  </a:lnTo>
                  <a:lnTo>
                    <a:pt x="1249" y="469"/>
                  </a:lnTo>
                  <a:lnTo>
                    <a:pt x="1276" y="500"/>
                  </a:lnTo>
                  <a:lnTo>
                    <a:pt x="1297" y="533"/>
                  </a:lnTo>
                  <a:lnTo>
                    <a:pt x="1645" y="489"/>
                  </a:lnTo>
                  <a:lnTo>
                    <a:pt x="1596" y="512"/>
                  </a:lnTo>
                  <a:lnTo>
                    <a:pt x="1539" y="536"/>
                  </a:lnTo>
                  <a:lnTo>
                    <a:pt x="1494" y="557"/>
                  </a:lnTo>
                  <a:lnTo>
                    <a:pt x="1460" y="573"/>
                  </a:lnTo>
                  <a:lnTo>
                    <a:pt x="1423" y="593"/>
                  </a:lnTo>
                  <a:lnTo>
                    <a:pt x="1393" y="611"/>
                  </a:lnTo>
                  <a:lnTo>
                    <a:pt x="1364" y="630"/>
                  </a:lnTo>
                  <a:lnTo>
                    <a:pt x="1335" y="653"/>
                  </a:lnTo>
                  <a:lnTo>
                    <a:pt x="1307" y="676"/>
                  </a:lnTo>
                  <a:lnTo>
                    <a:pt x="1273" y="705"/>
                  </a:lnTo>
                  <a:lnTo>
                    <a:pt x="1240" y="736"/>
                  </a:lnTo>
                  <a:lnTo>
                    <a:pt x="1211" y="762"/>
                  </a:lnTo>
                  <a:lnTo>
                    <a:pt x="1178" y="796"/>
                  </a:lnTo>
                  <a:lnTo>
                    <a:pt x="1151" y="823"/>
                  </a:lnTo>
                  <a:lnTo>
                    <a:pt x="1124" y="811"/>
                  </a:lnTo>
                  <a:lnTo>
                    <a:pt x="1097" y="796"/>
                  </a:lnTo>
                  <a:lnTo>
                    <a:pt x="1068" y="783"/>
                  </a:lnTo>
                  <a:lnTo>
                    <a:pt x="1034" y="769"/>
                  </a:lnTo>
                  <a:lnTo>
                    <a:pt x="999" y="755"/>
                  </a:lnTo>
                  <a:lnTo>
                    <a:pt x="967" y="744"/>
                  </a:lnTo>
                  <a:lnTo>
                    <a:pt x="936" y="735"/>
                  </a:lnTo>
                  <a:lnTo>
                    <a:pt x="901" y="724"/>
                  </a:lnTo>
                  <a:lnTo>
                    <a:pt x="864" y="715"/>
                  </a:lnTo>
                  <a:lnTo>
                    <a:pt x="826" y="705"/>
                  </a:lnTo>
                  <a:lnTo>
                    <a:pt x="791" y="696"/>
                  </a:lnTo>
                  <a:lnTo>
                    <a:pt x="757" y="687"/>
                  </a:lnTo>
                  <a:lnTo>
                    <a:pt x="720" y="681"/>
                  </a:lnTo>
                  <a:lnTo>
                    <a:pt x="685" y="673"/>
                  </a:lnTo>
                  <a:lnTo>
                    <a:pt x="652" y="666"/>
                  </a:lnTo>
                  <a:lnTo>
                    <a:pt x="613" y="658"/>
                  </a:lnTo>
                  <a:lnTo>
                    <a:pt x="560" y="652"/>
                  </a:lnTo>
                  <a:lnTo>
                    <a:pt x="920" y="590"/>
                  </a:lnTo>
                  <a:lnTo>
                    <a:pt x="896" y="542"/>
                  </a:lnTo>
                  <a:lnTo>
                    <a:pt x="868" y="506"/>
                  </a:lnTo>
                  <a:lnTo>
                    <a:pt x="817" y="439"/>
                  </a:lnTo>
                  <a:lnTo>
                    <a:pt x="787" y="409"/>
                  </a:lnTo>
                  <a:lnTo>
                    <a:pt x="757" y="379"/>
                  </a:lnTo>
                  <a:lnTo>
                    <a:pt x="703" y="328"/>
                  </a:lnTo>
                  <a:lnTo>
                    <a:pt x="670" y="298"/>
                  </a:lnTo>
                  <a:lnTo>
                    <a:pt x="631" y="262"/>
                  </a:lnTo>
                  <a:lnTo>
                    <a:pt x="595" y="235"/>
                  </a:lnTo>
                  <a:lnTo>
                    <a:pt x="565" y="211"/>
                  </a:lnTo>
                  <a:lnTo>
                    <a:pt x="535" y="188"/>
                  </a:lnTo>
                  <a:lnTo>
                    <a:pt x="499" y="164"/>
                  </a:lnTo>
                  <a:lnTo>
                    <a:pt x="460" y="141"/>
                  </a:lnTo>
                  <a:lnTo>
                    <a:pt x="421" y="123"/>
                  </a:lnTo>
                  <a:lnTo>
                    <a:pt x="383" y="102"/>
                  </a:lnTo>
                  <a:lnTo>
                    <a:pt x="335" y="84"/>
                  </a:lnTo>
                  <a:lnTo>
                    <a:pt x="291" y="69"/>
                  </a:lnTo>
                  <a:lnTo>
                    <a:pt x="240" y="57"/>
                  </a:lnTo>
                  <a:lnTo>
                    <a:pt x="192" y="45"/>
                  </a:lnTo>
                  <a:lnTo>
                    <a:pt x="141" y="33"/>
                  </a:lnTo>
                  <a:lnTo>
                    <a:pt x="87" y="24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 rot="20003430" flipH="1">
            <a:off x="411870" y="2305498"/>
            <a:ext cx="936625" cy="2060575"/>
            <a:chOff x="1109" y="1171"/>
            <a:chExt cx="1645" cy="924"/>
          </a:xfrm>
        </p:grpSpPr>
        <p:sp>
          <p:nvSpPr>
            <p:cNvPr id="19479" name="Freeform 3"/>
            <p:cNvSpPr>
              <a:spLocks/>
            </p:cNvSpPr>
            <p:nvPr/>
          </p:nvSpPr>
          <p:spPr bwMode="auto">
            <a:xfrm>
              <a:off x="1110" y="1174"/>
              <a:ext cx="952" cy="607"/>
            </a:xfrm>
            <a:custGeom>
              <a:avLst/>
              <a:gdLst>
                <a:gd name="T0" fmla="*/ 0 w 952"/>
                <a:gd name="T1" fmla="*/ 0 h 607"/>
                <a:gd name="T2" fmla="*/ 0 w 952"/>
                <a:gd name="T3" fmla="*/ 45 h 607"/>
                <a:gd name="T4" fmla="*/ 69 w 952"/>
                <a:gd name="T5" fmla="*/ 57 h 607"/>
                <a:gd name="T6" fmla="*/ 132 w 952"/>
                <a:gd name="T7" fmla="*/ 72 h 607"/>
                <a:gd name="T8" fmla="*/ 189 w 952"/>
                <a:gd name="T9" fmla="*/ 90 h 607"/>
                <a:gd name="T10" fmla="*/ 248 w 952"/>
                <a:gd name="T11" fmla="*/ 108 h 607"/>
                <a:gd name="T12" fmla="*/ 298 w 952"/>
                <a:gd name="T13" fmla="*/ 126 h 607"/>
                <a:gd name="T14" fmla="*/ 340 w 952"/>
                <a:gd name="T15" fmla="*/ 144 h 607"/>
                <a:gd name="T16" fmla="*/ 379 w 952"/>
                <a:gd name="T17" fmla="*/ 160 h 607"/>
                <a:gd name="T18" fmla="*/ 424 w 952"/>
                <a:gd name="T19" fmla="*/ 181 h 607"/>
                <a:gd name="T20" fmla="*/ 463 w 952"/>
                <a:gd name="T21" fmla="*/ 205 h 607"/>
                <a:gd name="T22" fmla="*/ 508 w 952"/>
                <a:gd name="T23" fmla="*/ 235 h 607"/>
                <a:gd name="T24" fmla="*/ 544 w 952"/>
                <a:gd name="T25" fmla="*/ 262 h 607"/>
                <a:gd name="T26" fmla="*/ 580 w 952"/>
                <a:gd name="T27" fmla="*/ 289 h 607"/>
                <a:gd name="T28" fmla="*/ 613 w 952"/>
                <a:gd name="T29" fmla="*/ 319 h 607"/>
                <a:gd name="T30" fmla="*/ 655 w 952"/>
                <a:gd name="T31" fmla="*/ 355 h 607"/>
                <a:gd name="T32" fmla="*/ 700 w 952"/>
                <a:gd name="T33" fmla="*/ 397 h 607"/>
                <a:gd name="T34" fmla="*/ 726 w 952"/>
                <a:gd name="T35" fmla="*/ 427 h 607"/>
                <a:gd name="T36" fmla="*/ 753 w 952"/>
                <a:gd name="T37" fmla="*/ 459 h 607"/>
                <a:gd name="T38" fmla="*/ 780 w 952"/>
                <a:gd name="T39" fmla="*/ 490 h 607"/>
                <a:gd name="T40" fmla="*/ 804 w 952"/>
                <a:gd name="T41" fmla="*/ 520 h 607"/>
                <a:gd name="T42" fmla="*/ 834 w 952"/>
                <a:gd name="T43" fmla="*/ 568 h 607"/>
                <a:gd name="T44" fmla="*/ 852 w 952"/>
                <a:gd name="T45" fmla="*/ 607 h 607"/>
                <a:gd name="T46" fmla="*/ 952 w 952"/>
                <a:gd name="T47" fmla="*/ 595 h 607"/>
                <a:gd name="T48" fmla="*/ 919 w 952"/>
                <a:gd name="T49" fmla="*/ 529 h 607"/>
                <a:gd name="T50" fmla="*/ 870 w 952"/>
                <a:gd name="T51" fmla="*/ 459 h 607"/>
                <a:gd name="T52" fmla="*/ 819 w 952"/>
                <a:gd name="T53" fmla="*/ 400 h 607"/>
                <a:gd name="T54" fmla="*/ 753 w 952"/>
                <a:gd name="T55" fmla="*/ 337 h 607"/>
                <a:gd name="T56" fmla="*/ 664 w 952"/>
                <a:gd name="T57" fmla="*/ 247 h 607"/>
                <a:gd name="T58" fmla="*/ 565 w 952"/>
                <a:gd name="T59" fmla="*/ 172 h 607"/>
                <a:gd name="T60" fmla="*/ 460 w 952"/>
                <a:gd name="T61" fmla="*/ 108 h 607"/>
                <a:gd name="T62" fmla="*/ 367 w 952"/>
                <a:gd name="T63" fmla="*/ 69 h 607"/>
                <a:gd name="T64" fmla="*/ 251 w 952"/>
                <a:gd name="T65" fmla="*/ 30 h 607"/>
                <a:gd name="T66" fmla="*/ 156 w 952"/>
                <a:gd name="T67" fmla="*/ 15 h 607"/>
                <a:gd name="T68" fmla="*/ 0 w 952"/>
                <a:gd name="T69" fmla="*/ 0 h 6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2"/>
                <a:gd name="T106" fmla="*/ 0 h 607"/>
                <a:gd name="T107" fmla="*/ 952 w 952"/>
                <a:gd name="T108" fmla="*/ 607 h 6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2" h="607">
                  <a:moveTo>
                    <a:pt x="0" y="0"/>
                  </a:moveTo>
                  <a:lnTo>
                    <a:pt x="0" y="45"/>
                  </a:lnTo>
                  <a:lnTo>
                    <a:pt x="69" y="57"/>
                  </a:lnTo>
                  <a:lnTo>
                    <a:pt x="132" y="72"/>
                  </a:lnTo>
                  <a:lnTo>
                    <a:pt x="189" y="90"/>
                  </a:lnTo>
                  <a:lnTo>
                    <a:pt x="248" y="108"/>
                  </a:lnTo>
                  <a:lnTo>
                    <a:pt x="298" y="126"/>
                  </a:lnTo>
                  <a:lnTo>
                    <a:pt x="340" y="144"/>
                  </a:lnTo>
                  <a:lnTo>
                    <a:pt x="379" y="160"/>
                  </a:lnTo>
                  <a:lnTo>
                    <a:pt x="424" y="181"/>
                  </a:lnTo>
                  <a:lnTo>
                    <a:pt x="463" y="205"/>
                  </a:lnTo>
                  <a:lnTo>
                    <a:pt x="508" y="235"/>
                  </a:lnTo>
                  <a:lnTo>
                    <a:pt x="544" y="262"/>
                  </a:lnTo>
                  <a:lnTo>
                    <a:pt x="580" y="289"/>
                  </a:lnTo>
                  <a:lnTo>
                    <a:pt x="613" y="319"/>
                  </a:lnTo>
                  <a:lnTo>
                    <a:pt x="655" y="355"/>
                  </a:lnTo>
                  <a:lnTo>
                    <a:pt x="700" y="397"/>
                  </a:lnTo>
                  <a:lnTo>
                    <a:pt x="726" y="427"/>
                  </a:lnTo>
                  <a:lnTo>
                    <a:pt x="753" y="459"/>
                  </a:lnTo>
                  <a:lnTo>
                    <a:pt x="780" y="490"/>
                  </a:lnTo>
                  <a:lnTo>
                    <a:pt x="804" y="520"/>
                  </a:lnTo>
                  <a:lnTo>
                    <a:pt x="834" y="568"/>
                  </a:lnTo>
                  <a:lnTo>
                    <a:pt x="852" y="607"/>
                  </a:lnTo>
                  <a:lnTo>
                    <a:pt x="952" y="595"/>
                  </a:lnTo>
                  <a:lnTo>
                    <a:pt x="919" y="529"/>
                  </a:lnTo>
                  <a:lnTo>
                    <a:pt x="870" y="459"/>
                  </a:lnTo>
                  <a:lnTo>
                    <a:pt x="819" y="400"/>
                  </a:lnTo>
                  <a:lnTo>
                    <a:pt x="753" y="337"/>
                  </a:lnTo>
                  <a:lnTo>
                    <a:pt x="664" y="247"/>
                  </a:lnTo>
                  <a:lnTo>
                    <a:pt x="565" y="172"/>
                  </a:lnTo>
                  <a:lnTo>
                    <a:pt x="460" y="108"/>
                  </a:lnTo>
                  <a:lnTo>
                    <a:pt x="367" y="69"/>
                  </a:lnTo>
                  <a:lnTo>
                    <a:pt x="251" y="30"/>
                  </a:lnTo>
                  <a:lnTo>
                    <a:pt x="156" y="1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80" name="Freeform 4"/>
            <p:cNvSpPr>
              <a:spLocks/>
            </p:cNvSpPr>
            <p:nvPr/>
          </p:nvSpPr>
          <p:spPr bwMode="auto">
            <a:xfrm>
              <a:off x="2261" y="1661"/>
              <a:ext cx="493" cy="434"/>
            </a:xfrm>
            <a:custGeom>
              <a:avLst/>
              <a:gdLst>
                <a:gd name="T0" fmla="*/ 0 w 493"/>
                <a:gd name="T1" fmla="*/ 335 h 434"/>
                <a:gd name="T2" fmla="*/ 0 w 493"/>
                <a:gd name="T3" fmla="*/ 434 h 434"/>
                <a:gd name="T4" fmla="*/ 20 w 493"/>
                <a:gd name="T5" fmla="*/ 409 h 434"/>
                <a:gd name="T6" fmla="*/ 42 w 493"/>
                <a:gd name="T7" fmla="*/ 383 h 434"/>
                <a:gd name="T8" fmla="*/ 71 w 493"/>
                <a:gd name="T9" fmla="*/ 356 h 434"/>
                <a:gd name="T10" fmla="*/ 107 w 493"/>
                <a:gd name="T11" fmla="*/ 325 h 434"/>
                <a:gd name="T12" fmla="*/ 142 w 493"/>
                <a:gd name="T13" fmla="*/ 291 h 434"/>
                <a:gd name="T14" fmla="*/ 178 w 493"/>
                <a:gd name="T15" fmla="*/ 259 h 434"/>
                <a:gd name="T16" fmla="*/ 211 w 493"/>
                <a:gd name="T17" fmla="*/ 232 h 434"/>
                <a:gd name="T18" fmla="*/ 241 w 493"/>
                <a:gd name="T19" fmla="*/ 208 h 434"/>
                <a:gd name="T20" fmla="*/ 274 w 493"/>
                <a:gd name="T21" fmla="*/ 186 h 434"/>
                <a:gd name="T22" fmla="*/ 308 w 493"/>
                <a:gd name="T23" fmla="*/ 164 h 434"/>
                <a:gd name="T24" fmla="*/ 348 w 493"/>
                <a:gd name="T25" fmla="*/ 141 h 434"/>
                <a:gd name="T26" fmla="*/ 385 w 493"/>
                <a:gd name="T27" fmla="*/ 123 h 434"/>
                <a:gd name="T28" fmla="*/ 423 w 493"/>
                <a:gd name="T29" fmla="*/ 107 h 434"/>
                <a:gd name="T30" fmla="*/ 463 w 493"/>
                <a:gd name="T31" fmla="*/ 90 h 434"/>
                <a:gd name="T32" fmla="*/ 493 w 493"/>
                <a:gd name="T33" fmla="*/ 76 h 434"/>
                <a:gd name="T34" fmla="*/ 493 w 493"/>
                <a:gd name="T35" fmla="*/ 0 h 434"/>
                <a:gd name="T36" fmla="*/ 439 w 493"/>
                <a:gd name="T37" fmla="*/ 15 h 434"/>
                <a:gd name="T38" fmla="*/ 360 w 493"/>
                <a:gd name="T39" fmla="*/ 49 h 434"/>
                <a:gd name="T40" fmla="*/ 259 w 493"/>
                <a:gd name="T41" fmla="*/ 92 h 434"/>
                <a:gd name="T42" fmla="*/ 185 w 493"/>
                <a:gd name="T43" fmla="*/ 138 h 434"/>
                <a:gd name="T44" fmla="*/ 117 w 493"/>
                <a:gd name="T45" fmla="*/ 204 h 434"/>
                <a:gd name="T46" fmla="*/ 50 w 493"/>
                <a:gd name="T47" fmla="*/ 259 h 434"/>
                <a:gd name="T48" fmla="*/ 0 w 493"/>
                <a:gd name="T49" fmla="*/ 312 h 434"/>
                <a:gd name="T50" fmla="*/ 0 w 493"/>
                <a:gd name="T51" fmla="*/ 433 h 434"/>
                <a:gd name="T52" fmla="*/ 0 w 493"/>
                <a:gd name="T53" fmla="*/ 431 h 434"/>
                <a:gd name="T54" fmla="*/ 0 w 493"/>
                <a:gd name="T55" fmla="*/ 335 h 43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3"/>
                <a:gd name="T85" fmla="*/ 0 h 434"/>
                <a:gd name="T86" fmla="*/ 493 w 493"/>
                <a:gd name="T87" fmla="*/ 434 h 43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3" h="434">
                  <a:moveTo>
                    <a:pt x="0" y="335"/>
                  </a:moveTo>
                  <a:lnTo>
                    <a:pt x="0" y="434"/>
                  </a:lnTo>
                  <a:lnTo>
                    <a:pt x="20" y="409"/>
                  </a:lnTo>
                  <a:lnTo>
                    <a:pt x="42" y="383"/>
                  </a:lnTo>
                  <a:lnTo>
                    <a:pt x="71" y="356"/>
                  </a:lnTo>
                  <a:lnTo>
                    <a:pt x="107" y="325"/>
                  </a:lnTo>
                  <a:lnTo>
                    <a:pt x="142" y="291"/>
                  </a:lnTo>
                  <a:lnTo>
                    <a:pt x="178" y="259"/>
                  </a:lnTo>
                  <a:lnTo>
                    <a:pt x="211" y="232"/>
                  </a:lnTo>
                  <a:lnTo>
                    <a:pt x="241" y="208"/>
                  </a:lnTo>
                  <a:lnTo>
                    <a:pt x="274" y="186"/>
                  </a:lnTo>
                  <a:lnTo>
                    <a:pt x="308" y="164"/>
                  </a:lnTo>
                  <a:lnTo>
                    <a:pt x="348" y="141"/>
                  </a:lnTo>
                  <a:lnTo>
                    <a:pt x="385" y="123"/>
                  </a:lnTo>
                  <a:lnTo>
                    <a:pt x="423" y="107"/>
                  </a:lnTo>
                  <a:lnTo>
                    <a:pt x="463" y="90"/>
                  </a:lnTo>
                  <a:lnTo>
                    <a:pt x="493" y="76"/>
                  </a:lnTo>
                  <a:lnTo>
                    <a:pt x="493" y="0"/>
                  </a:lnTo>
                  <a:lnTo>
                    <a:pt x="439" y="15"/>
                  </a:lnTo>
                  <a:lnTo>
                    <a:pt x="360" y="49"/>
                  </a:lnTo>
                  <a:lnTo>
                    <a:pt x="259" y="92"/>
                  </a:lnTo>
                  <a:lnTo>
                    <a:pt x="185" y="138"/>
                  </a:lnTo>
                  <a:lnTo>
                    <a:pt x="117" y="204"/>
                  </a:lnTo>
                  <a:lnTo>
                    <a:pt x="50" y="259"/>
                  </a:lnTo>
                  <a:lnTo>
                    <a:pt x="0" y="312"/>
                  </a:lnTo>
                  <a:lnTo>
                    <a:pt x="0" y="433"/>
                  </a:lnTo>
                  <a:lnTo>
                    <a:pt x="0" y="431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81" name="Freeform 5"/>
            <p:cNvSpPr>
              <a:spLocks/>
            </p:cNvSpPr>
            <p:nvPr/>
          </p:nvSpPr>
          <p:spPr bwMode="auto">
            <a:xfrm>
              <a:off x="1670" y="1824"/>
              <a:ext cx="589" cy="270"/>
            </a:xfrm>
            <a:custGeom>
              <a:avLst/>
              <a:gdLst>
                <a:gd name="T0" fmla="*/ 0 w 589"/>
                <a:gd name="T1" fmla="*/ 0 h 270"/>
                <a:gd name="T2" fmla="*/ 0 w 589"/>
                <a:gd name="T3" fmla="*/ 83 h 270"/>
                <a:gd name="T4" fmla="*/ 38 w 589"/>
                <a:gd name="T5" fmla="*/ 90 h 270"/>
                <a:gd name="T6" fmla="*/ 77 w 589"/>
                <a:gd name="T7" fmla="*/ 97 h 270"/>
                <a:gd name="T8" fmla="*/ 114 w 589"/>
                <a:gd name="T9" fmla="*/ 106 h 270"/>
                <a:gd name="T10" fmla="*/ 152 w 589"/>
                <a:gd name="T11" fmla="*/ 115 h 270"/>
                <a:gd name="T12" fmla="*/ 196 w 589"/>
                <a:gd name="T13" fmla="*/ 126 h 270"/>
                <a:gd name="T14" fmla="*/ 244 w 589"/>
                <a:gd name="T15" fmla="*/ 138 h 270"/>
                <a:gd name="T16" fmla="*/ 304 w 589"/>
                <a:gd name="T17" fmla="*/ 156 h 270"/>
                <a:gd name="T18" fmla="*/ 362 w 589"/>
                <a:gd name="T19" fmla="*/ 172 h 270"/>
                <a:gd name="T20" fmla="*/ 400 w 589"/>
                <a:gd name="T21" fmla="*/ 185 h 270"/>
                <a:gd name="T22" fmla="*/ 445 w 589"/>
                <a:gd name="T23" fmla="*/ 203 h 270"/>
                <a:gd name="T24" fmla="*/ 494 w 589"/>
                <a:gd name="T25" fmla="*/ 223 h 270"/>
                <a:gd name="T26" fmla="*/ 538 w 589"/>
                <a:gd name="T27" fmla="*/ 243 h 270"/>
                <a:gd name="T28" fmla="*/ 570 w 589"/>
                <a:gd name="T29" fmla="*/ 259 h 270"/>
                <a:gd name="T30" fmla="*/ 589 w 589"/>
                <a:gd name="T31" fmla="*/ 270 h 270"/>
                <a:gd name="T32" fmla="*/ 589 w 589"/>
                <a:gd name="T33" fmla="*/ 167 h 270"/>
                <a:gd name="T34" fmla="*/ 552 w 589"/>
                <a:gd name="T35" fmla="*/ 141 h 270"/>
                <a:gd name="T36" fmla="*/ 478 w 589"/>
                <a:gd name="T37" fmla="*/ 105 h 270"/>
                <a:gd name="T38" fmla="*/ 392 w 589"/>
                <a:gd name="T39" fmla="*/ 69 h 270"/>
                <a:gd name="T40" fmla="*/ 315 w 589"/>
                <a:gd name="T41" fmla="*/ 49 h 270"/>
                <a:gd name="T42" fmla="*/ 226 w 589"/>
                <a:gd name="T43" fmla="*/ 24 h 270"/>
                <a:gd name="T44" fmla="*/ 137 w 589"/>
                <a:gd name="T45" fmla="*/ 7 h 270"/>
                <a:gd name="T46" fmla="*/ 74 w 589"/>
                <a:gd name="T47" fmla="*/ 1 h 270"/>
                <a:gd name="T48" fmla="*/ 0 w 589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9"/>
                <a:gd name="T76" fmla="*/ 0 h 270"/>
                <a:gd name="T77" fmla="*/ 589 w 589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9" h="270">
                  <a:moveTo>
                    <a:pt x="0" y="0"/>
                  </a:moveTo>
                  <a:lnTo>
                    <a:pt x="0" y="83"/>
                  </a:lnTo>
                  <a:lnTo>
                    <a:pt x="38" y="90"/>
                  </a:lnTo>
                  <a:lnTo>
                    <a:pt x="77" y="97"/>
                  </a:lnTo>
                  <a:lnTo>
                    <a:pt x="114" y="106"/>
                  </a:lnTo>
                  <a:lnTo>
                    <a:pt x="152" y="115"/>
                  </a:lnTo>
                  <a:lnTo>
                    <a:pt x="196" y="126"/>
                  </a:lnTo>
                  <a:lnTo>
                    <a:pt x="244" y="138"/>
                  </a:lnTo>
                  <a:lnTo>
                    <a:pt x="304" y="156"/>
                  </a:lnTo>
                  <a:lnTo>
                    <a:pt x="362" y="172"/>
                  </a:lnTo>
                  <a:lnTo>
                    <a:pt x="400" y="185"/>
                  </a:lnTo>
                  <a:lnTo>
                    <a:pt x="445" y="203"/>
                  </a:lnTo>
                  <a:lnTo>
                    <a:pt x="494" y="223"/>
                  </a:lnTo>
                  <a:lnTo>
                    <a:pt x="538" y="243"/>
                  </a:lnTo>
                  <a:lnTo>
                    <a:pt x="570" y="259"/>
                  </a:lnTo>
                  <a:lnTo>
                    <a:pt x="589" y="270"/>
                  </a:lnTo>
                  <a:lnTo>
                    <a:pt x="589" y="167"/>
                  </a:lnTo>
                  <a:lnTo>
                    <a:pt x="552" y="141"/>
                  </a:lnTo>
                  <a:lnTo>
                    <a:pt x="478" y="105"/>
                  </a:lnTo>
                  <a:lnTo>
                    <a:pt x="392" y="69"/>
                  </a:lnTo>
                  <a:lnTo>
                    <a:pt x="315" y="49"/>
                  </a:lnTo>
                  <a:lnTo>
                    <a:pt x="226" y="24"/>
                  </a:lnTo>
                  <a:lnTo>
                    <a:pt x="137" y="7"/>
                  </a:lnTo>
                  <a:lnTo>
                    <a:pt x="74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82" name="Freeform 6"/>
            <p:cNvSpPr>
              <a:spLocks/>
            </p:cNvSpPr>
            <p:nvPr/>
          </p:nvSpPr>
          <p:spPr bwMode="auto">
            <a:xfrm>
              <a:off x="1109" y="1171"/>
              <a:ext cx="1645" cy="823"/>
            </a:xfrm>
            <a:custGeom>
              <a:avLst/>
              <a:gdLst>
                <a:gd name="T0" fmla="*/ 90 w 1645"/>
                <a:gd name="T1" fmla="*/ 0 h 823"/>
                <a:gd name="T2" fmla="*/ 189 w 1645"/>
                <a:gd name="T3" fmla="*/ 0 h 823"/>
                <a:gd name="T4" fmla="*/ 291 w 1645"/>
                <a:gd name="T5" fmla="*/ 6 h 823"/>
                <a:gd name="T6" fmla="*/ 386 w 1645"/>
                <a:gd name="T7" fmla="*/ 21 h 823"/>
                <a:gd name="T8" fmla="*/ 496 w 1645"/>
                <a:gd name="T9" fmla="*/ 45 h 823"/>
                <a:gd name="T10" fmla="*/ 601 w 1645"/>
                <a:gd name="T11" fmla="*/ 78 h 823"/>
                <a:gd name="T12" fmla="*/ 712 w 1645"/>
                <a:gd name="T13" fmla="*/ 123 h 823"/>
                <a:gd name="T14" fmla="*/ 811 w 1645"/>
                <a:gd name="T15" fmla="*/ 170 h 823"/>
                <a:gd name="T16" fmla="*/ 905 w 1645"/>
                <a:gd name="T17" fmla="*/ 217 h 823"/>
                <a:gd name="T18" fmla="*/ 1001 w 1645"/>
                <a:gd name="T19" fmla="*/ 271 h 823"/>
                <a:gd name="T20" fmla="*/ 1091 w 1645"/>
                <a:gd name="T21" fmla="*/ 331 h 823"/>
                <a:gd name="T22" fmla="*/ 1178 w 1645"/>
                <a:gd name="T23" fmla="*/ 400 h 823"/>
                <a:gd name="T24" fmla="*/ 1249 w 1645"/>
                <a:gd name="T25" fmla="*/ 469 h 823"/>
                <a:gd name="T26" fmla="*/ 1297 w 1645"/>
                <a:gd name="T27" fmla="*/ 533 h 823"/>
                <a:gd name="T28" fmla="*/ 1596 w 1645"/>
                <a:gd name="T29" fmla="*/ 512 h 823"/>
                <a:gd name="T30" fmla="*/ 1494 w 1645"/>
                <a:gd name="T31" fmla="*/ 557 h 823"/>
                <a:gd name="T32" fmla="*/ 1423 w 1645"/>
                <a:gd name="T33" fmla="*/ 593 h 823"/>
                <a:gd name="T34" fmla="*/ 1364 w 1645"/>
                <a:gd name="T35" fmla="*/ 630 h 823"/>
                <a:gd name="T36" fmla="*/ 1307 w 1645"/>
                <a:gd name="T37" fmla="*/ 676 h 823"/>
                <a:gd name="T38" fmla="*/ 1240 w 1645"/>
                <a:gd name="T39" fmla="*/ 736 h 823"/>
                <a:gd name="T40" fmla="*/ 1178 w 1645"/>
                <a:gd name="T41" fmla="*/ 796 h 823"/>
                <a:gd name="T42" fmla="*/ 1124 w 1645"/>
                <a:gd name="T43" fmla="*/ 811 h 823"/>
                <a:gd name="T44" fmla="*/ 1068 w 1645"/>
                <a:gd name="T45" fmla="*/ 783 h 823"/>
                <a:gd name="T46" fmla="*/ 999 w 1645"/>
                <a:gd name="T47" fmla="*/ 755 h 823"/>
                <a:gd name="T48" fmla="*/ 936 w 1645"/>
                <a:gd name="T49" fmla="*/ 735 h 823"/>
                <a:gd name="T50" fmla="*/ 864 w 1645"/>
                <a:gd name="T51" fmla="*/ 715 h 823"/>
                <a:gd name="T52" fmla="*/ 791 w 1645"/>
                <a:gd name="T53" fmla="*/ 696 h 823"/>
                <a:gd name="T54" fmla="*/ 720 w 1645"/>
                <a:gd name="T55" fmla="*/ 681 h 823"/>
                <a:gd name="T56" fmla="*/ 652 w 1645"/>
                <a:gd name="T57" fmla="*/ 666 h 823"/>
                <a:gd name="T58" fmla="*/ 560 w 1645"/>
                <a:gd name="T59" fmla="*/ 652 h 823"/>
                <a:gd name="T60" fmla="*/ 896 w 1645"/>
                <a:gd name="T61" fmla="*/ 542 h 823"/>
                <a:gd name="T62" fmla="*/ 817 w 1645"/>
                <a:gd name="T63" fmla="*/ 439 h 823"/>
                <a:gd name="T64" fmla="*/ 757 w 1645"/>
                <a:gd name="T65" fmla="*/ 379 h 823"/>
                <a:gd name="T66" fmla="*/ 670 w 1645"/>
                <a:gd name="T67" fmla="*/ 298 h 823"/>
                <a:gd name="T68" fmla="*/ 595 w 1645"/>
                <a:gd name="T69" fmla="*/ 235 h 823"/>
                <a:gd name="T70" fmla="*/ 535 w 1645"/>
                <a:gd name="T71" fmla="*/ 188 h 823"/>
                <a:gd name="T72" fmla="*/ 460 w 1645"/>
                <a:gd name="T73" fmla="*/ 141 h 823"/>
                <a:gd name="T74" fmla="*/ 383 w 1645"/>
                <a:gd name="T75" fmla="*/ 102 h 823"/>
                <a:gd name="T76" fmla="*/ 291 w 1645"/>
                <a:gd name="T77" fmla="*/ 69 h 823"/>
                <a:gd name="T78" fmla="*/ 192 w 1645"/>
                <a:gd name="T79" fmla="*/ 45 h 823"/>
                <a:gd name="T80" fmla="*/ 87 w 1645"/>
                <a:gd name="T81" fmla="*/ 24 h 8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5"/>
                <a:gd name="T124" fmla="*/ 0 h 823"/>
                <a:gd name="T125" fmla="*/ 1645 w 1645"/>
                <a:gd name="T126" fmla="*/ 823 h 8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5" h="823">
                  <a:moveTo>
                    <a:pt x="0" y="6"/>
                  </a:moveTo>
                  <a:lnTo>
                    <a:pt x="90" y="0"/>
                  </a:lnTo>
                  <a:lnTo>
                    <a:pt x="135" y="0"/>
                  </a:lnTo>
                  <a:lnTo>
                    <a:pt x="189" y="0"/>
                  </a:lnTo>
                  <a:lnTo>
                    <a:pt x="240" y="3"/>
                  </a:lnTo>
                  <a:lnTo>
                    <a:pt x="291" y="6"/>
                  </a:lnTo>
                  <a:lnTo>
                    <a:pt x="341" y="12"/>
                  </a:lnTo>
                  <a:lnTo>
                    <a:pt x="386" y="21"/>
                  </a:lnTo>
                  <a:lnTo>
                    <a:pt x="436" y="30"/>
                  </a:lnTo>
                  <a:lnTo>
                    <a:pt x="496" y="45"/>
                  </a:lnTo>
                  <a:lnTo>
                    <a:pt x="550" y="63"/>
                  </a:lnTo>
                  <a:lnTo>
                    <a:pt x="601" y="78"/>
                  </a:lnTo>
                  <a:lnTo>
                    <a:pt x="658" y="99"/>
                  </a:lnTo>
                  <a:lnTo>
                    <a:pt x="712" y="123"/>
                  </a:lnTo>
                  <a:lnTo>
                    <a:pt x="766" y="147"/>
                  </a:lnTo>
                  <a:lnTo>
                    <a:pt x="811" y="170"/>
                  </a:lnTo>
                  <a:lnTo>
                    <a:pt x="862" y="194"/>
                  </a:lnTo>
                  <a:lnTo>
                    <a:pt x="905" y="217"/>
                  </a:lnTo>
                  <a:lnTo>
                    <a:pt x="953" y="244"/>
                  </a:lnTo>
                  <a:lnTo>
                    <a:pt x="1001" y="271"/>
                  </a:lnTo>
                  <a:lnTo>
                    <a:pt x="1049" y="304"/>
                  </a:lnTo>
                  <a:lnTo>
                    <a:pt x="1091" y="331"/>
                  </a:lnTo>
                  <a:lnTo>
                    <a:pt x="1136" y="367"/>
                  </a:lnTo>
                  <a:lnTo>
                    <a:pt x="1178" y="400"/>
                  </a:lnTo>
                  <a:lnTo>
                    <a:pt x="1217" y="433"/>
                  </a:lnTo>
                  <a:lnTo>
                    <a:pt x="1249" y="469"/>
                  </a:lnTo>
                  <a:lnTo>
                    <a:pt x="1276" y="500"/>
                  </a:lnTo>
                  <a:lnTo>
                    <a:pt x="1297" y="533"/>
                  </a:lnTo>
                  <a:lnTo>
                    <a:pt x="1645" y="489"/>
                  </a:lnTo>
                  <a:lnTo>
                    <a:pt x="1596" y="512"/>
                  </a:lnTo>
                  <a:lnTo>
                    <a:pt x="1539" y="536"/>
                  </a:lnTo>
                  <a:lnTo>
                    <a:pt x="1494" y="557"/>
                  </a:lnTo>
                  <a:lnTo>
                    <a:pt x="1460" y="573"/>
                  </a:lnTo>
                  <a:lnTo>
                    <a:pt x="1423" y="593"/>
                  </a:lnTo>
                  <a:lnTo>
                    <a:pt x="1393" y="611"/>
                  </a:lnTo>
                  <a:lnTo>
                    <a:pt x="1364" y="630"/>
                  </a:lnTo>
                  <a:lnTo>
                    <a:pt x="1335" y="653"/>
                  </a:lnTo>
                  <a:lnTo>
                    <a:pt x="1307" y="676"/>
                  </a:lnTo>
                  <a:lnTo>
                    <a:pt x="1273" y="705"/>
                  </a:lnTo>
                  <a:lnTo>
                    <a:pt x="1240" y="736"/>
                  </a:lnTo>
                  <a:lnTo>
                    <a:pt x="1211" y="762"/>
                  </a:lnTo>
                  <a:lnTo>
                    <a:pt x="1178" y="796"/>
                  </a:lnTo>
                  <a:lnTo>
                    <a:pt x="1151" y="823"/>
                  </a:lnTo>
                  <a:lnTo>
                    <a:pt x="1124" y="811"/>
                  </a:lnTo>
                  <a:lnTo>
                    <a:pt x="1097" y="796"/>
                  </a:lnTo>
                  <a:lnTo>
                    <a:pt x="1068" y="783"/>
                  </a:lnTo>
                  <a:lnTo>
                    <a:pt x="1034" y="769"/>
                  </a:lnTo>
                  <a:lnTo>
                    <a:pt x="999" y="755"/>
                  </a:lnTo>
                  <a:lnTo>
                    <a:pt x="967" y="744"/>
                  </a:lnTo>
                  <a:lnTo>
                    <a:pt x="936" y="735"/>
                  </a:lnTo>
                  <a:lnTo>
                    <a:pt x="901" y="724"/>
                  </a:lnTo>
                  <a:lnTo>
                    <a:pt x="864" y="715"/>
                  </a:lnTo>
                  <a:lnTo>
                    <a:pt x="826" y="705"/>
                  </a:lnTo>
                  <a:lnTo>
                    <a:pt x="791" y="696"/>
                  </a:lnTo>
                  <a:lnTo>
                    <a:pt x="757" y="687"/>
                  </a:lnTo>
                  <a:lnTo>
                    <a:pt x="720" y="681"/>
                  </a:lnTo>
                  <a:lnTo>
                    <a:pt x="685" y="673"/>
                  </a:lnTo>
                  <a:lnTo>
                    <a:pt x="652" y="666"/>
                  </a:lnTo>
                  <a:lnTo>
                    <a:pt x="613" y="658"/>
                  </a:lnTo>
                  <a:lnTo>
                    <a:pt x="560" y="652"/>
                  </a:lnTo>
                  <a:lnTo>
                    <a:pt x="920" y="590"/>
                  </a:lnTo>
                  <a:lnTo>
                    <a:pt x="896" y="542"/>
                  </a:lnTo>
                  <a:lnTo>
                    <a:pt x="868" y="506"/>
                  </a:lnTo>
                  <a:lnTo>
                    <a:pt x="817" y="439"/>
                  </a:lnTo>
                  <a:lnTo>
                    <a:pt x="787" y="409"/>
                  </a:lnTo>
                  <a:lnTo>
                    <a:pt x="757" y="379"/>
                  </a:lnTo>
                  <a:lnTo>
                    <a:pt x="703" y="328"/>
                  </a:lnTo>
                  <a:lnTo>
                    <a:pt x="670" y="298"/>
                  </a:lnTo>
                  <a:lnTo>
                    <a:pt x="631" y="262"/>
                  </a:lnTo>
                  <a:lnTo>
                    <a:pt x="595" y="235"/>
                  </a:lnTo>
                  <a:lnTo>
                    <a:pt x="565" y="211"/>
                  </a:lnTo>
                  <a:lnTo>
                    <a:pt x="535" y="188"/>
                  </a:lnTo>
                  <a:lnTo>
                    <a:pt x="499" y="164"/>
                  </a:lnTo>
                  <a:lnTo>
                    <a:pt x="460" y="141"/>
                  </a:lnTo>
                  <a:lnTo>
                    <a:pt x="421" y="123"/>
                  </a:lnTo>
                  <a:lnTo>
                    <a:pt x="383" y="102"/>
                  </a:lnTo>
                  <a:lnTo>
                    <a:pt x="335" y="84"/>
                  </a:lnTo>
                  <a:lnTo>
                    <a:pt x="291" y="69"/>
                  </a:lnTo>
                  <a:lnTo>
                    <a:pt x="240" y="57"/>
                  </a:lnTo>
                  <a:lnTo>
                    <a:pt x="192" y="45"/>
                  </a:lnTo>
                  <a:lnTo>
                    <a:pt x="141" y="33"/>
                  </a:lnTo>
                  <a:lnTo>
                    <a:pt x="87" y="24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2"/>
          <p:cNvGrpSpPr>
            <a:grpSpLocks/>
          </p:cNvGrpSpPr>
          <p:nvPr/>
        </p:nvGrpSpPr>
        <p:grpSpPr bwMode="auto">
          <a:xfrm rot="20003430" flipH="1">
            <a:off x="1311461" y="3817665"/>
            <a:ext cx="936625" cy="2060575"/>
            <a:chOff x="1109" y="1171"/>
            <a:chExt cx="1645" cy="924"/>
          </a:xfrm>
        </p:grpSpPr>
        <p:sp>
          <p:nvSpPr>
            <p:cNvPr id="19475" name="Freeform 3"/>
            <p:cNvSpPr>
              <a:spLocks/>
            </p:cNvSpPr>
            <p:nvPr/>
          </p:nvSpPr>
          <p:spPr bwMode="auto">
            <a:xfrm>
              <a:off x="1110" y="1174"/>
              <a:ext cx="952" cy="607"/>
            </a:xfrm>
            <a:custGeom>
              <a:avLst/>
              <a:gdLst>
                <a:gd name="T0" fmla="*/ 0 w 952"/>
                <a:gd name="T1" fmla="*/ 0 h 607"/>
                <a:gd name="T2" fmla="*/ 0 w 952"/>
                <a:gd name="T3" fmla="*/ 45 h 607"/>
                <a:gd name="T4" fmla="*/ 69 w 952"/>
                <a:gd name="T5" fmla="*/ 57 h 607"/>
                <a:gd name="T6" fmla="*/ 132 w 952"/>
                <a:gd name="T7" fmla="*/ 72 h 607"/>
                <a:gd name="T8" fmla="*/ 189 w 952"/>
                <a:gd name="T9" fmla="*/ 90 h 607"/>
                <a:gd name="T10" fmla="*/ 248 w 952"/>
                <a:gd name="T11" fmla="*/ 108 h 607"/>
                <a:gd name="T12" fmla="*/ 298 w 952"/>
                <a:gd name="T13" fmla="*/ 126 h 607"/>
                <a:gd name="T14" fmla="*/ 340 w 952"/>
                <a:gd name="T15" fmla="*/ 144 h 607"/>
                <a:gd name="T16" fmla="*/ 379 w 952"/>
                <a:gd name="T17" fmla="*/ 160 h 607"/>
                <a:gd name="T18" fmla="*/ 424 w 952"/>
                <a:gd name="T19" fmla="*/ 181 h 607"/>
                <a:gd name="T20" fmla="*/ 463 w 952"/>
                <a:gd name="T21" fmla="*/ 205 h 607"/>
                <a:gd name="T22" fmla="*/ 508 w 952"/>
                <a:gd name="T23" fmla="*/ 235 h 607"/>
                <a:gd name="T24" fmla="*/ 544 w 952"/>
                <a:gd name="T25" fmla="*/ 262 h 607"/>
                <a:gd name="T26" fmla="*/ 580 w 952"/>
                <a:gd name="T27" fmla="*/ 289 h 607"/>
                <a:gd name="T28" fmla="*/ 613 w 952"/>
                <a:gd name="T29" fmla="*/ 319 h 607"/>
                <a:gd name="T30" fmla="*/ 655 w 952"/>
                <a:gd name="T31" fmla="*/ 355 h 607"/>
                <a:gd name="T32" fmla="*/ 700 w 952"/>
                <a:gd name="T33" fmla="*/ 397 h 607"/>
                <a:gd name="T34" fmla="*/ 726 w 952"/>
                <a:gd name="T35" fmla="*/ 427 h 607"/>
                <a:gd name="T36" fmla="*/ 753 w 952"/>
                <a:gd name="T37" fmla="*/ 459 h 607"/>
                <a:gd name="T38" fmla="*/ 780 w 952"/>
                <a:gd name="T39" fmla="*/ 490 h 607"/>
                <a:gd name="T40" fmla="*/ 804 w 952"/>
                <a:gd name="T41" fmla="*/ 520 h 607"/>
                <a:gd name="T42" fmla="*/ 834 w 952"/>
                <a:gd name="T43" fmla="*/ 568 h 607"/>
                <a:gd name="T44" fmla="*/ 852 w 952"/>
                <a:gd name="T45" fmla="*/ 607 h 607"/>
                <a:gd name="T46" fmla="*/ 952 w 952"/>
                <a:gd name="T47" fmla="*/ 595 h 607"/>
                <a:gd name="T48" fmla="*/ 919 w 952"/>
                <a:gd name="T49" fmla="*/ 529 h 607"/>
                <a:gd name="T50" fmla="*/ 870 w 952"/>
                <a:gd name="T51" fmla="*/ 459 h 607"/>
                <a:gd name="T52" fmla="*/ 819 w 952"/>
                <a:gd name="T53" fmla="*/ 400 h 607"/>
                <a:gd name="T54" fmla="*/ 753 w 952"/>
                <a:gd name="T55" fmla="*/ 337 h 607"/>
                <a:gd name="T56" fmla="*/ 664 w 952"/>
                <a:gd name="T57" fmla="*/ 247 h 607"/>
                <a:gd name="T58" fmla="*/ 565 w 952"/>
                <a:gd name="T59" fmla="*/ 172 h 607"/>
                <a:gd name="T60" fmla="*/ 460 w 952"/>
                <a:gd name="T61" fmla="*/ 108 h 607"/>
                <a:gd name="T62" fmla="*/ 367 w 952"/>
                <a:gd name="T63" fmla="*/ 69 h 607"/>
                <a:gd name="T64" fmla="*/ 251 w 952"/>
                <a:gd name="T65" fmla="*/ 30 h 607"/>
                <a:gd name="T66" fmla="*/ 156 w 952"/>
                <a:gd name="T67" fmla="*/ 15 h 607"/>
                <a:gd name="T68" fmla="*/ 0 w 952"/>
                <a:gd name="T69" fmla="*/ 0 h 6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2"/>
                <a:gd name="T106" fmla="*/ 0 h 607"/>
                <a:gd name="T107" fmla="*/ 952 w 952"/>
                <a:gd name="T108" fmla="*/ 607 h 60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2" h="607">
                  <a:moveTo>
                    <a:pt x="0" y="0"/>
                  </a:moveTo>
                  <a:lnTo>
                    <a:pt x="0" y="45"/>
                  </a:lnTo>
                  <a:lnTo>
                    <a:pt x="69" y="57"/>
                  </a:lnTo>
                  <a:lnTo>
                    <a:pt x="132" y="72"/>
                  </a:lnTo>
                  <a:lnTo>
                    <a:pt x="189" y="90"/>
                  </a:lnTo>
                  <a:lnTo>
                    <a:pt x="248" y="108"/>
                  </a:lnTo>
                  <a:lnTo>
                    <a:pt x="298" y="126"/>
                  </a:lnTo>
                  <a:lnTo>
                    <a:pt x="340" y="144"/>
                  </a:lnTo>
                  <a:lnTo>
                    <a:pt x="379" y="160"/>
                  </a:lnTo>
                  <a:lnTo>
                    <a:pt x="424" y="181"/>
                  </a:lnTo>
                  <a:lnTo>
                    <a:pt x="463" y="205"/>
                  </a:lnTo>
                  <a:lnTo>
                    <a:pt x="508" y="235"/>
                  </a:lnTo>
                  <a:lnTo>
                    <a:pt x="544" y="262"/>
                  </a:lnTo>
                  <a:lnTo>
                    <a:pt x="580" y="289"/>
                  </a:lnTo>
                  <a:lnTo>
                    <a:pt x="613" y="319"/>
                  </a:lnTo>
                  <a:lnTo>
                    <a:pt x="655" y="355"/>
                  </a:lnTo>
                  <a:lnTo>
                    <a:pt x="700" y="397"/>
                  </a:lnTo>
                  <a:lnTo>
                    <a:pt x="726" y="427"/>
                  </a:lnTo>
                  <a:lnTo>
                    <a:pt x="753" y="459"/>
                  </a:lnTo>
                  <a:lnTo>
                    <a:pt x="780" y="490"/>
                  </a:lnTo>
                  <a:lnTo>
                    <a:pt x="804" y="520"/>
                  </a:lnTo>
                  <a:lnTo>
                    <a:pt x="834" y="568"/>
                  </a:lnTo>
                  <a:lnTo>
                    <a:pt x="852" y="607"/>
                  </a:lnTo>
                  <a:lnTo>
                    <a:pt x="952" y="595"/>
                  </a:lnTo>
                  <a:lnTo>
                    <a:pt x="919" y="529"/>
                  </a:lnTo>
                  <a:lnTo>
                    <a:pt x="870" y="459"/>
                  </a:lnTo>
                  <a:lnTo>
                    <a:pt x="819" y="400"/>
                  </a:lnTo>
                  <a:lnTo>
                    <a:pt x="753" y="337"/>
                  </a:lnTo>
                  <a:lnTo>
                    <a:pt x="664" y="247"/>
                  </a:lnTo>
                  <a:lnTo>
                    <a:pt x="565" y="172"/>
                  </a:lnTo>
                  <a:lnTo>
                    <a:pt x="460" y="108"/>
                  </a:lnTo>
                  <a:lnTo>
                    <a:pt x="367" y="69"/>
                  </a:lnTo>
                  <a:lnTo>
                    <a:pt x="251" y="30"/>
                  </a:lnTo>
                  <a:lnTo>
                    <a:pt x="156" y="15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2261" y="1661"/>
              <a:ext cx="493" cy="434"/>
            </a:xfrm>
            <a:custGeom>
              <a:avLst/>
              <a:gdLst>
                <a:gd name="T0" fmla="*/ 0 w 493"/>
                <a:gd name="T1" fmla="*/ 335 h 434"/>
                <a:gd name="T2" fmla="*/ 0 w 493"/>
                <a:gd name="T3" fmla="*/ 434 h 434"/>
                <a:gd name="T4" fmla="*/ 20 w 493"/>
                <a:gd name="T5" fmla="*/ 409 h 434"/>
                <a:gd name="T6" fmla="*/ 42 w 493"/>
                <a:gd name="T7" fmla="*/ 383 h 434"/>
                <a:gd name="T8" fmla="*/ 71 w 493"/>
                <a:gd name="T9" fmla="*/ 356 h 434"/>
                <a:gd name="T10" fmla="*/ 107 w 493"/>
                <a:gd name="T11" fmla="*/ 325 h 434"/>
                <a:gd name="T12" fmla="*/ 142 w 493"/>
                <a:gd name="T13" fmla="*/ 291 h 434"/>
                <a:gd name="T14" fmla="*/ 178 w 493"/>
                <a:gd name="T15" fmla="*/ 259 h 434"/>
                <a:gd name="T16" fmla="*/ 211 w 493"/>
                <a:gd name="T17" fmla="*/ 232 h 434"/>
                <a:gd name="T18" fmla="*/ 241 w 493"/>
                <a:gd name="T19" fmla="*/ 208 h 434"/>
                <a:gd name="T20" fmla="*/ 274 w 493"/>
                <a:gd name="T21" fmla="*/ 186 h 434"/>
                <a:gd name="T22" fmla="*/ 308 w 493"/>
                <a:gd name="T23" fmla="*/ 164 h 434"/>
                <a:gd name="T24" fmla="*/ 348 w 493"/>
                <a:gd name="T25" fmla="*/ 141 h 434"/>
                <a:gd name="T26" fmla="*/ 385 w 493"/>
                <a:gd name="T27" fmla="*/ 123 h 434"/>
                <a:gd name="T28" fmla="*/ 423 w 493"/>
                <a:gd name="T29" fmla="*/ 107 h 434"/>
                <a:gd name="T30" fmla="*/ 463 w 493"/>
                <a:gd name="T31" fmla="*/ 90 h 434"/>
                <a:gd name="T32" fmla="*/ 493 w 493"/>
                <a:gd name="T33" fmla="*/ 76 h 434"/>
                <a:gd name="T34" fmla="*/ 493 w 493"/>
                <a:gd name="T35" fmla="*/ 0 h 434"/>
                <a:gd name="T36" fmla="*/ 439 w 493"/>
                <a:gd name="T37" fmla="*/ 15 h 434"/>
                <a:gd name="T38" fmla="*/ 360 w 493"/>
                <a:gd name="T39" fmla="*/ 49 h 434"/>
                <a:gd name="T40" fmla="*/ 259 w 493"/>
                <a:gd name="T41" fmla="*/ 92 h 434"/>
                <a:gd name="T42" fmla="*/ 185 w 493"/>
                <a:gd name="T43" fmla="*/ 138 h 434"/>
                <a:gd name="T44" fmla="*/ 117 w 493"/>
                <a:gd name="T45" fmla="*/ 204 h 434"/>
                <a:gd name="T46" fmla="*/ 50 w 493"/>
                <a:gd name="T47" fmla="*/ 259 h 434"/>
                <a:gd name="T48" fmla="*/ 0 w 493"/>
                <a:gd name="T49" fmla="*/ 312 h 434"/>
                <a:gd name="T50" fmla="*/ 0 w 493"/>
                <a:gd name="T51" fmla="*/ 433 h 434"/>
                <a:gd name="T52" fmla="*/ 0 w 493"/>
                <a:gd name="T53" fmla="*/ 431 h 434"/>
                <a:gd name="T54" fmla="*/ 0 w 493"/>
                <a:gd name="T55" fmla="*/ 335 h 43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3"/>
                <a:gd name="T85" fmla="*/ 0 h 434"/>
                <a:gd name="T86" fmla="*/ 493 w 493"/>
                <a:gd name="T87" fmla="*/ 434 h 43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3" h="434">
                  <a:moveTo>
                    <a:pt x="0" y="335"/>
                  </a:moveTo>
                  <a:lnTo>
                    <a:pt x="0" y="434"/>
                  </a:lnTo>
                  <a:lnTo>
                    <a:pt x="20" y="409"/>
                  </a:lnTo>
                  <a:lnTo>
                    <a:pt x="42" y="383"/>
                  </a:lnTo>
                  <a:lnTo>
                    <a:pt x="71" y="356"/>
                  </a:lnTo>
                  <a:lnTo>
                    <a:pt x="107" y="325"/>
                  </a:lnTo>
                  <a:lnTo>
                    <a:pt x="142" y="291"/>
                  </a:lnTo>
                  <a:lnTo>
                    <a:pt x="178" y="259"/>
                  </a:lnTo>
                  <a:lnTo>
                    <a:pt x="211" y="232"/>
                  </a:lnTo>
                  <a:lnTo>
                    <a:pt x="241" y="208"/>
                  </a:lnTo>
                  <a:lnTo>
                    <a:pt x="274" y="186"/>
                  </a:lnTo>
                  <a:lnTo>
                    <a:pt x="308" y="164"/>
                  </a:lnTo>
                  <a:lnTo>
                    <a:pt x="348" y="141"/>
                  </a:lnTo>
                  <a:lnTo>
                    <a:pt x="385" y="123"/>
                  </a:lnTo>
                  <a:lnTo>
                    <a:pt x="423" y="107"/>
                  </a:lnTo>
                  <a:lnTo>
                    <a:pt x="463" y="90"/>
                  </a:lnTo>
                  <a:lnTo>
                    <a:pt x="493" y="76"/>
                  </a:lnTo>
                  <a:lnTo>
                    <a:pt x="493" y="0"/>
                  </a:lnTo>
                  <a:lnTo>
                    <a:pt x="439" y="15"/>
                  </a:lnTo>
                  <a:lnTo>
                    <a:pt x="360" y="49"/>
                  </a:lnTo>
                  <a:lnTo>
                    <a:pt x="259" y="92"/>
                  </a:lnTo>
                  <a:lnTo>
                    <a:pt x="185" y="138"/>
                  </a:lnTo>
                  <a:lnTo>
                    <a:pt x="117" y="204"/>
                  </a:lnTo>
                  <a:lnTo>
                    <a:pt x="50" y="259"/>
                  </a:lnTo>
                  <a:lnTo>
                    <a:pt x="0" y="312"/>
                  </a:lnTo>
                  <a:lnTo>
                    <a:pt x="0" y="433"/>
                  </a:lnTo>
                  <a:lnTo>
                    <a:pt x="0" y="431"/>
                  </a:lnTo>
                  <a:lnTo>
                    <a:pt x="0" y="3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670" y="1824"/>
              <a:ext cx="589" cy="270"/>
            </a:xfrm>
            <a:custGeom>
              <a:avLst/>
              <a:gdLst>
                <a:gd name="T0" fmla="*/ 0 w 589"/>
                <a:gd name="T1" fmla="*/ 0 h 270"/>
                <a:gd name="T2" fmla="*/ 0 w 589"/>
                <a:gd name="T3" fmla="*/ 83 h 270"/>
                <a:gd name="T4" fmla="*/ 38 w 589"/>
                <a:gd name="T5" fmla="*/ 90 h 270"/>
                <a:gd name="T6" fmla="*/ 77 w 589"/>
                <a:gd name="T7" fmla="*/ 97 h 270"/>
                <a:gd name="T8" fmla="*/ 114 w 589"/>
                <a:gd name="T9" fmla="*/ 106 h 270"/>
                <a:gd name="T10" fmla="*/ 152 w 589"/>
                <a:gd name="T11" fmla="*/ 115 h 270"/>
                <a:gd name="T12" fmla="*/ 196 w 589"/>
                <a:gd name="T13" fmla="*/ 126 h 270"/>
                <a:gd name="T14" fmla="*/ 244 w 589"/>
                <a:gd name="T15" fmla="*/ 138 h 270"/>
                <a:gd name="T16" fmla="*/ 304 w 589"/>
                <a:gd name="T17" fmla="*/ 156 h 270"/>
                <a:gd name="T18" fmla="*/ 362 w 589"/>
                <a:gd name="T19" fmla="*/ 172 h 270"/>
                <a:gd name="T20" fmla="*/ 400 w 589"/>
                <a:gd name="T21" fmla="*/ 185 h 270"/>
                <a:gd name="T22" fmla="*/ 445 w 589"/>
                <a:gd name="T23" fmla="*/ 203 h 270"/>
                <a:gd name="T24" fmla="*/ 494 w 589"/>
                <a:gd name="T25" fmla="*/ 223 h 270"/>
                <a:gd name="T26" fmla="*/ 538 w 589"/>
                <a:gd name="T27" fmla="*/ 243 h 270"/>
                <a:gd name="T28" fmla="*/ 570 w 589"/>
                <a:gd name="T29" fmla="*/ 259 h 270"/>
                <a:gd name="T30" fmla="*/ 589 w 589"/>
                <a:gd name="T31" fmla="*/ 270 h 270"/>
                <a:gd name="T32" fmla="*/ 589 w 589"/>
                <a:gd name="T33" fmla="*/ 167 h 270"/>
                <a:gd name="T34" fmla="*/ 552 w 589"/>
                <a:gd name="T35" fmla="*/ 141 h 270"/>
                <a:gd name="T36" fmla="*/ 478 w 589"/>
                <a:gd name="T37" fmla="*/ 105 h 270"/>
                <a:gd name="T38" fmla="*/ 392 w 589"/>
                <a:gd name="T39" fmla="*/ 69 h 270"/>
                <a:gd name="T40" fmla="*/ 315 w 589"/>
                <a:gd name="T41" fmla="*/ 49 h 270"/>
                <a:gd name="T42" fmla="*/ 226 w 589"/>
                <a:gd name="T43" fmla="*/ 24 h 270"/>
                <a:gd name="T44" fmla="*/ 137 w 589"/>
                <a:gd name="T45" fmla="*/ 7 h 270"/>
                <a:gd name="T46" fmla="*/ 74 w 589"/>
                <a:gd name="T47" fmla="*/ 1 h 270"/>
                <a:gd name="T48" fmla="*/ 0 w 589"/>
                <a:gd name="T49" fmla="*/ 0 h 27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89"/>
                <a:gd name="T76" fmla="*/ 0 h 270"/>
                <a:gd name="T77" fmla="*/ 589 w 589"/>
                <a:gd name="T78" fmla="*/ 270 h 27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89" h="270">
                  <a:moveTo>
                    <a:pt x="0" y="0"/>
                  </a:moveTo>
                  <a:lnTo>
                    <a:pt x="0" y="83"/>
                  </a:lnTo>
                  <a:lnTo>
                    <a:pt x="38" y="90"/>
                  </a:lnTo>
                  <a:lnTo>
                    <a:pt x="77" y="97"/>
                  </a:lnTo>
                  <a:lnTo>
                    <a:pt x="114" y="106"/>
                  </a:lnTo>
                  <a:lnTo>
                    <a:pt x="152" y="115"/>
                  </a:lnTo>
                  <a:lnTo>
                    <a:pt x="196" y="126"/>
                  </a:lnTo>
                  <a:lnTo>
                    <a:pt x="244" y="138"/>
                  </a:lnTo>
                  <a:lnTo>
                    <a:pt x="304" y="156"/>
                  </a:lnTo>
                  <a:lnTo>
                    <a:pt x="362" y="172"/>
                  </a:lnTo>
                  <a:lnTo>
                    <a:pt x="400" y="185"/>
                  </a:lnTo>
                  <a:lnTo>
                    <a:pt x="445" y="203"/>
                  </a:lnTo>
                  <a:lnTo>
                    <a:pt x="494" y="223"/>
                  </a:lnTo>
                  <a:lnTo>
                    <a:pt x="538" y="243"/>
                  </a:lnTo>
                  <a:lnTo>
                    <a:pt x="570" y="259"/>
                  </a:lnTo>
                  <a:lnTo>
                    <a:pt x="589" y="270"/>
                  </a:lnTo>
                  <a:lnTo>
                    <a:pt x="589" y="167"/>
                  </a:lnTo>
                  <a:lnTo>
                    <a:pt x="552" y="141"/>
                  </a:lnTo>
                  <a:lnTo>
                    <a:pt x="478" y="105"/>
                  </a:lnTo>
                  <a:lnTo>
                    <a:pt x="392" y="69"/>
                  </a:lnTo>
                  <a:lnTo>
                    <a:pt x="315" y="49"/>
                  </a:lnTo>
                  <a:lnTo>
                    <a:pt x="226" y="24"/>
                  </a:lnTo>
                  <a:lnTo>
                    <a:pt x="137" y="7"/>
                  </a:lnTo>
                  <a:lnTo>
                    <a:pt x="74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478" name="Freeform 6"/>
            <p:cNvSpPr>
              <a:spLocks/>
            </p:cNvSpPr>
            <p:nvPr/>
          </p:nvSpPr>
          <p:spPr bwMode="auto">
            <a:xfrm>
              <a:off x="1109" y="1171"/>
              <a:ext cx="1645" cy="823"/>
            </a:xfrm>
            <a:custGeom>
              <a:avLst/>
              <a:gdLst>
                <a:gd name="T0" fmla="*/ 90 w 1645"/>
                <a:gd name="T1" fmla="*/ 0 h 823"/>
                <a:gd name="T2" fmla="*/ 189 w 1645"/>
                <a:gd name="T3" fmla="*/ 0 h 823"/>
                <a:gd name="T4" fmla="*/ 291 w 1645"/>
                <a:gd name="T5" fmla="*/ 6 h 823"/>
                <a:gd name="T6" fmla="*/ 386 w 1645"/>
                <a:gd name="T7" fmla="*/ 21 h 823"/>
                <a:gd name="T8" fmla="*/ 496 w 1645"/>
                <a:gd name="T9" fmla="*/ 45 h 823"/>
                <a:gd name="T10" fmla="*/ 601 w 1645"/>
                <a:gd name="T11" fmla="*/ 78 h 823"/>
                <a:gd name="T12" fmla="*/ 712 w 1645"/>
                <a:gd name="T13" fmla="*/ 123 h 823"/>
                <a:gd name="T14" fmla="*/ 811 w 1645"/>
                <a:gd name="T15" fmla="*/ 170 h 823"/>
                <a:gd name="T16" fmla="*/ 905 w 1645"/>
                <a:gd name="T17" fmla="*/ 217 h 823"/>
                <a:gd name="T18" fmla="*/ 1001 w 1645"/>
                <a:gd name="T19" fmla="*/ 271 h 823"/>
                <a:gd name="T20" fmla="*/ 1091 w 1645"/>
                <a:gd name="T21" fmla="*/ 331 h 823"/>
                <a:gd name="T22" fmla="*/ 1178 w 1645"/>
                <a:gd name="T23" fmla="*/ 400 h 823"/>
                <a:gd name="T24" fmla="*/ 1249 w 1645"/>
                <a:gd name="T25" fmla="*/ 469 h 823"/>
                <a:gd name="T26" fmla="*/ 1297 w 1645"/>
                <a:gd name="T27" fmla="*/ 533 h 823"/>
                <a:gd name="T28" fmla="*/ 1596 w 1645"/>
                <a:gd name="T29" fmla="*/ 512 h 823"/>
                <a:gd name="T30" fmla="*/ 1494 w 1645"/>
                <a:gd name="T31" fmla="*/ 557 h 823"/>
                <a:gd name="T32" fmla="*/ 1423 w 1645"/>
                <a:gd name="T33" fmla="*/ 593 h 823"/>
                <a:gd name="T34" fmla="*/ 1364 w 1645"/>
                <a:gd name="T35" fmla="*/ 630 h 823"/>
                <a:gd name="T36" fmla="*/ 1307 w 1645"/>
                <a:gd name="T37" fmla="*/ 676 h 823"/>
                <a:gd name="T38" fmla="*/ 1240 w 1645"/>
                <a:gd name="T39" fmla="*/ 736 h 823"/>
                <a:gd name="T40" fmla="*/ 1178 w 1645"/>
                <a:gd name="T41" fmla="*/ 796 h 823"/>
                <a:gd name="T42" fmla="*/ 1124 w 1645"/>
                <a:gd name="T43" fmla="*/ 811 h 823"/>
                <a:gd name="T44" fmla="*/ 1068 w 1645"/>
                <a:gd name="T45" fmla="*/ 783 h 823"/>
                <a:gd name="T46" fmla="*/ 999 w 1645"/>
                <a:gd name="T47" fmla="*/ 755 h 823"/>
                <a:gd name="T48" fmla="*/ 936 w 1645"/>
                <a:gd name="T49" fmla="*/ 735 h 823"/>
                <a:gd name="T50" fmla="*/ 864 w 1645"/>
                <a:gd name="T51" fmla="*/ 715 h 823"/>
                <a:gd name="T52" fmla="*/ 791 w 1645"/>
                <a:gd name="T53" fmla="*/ 696 h 823"/>
                <a:gd name="T54" fmla="*/ 720 w 1645"/>
                <a:gd name="T55" fmla="*/ 681 h 823"/>
                <a:gd name="T56" fmla="*/ 652 w 1645"/>
                <a:gd name="T57" fmla="*/ 666 h 823"/>
                <a:gd name="T58" fmla="*/ 560 w 1645"/>
                <a:gd name="T59" fmla="*/ 652 h 823"/>
                <a:gd name="T60" fmla="*/ 896 w 1645"/>
                <a:gd name="T61" fmla="*/ 542 h 823"/>
                <a:gd name="T62" fmla="*/ 817 w 1645"/>
                <a:gd name="T63" fmla="*/ 439 h 823"/>
                <a:gd name="T64" fmla="*/ 757 w 1645"/>
                <a:gd name="T65" fmla="*/ 379 h 823"/>
                <a:gd name="T66" fmla="*/ 670 w 1645"/>
                <a:gd name="T67" fmla="*/ 298 h 823"/>
                <a:gd name="T68" fmla="*/ 595 w 1645"/>
                <a:gd name="T69" fmla="*/ 235 h 823"/>
                <a:gd name="T70" fmla="*/ 535 w 1645"/>
                <a:gd name="T71" fmla="*/ 188 h 823"/>
                <a:gd name="T72" fmla="*/ 460 w 1645"/>
                <a:gd name="T73" fmla="*/ 141 h 823"/>
                <a:gd name="T74" fmla="*/ 383 w 1645"/>
                <a:gd name="T75" fmla="*/ 102 h 823"/>
                <a:gd name="T76" fmla="*/ 291 w 1645"/>
                <a:gd name="T77" fmla="*/ 69 h 823"/>
                <a:gd name="T78" fmla="*/ 192 w 1645"/>
                <a:gd name="T79" fmla="*/ 45 h 823"/>
                <a:gd name="T80" fmla="*/ 87 w 1645"/>
                <a:gd name="T81" fmla="*/ 24 h 82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5"/>
                <a:gd name="T124" fmla="*/ 0 h 823"/>
                <a:gd name="T125" fmla="*/ 1645 w 1645"/>
                <a:gd name="T126" fmla="*/ 823 h 82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5" h="823">
                  <a:moveTo>
                    <a:pt x="0" y="6"/>
                  </a:moveTo>
                  <a:lnTo>
                    <a:pt x="90" y="0"/>
                  </a:lnTo>
                  <a:lnTo>
                    <a:pt x="135" y="0"/>
                  </a:lnTo>
                  <a:lnTo>
                    <a:pt x="189" y="0"/>
                  </a:lnTo>
                  <a:lnTo>
                    <a:pt x="240" y="3"/>
                  </a:lnTo>
                  <a:lnTo>
                    <a:pt x="291" y="6"/>
                  </a:lnTo>
                  <a:lnTo>
                    <a:pt x="341" y="12"/>
                  </a:lnTo>
                  <a:lnTo>
                    <a:pt x="386" y="21"/>
                  </a:lnTo>
                  <a:lnTo>
                    <a:pt x="436" y="30"/>
                  </a:lnTo>
                  <a:lnTo>
                    <a:pt x="496" y="45"/>
                  </a:lnTo>
                  <a:lnTo>
                    <a:pt x="550" y="63"/>
                  </a:lnTo>
                  <a:lnTo>
                    <a:pt x="601" y="78"/>
                  </a:lnTo>
                  <a:lnTo>
                    <a:pt x="658" y="99"/>
                  </a:lnTo>
                  <a:lnTo>
                    <a:pt x="712" y="123"/>
                  </a:lnTo>
                  <a:lnTo>
                    <a:pt x="766" y="147"/>
                  </a:lnTo>
                  <a:lnTo>
                    <a:pt x="811" y="170"/>
                  </a:lnTo>
                  <a:lnTo>
                    <a:pt x="862" y="194"/>
                  </a:lnTo>
                  <a:lnTo>
                    <a:pt x="905" y="217"/>
                  </a:lnTo>
                  <a:lnTo>
                    <a:pt x="953" y="244"/>
                  </a:lnTo>
                  <a:lnTo>
                    <a:pt x="1001" y="271"/>
                  </a:lnTo>
                  <a:lnTo>
                    <a:pt x="1049" y="304"/>
                  </a:lnTo>
                  <a:lnTo>
                    <a:pt x="1091" y="331"/>
                  </a:lnTo>
                  <a:lnTo>
                    <a:pt x="1136" y="367"/>
                  </a:lnTo>
                  <a:lnTo>
                    <a:pt x="1178" y="400"/>
                  </a:lnTo>
                  <a:lnTo>
                    <a:pt x="1217" y="433"/>
                  </a:lnTo>
                  <a:lnTo>
                    <a:pt x="1249" y="469"/>
                  </a:lnTo>
                  <a:lnTo>
                    <a:pt x="1276" y="500"/>
                  </a:lnTo>
                  <a:lnTo>
                    <a:pt x="1297" y="533"/>
                  </a:lnTo>
                  <a:lnTo>
                    <a:pt x="1645" y="489"/>
                  </a:lnTo>
                  <a:lnTo>
                    <a:pt x="1596" y="512"/>
                  </a:lnTo>
                  <a:lnTo>
                    <a:pt x="1539" y="536"/>
                  </a:lnTo>
                  <a:lnTo>
                    <a:pt x="1494" y="557"/>
                  </a:lnTo>
                  <a:lnTo>
                    <a:pt x="1460" y="573"/>
                  </a:lnTo>
                  <a:lnTo>
                    <a:pt x="1423" y="593"/>
                  </a:lnTo>
                  <a:lnTo>
                    <a:pt x="1393" y="611"/>
                  </a:lnTo>
                  <a:lnTo>
                    <a:pt x="1364" y="630"/>
                  </a:lnTo>
                  <a:lnTo>
                    <a:pt x="1335" y="653"/>
                  </a:lnTo>
                  <a:lnTo>
                    <a:pt x="1307" y="676"/>
                  </a:lnTo>
                  <a:lnTo>
                    <a:pt x="1273" y="705"/>
                  </a:lnTo>
                  <a:lnTo>
                    <a:pt x="1240" y="736"/>
                  </a:lnTo>
                  <a:lnTo>
                    <a:pt x="1211" y="762"/>
                  </a:lnTo>
                  <a:lnTo>
                    <a:pt x="1178" y="796"/>
                  </a:lnTo>
                  <a:lnTo>
                    <a:pt x="1151" y="823"/>
                  </a:lnTo>
                  <a:lnTo>
                    <a:pt x="1124" y="811"/>
                  </a:lnTo>
                  <a:lnTo>
                    <a:pt x="1097" y="796"/>
                  </a:lnTo>
                  <a:lnTo>
                    <a:pt x="1068" y="783"/>
                  </a:lnTo>
                  <a:lnTo>
                    <a:pt x="1034" y="769"/>
                  </a:lnTo>
                  <a:lnTo>
                    <a:pt x="999" y="755"/>
                  </a:lnTo>
                  <a:lnTo>
                    <a:pt x="967" y="744"/>
                  </a:lnTo>
                  <a:lnTo>
                    <a:pt x="936" y="735"/>
                  </a:lnTo>
                  <a:lnTo>
                    <a:pt x="901" y="724"/>
                  </a:lnTo>
                  <a:lnTo>
                    <a:pt x="864" y="715"/>
                  </a:lnTo>
                  <a:lnTo>
                    <a:pt x="826" y="705"/>
                  </a:lnTo>
                  <a:lnTo>
                    <a:pt x="791" y="696"/>
                  </a:lnTo>
                  <a:lnTo>
                    <a:pt x="757" y="687"/>
                  </a:lnTo>
                  <a:lnTo>
                    <a:pt x="720" y="681"/>
                  </a:lnTo>
                  <a:lnTo>
                    <a:pt x="685" y="673"/>
                  </a:lnTo>
                  <a:lnTo>
                    <a:pt x="652" y="666"/>
                  </a:lnTo>
                  <a:lnTo>
                    <a:pt x="613" y="658"/>
                  </a:lnTo>
                  <a:lnTo>
                    <a:pt x="560" y="652"/>
                  </a:lnTo>
                  <a:lnTo>
                    <a:pt x="920" y="590"/>
                  </a:lnTo>
                  <a:lnTo>
                    <a:pt x="896" y="542"/>
                  </a:lnTo>
                  <a:lnTo>
                    <a:pt x="868" y="506"/>
                  </a:lnTo>
                  <a:lnTo>
                    <a:pt x="817" y="439"/>
                  </a:lnTo>
                  <a:lnTo>
                    <a:pt x="787" y="409"/>
                  </a:lnTo>
                  <a:lnTo>
                    <a:pt x="757" y="379"/>
                  </a:lnTo>
                  <a:lnTo>
                    <a:pt x="703" y="328"/>
                  </a:lnTo>
                  <a:lnTo>
                    <a:pt x="670" y="298"/>
                  </a:lnTo>
                  <a:lnTo>
                    <a:pt x="631" y="262"/>
                  </a:lnTo>
                  <a:lnTo>
                    <a:pt x="595" y="235"/>
                  </a:lnTo>
                  <a:lnTo>
                    <a:pt x="565" y="211"/>
                  </a:lnTo>
                  <a:lnTo>
                    <a:pt x="535" y="188"/>
                  </a:lnTo>
                  <a:lnTo>
                    <a:pt x="499" y="164"/>
                  </a:lnTo>
                  <a:lnTo>
                    <a:pt x="460" y="141"/>
                  </a:lnTo>
                  <a:lnTo>
                    <a:pt x="421" y="123"/>
                  </a:lnTo>
                  <a:lnTo>
                    <a:pt x="383" y="102"/>
                  </a:lnTo>
                  <a:lnTo>
                    <a:pt x="335" y="84"/>
                  </a:lnTo>
                  <a:lnTo>
                    <a:pt x="291" y="69"/>
                  </a:lnTo>
                  <a:lnTo>
                    <a:pt x="240" y="57"/>
                  </a:lnTo>
                  <a:lnTo>
                    <a:pt x="192" y="45"/>
                  </a:lnTo>
                  <a:lnTo>
                    <a:pt x="141" y="33"/>
                  </a:lnTo>
                  <a:lnTo>
                    <a:pt x="87" y="24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3600736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66" grpId="0" animBg="1"/>
      <p:bldP spid="19467" grpId="0" animBg="1"/>
      <p:bldP spid="1947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dirty="0" smtClean="0"/>
              <a:t>Познавательные универсальные учебные действия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844824"/>
            <a:ext cx="7543800" cy="461645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формирование </a:t>
            </a:r>
            <a:r>
              <a:rPr lang="ru-RU" sz="2400" b="1" dirty="0" smtClean="0"/>
              <a:t>научной картины мира</a:t>
            </a:r>
            <a:r>
              <a:rPr lang="ru-RU" sz="2400" dirty="0" smtClean="0"/>
              <a:t>;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развитие </a:t>
            </a:r>
            <a:r>
              <a:rPr lang="ru-RU" sz="2400" b="1" dirty="0" smtClean="0"/>
              <a:t>способности управлять </a:t>
            </a:r>
            <a:r>
              <a:rPr lang="ru-RU" sz="2400" dirty="0" smtClean="0"/>
              <a:t>своей познавательной и интеллектуальной деятельностью;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овладение </a:t>
            </a:r>
            <a:r>
              <a:rPr lang="ru-RU" sz="2400" b="1" dirty="0" smtClean="0"/>
              <a:t>методологией познания</a:t>
            </a:r>
            <a:r>
              <a:rPr lang="ru-RU" sz="2400" dirty="0" smtClean="0"/>
              <a:t>, </a:t>
            </a:r>
            <a:r>
              <a:rPr lang="ru-RU" sz="2400" b="1" dirty="0" smtClean="0"/>
              <a:t>стратегиями и способами</a:t>
            </a:r>
            <a:r>
              <a:rPr lang="ru-RU" sz="2400" dirty="0" smtClean="0"/>
              <a:t> познания и учения;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развитие репрезентативного, символического, логического, творческого </a:t>
            </a:r>
            <a:r>
              <a:rPr lang="ru-RU" sz="2400" b="1" dirty="0" smtClean="0"/>
              <a:t>мышления, </a:t>
            </a:r>
            <a:r>
              <a:rPr lang="ru-RU" sz="2400" dirty="0" smtClean="0"/>
              <a:t>продуктивного </a:t>
            </a:r>
            <a:r>
              <a:rPr lang="ru-RU" sz="2400" b="1" dirty="0" smtClean="0"/>
              <a:t>воображени</a:t>
            </a:r>
            <a:r>
              <a:rPr lang="ru-RU" sz="2400" dirty="0" smtClean="0"/>
              <a:t>я, произвольных </a:t>
            </a:r>
            <a:r>
              <a:rPr lang="ru-RU" sz="2400" b="1" dirty="0" smtClean="0"/>
              <a:t>памяти, внимания и рефлексии.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42214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b="1" dirty="0" smtClean="0"/>
              <a:t>Познавательные универсальные учебные действия включают:</a:t>
            </a: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dirty="0" smtClean="0"/>
              <a:t>общеучебные действия;</a:t>
            </a:r>
          </a:p>
          <a:p>
            <a:pPr eaLnBrk="1" hangingPunct="1">
              <a:defRPr/>
            </a:pPr>
            <a:r>
              <a:rPr lang="ru-RU" sz="3600" dirty="0" smtClean="0"/>
              <a:t>логические действия;</a:t>
            </a:r>
          </a:p>
          <a:p>
            <a:pPr eaLnBrk="1" hangingPunct="1">
              <a:defRPr/>
            </a:pPr>
            <a:r>
              <a:rPr lang="ru-RU" sz="3600" dirty="0" smtClean="0"/>
              <a:t>действия постановки и решения проблем.</a:t>
            </a:r>
          </a:p>
        </p:txBody>
      </p:sp>
    </p:spTree>
    <p:extLst>
      <p:ext uri="{BB962C8B-B14F-4D97-AF65-F5344CB8AC3E}">
        <p14:creationId xmlns:p14="http://schemas.microsoft.com/office/powerpoint/2010/main" xmlns="" val="41651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В число общеучебных действий входят: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формулирование познавательной цели;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поиск информации;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применение методов информационного поиска;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знаково-символические действия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умение структурировать знания;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выбор наиболее эффективных способов решения задач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рефлексия способов и условий действия;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контроль и оценка процесса и результатов деятельности;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определение основной и второстепенной информации;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понимание и адекватная оценка языка средств массовой информации и т.д. </a:t>
            </a:r>
          </a:p>
        </p:txBody>
      </p:sp>
    </p:spTree>
    <p:extLst>
      <p:ext uri="{BB962C8B-B14F-4D97-AF65-F5344CB8AC3E}">
        <p14:creationId xmlns:p14="http://schemas.microsoft.com/office/powerpoint/2010/main" xmlns="" val="211636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Рефлексия способов и условий действия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dirty="0" smtClean="0">
                <a:solidFill>
                  <a:schemeClr val="tx1"/>
                </a:solidFill>
              </a:rPr>
              <a:t>Рефлексия </a:t>
            </a:r>
            <a:r>
              <a:rPr lang="ru-RU" dirty="0">
                <a:solidFill>
                  <a:schemeClr val="tx1"/>
                </a:solidFill>
              </a:rPr>
              <a:t>способов и условий </a:t>
            </a:r>
            <a:r>
              <a:rPr lang="ru-RU" dirty="0" smtClean="0">
                <a:solidFill>
                  <a:schemeClr val="tx1"/>
                </a:solidFill>
              </a:rPr>
              <a:t>действия, контроль </a:t>
            </a:r>
            <a:r>
              <a:rPr lang="ru-RU" dirty="0">
                <a:solidFill>
                  <a:schemeClr val="tx1"/>
                </a:solidFill>
              </a:rPr>
              <a:t>и оценка процесса и результатов </a:t>
            </a:r>
            <a:r>
              <a:rPr lang="ru-RU" dirty="0" smtClean="0">
                <a:solidFill>
                  <a:schemeClr val="tx1"/>
                </a:solidFill>
              </a:rPr>
              <a:t>деятельности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-это виды познавательных универсальных действий, а именно общеучебных действий</a:t>
            </a:r>
          </a:p>
          <a:p>
            <a:endParaRPr lang="ru-RU" b="1" dirty="0" smtClean="0"/>
          </a:p>
          <a:p>
            <a:r>
              <a:rPr lang="ru-RU" dirty="0" smtClean="0"/>
              <a:t>Рефлексия—</a:t>
            </a:r>
            <a:r>
              <a:rPr lang="ru-RU" dirty="0"/>
              <a:t> </a:t>
            </a:r>
            <a:r>
              <a:rPr lang="ru-RU" b="1" dirty="0"/>
              <a:t>это</a:t>
            </a:r>
            <a:r>
              <a:rPr lang="ru-RU" dirty="0"/>
              <a:t> обращение внимания субъекта на самого себя и на своё сознание, в частности, на продукты собственной активности, а также какое-либо их переосмысление.</a:t>
            </a:r>
          </a:p>
          <a:p>
            <a:pPr>
              <a:lnSpc>
                <a:spcPct val="80000"/>
              </a:lnSpc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964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805611"/>
          </a:xfrm>
        </p:spPr>
        <p:txBody>
          <a:bodyPr>
            <a:normAutofit/>
          </a:bodyPr>
          <a:lstStyle/>
          <a:p>
            <a:r>
              <a:rPr lang="ru-RU" sz="3200" dirty="0"/>
              <a:t>Обеспечение возможностей учащегося </a:t>
            </a:r>
            <a:r>
              <a:rPr lang="ru-RU" sz="3200" b="1" dirty="0">
                <a:solidFill>
                  <a:srgbClr val="FF0000"/>
                </a:solidFill>
              </a:rPr>
              <a:t>самостоятельно осуществлять деятельность учения</a:t>
            </a:r>
            <a:r>
              <a:rPr lang="ru-RU" sz="3200" dirty="0"/>
              <a:t>, ставить учебные цели, искать и использовать необходимые средства и способы их достижения, контролировать и оценивать процесс и результаты </a:t>
            </a:r>
            <a:r>
              <a:rPr lang="ru-RU" sz="3200" dirty="0" smtClean="0"/>
              <a:t>деятельности</a:t>
            </a:r>
          </a:p>
          <a:p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20763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Внешние</a:t>
            </a:r>
            <a:r>
              <a:rPr lang="ru-RU" dirty="0" smtClean="0"/>
              <a:t> – методы и методики формирования </a:t>
            </a:r>
            <a:r>
              <a:rPr lang="ru-RU" dirty="0" err="1" smtClean="0"/>
              <a:t>ууд</a:t>
            </a:r>
            <a:r>
              <a:rPr lang="ru-RU" dirty="0" smtClean="0"/>
              <a:t>, базовые технологии: проектная деятельность, проблемное обучение, информационно-коммуникативные технологии, учебные пособия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00B050"/>
                </a:solidFill>
              </a:rPr>
              <a:t>Внутренние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– личностные качества педагога (рефлексия, интерес к собственному предмету, высокие моральные стандарты), наличие у педагога качественного образования, понимания условий формирования </a:t>
            </a:r>
            <a:r>
              <a:rPr lang="ru-RU" dirty="0" err="1" smtClean="0"/>
              <a:t>ууд</a:t>
            </a:r>
            <a:r>
              <a:rPr lang="ru-RU" dirty="0" smtClean="0"/>
              <a:t>, стремление к профессиональному росту и </a:t>
            </a:r>
            <a:r>
              <a:rPr lang="ru-RU" dirty="0" err="1" smtClean="0"/>
              <a:t>самосовершенстованию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2386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112</TotalTime>
  <Words>506</Words>
  <Application>Microsoft Office PowerPoint</Application>
  <PresentationFormat>Экран (4:3)</PresentationFormat>
  <Paragraphs>89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Аптека</vt:lpstr>
      <vt:lpstr>Проектирование профессиональной  деятельности педагога по формированию УУД  «Рефлексия способов, условий действия, результатов деятельности</vt:lpstr>
      <vt:lpstr>Универсальные Учебные Действия (УУД)</vt:lpstr>
      <vt:lpstr>Универсальные учебные действия</vt:lpstr>
      <vt:lpstr>Познавательные универсальные учебные действия</vt:lpstr>
      <vt:lpstr>Познавательные универсальные учебные действия включают:</vt:lpstr>
      <vt:lpstr>В число общеучебных действий входят:</vt:lpstr>
      <vt:lpstr>Рефлексия способов и условий действия</vt:lpstr>
      <vt:lpstr>Цель</vt:lpstr>
      <vt:lpstr>Ресурсы</vt:lpstr>
      <vt:lpstr>Способы действия</vt:lpstr>
      <vt:lpstr>Педагогический ориентир </vt:lpstr>
      <vt:lpstr>Результаты формирования Познавательной Ууд в 4 классе</vt:lpstr>
      <vt:lpstr>Риски</vt:lpstr>
      <vt:lpstr>Пути решения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admin</cp:lastModifiedBy>
  <cp:revision>26</cp:revision>
  <dcterms:created xsi:type="dcterms:W3CDTF">2017-12-14T20:42:12Z</dcterms:created>
  <dcterms:modified xsi:type="dcterms:W3CDTF">2017-12-19T11:45:17Z</dcterms:modified>
</cp:coreProperties>
</file>