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69" r:id="rId3"/>
    <p:sldId id="260" r:id="rId4"/>
    <p:sldId id="257" r:id="rId5"/>
    <p:sldId id="261" r:id="rId6"/>
    <p:sldId id="271" r:id="rId7"/>
    <p:sldId id="262" r:id="rId8"/>
    <p:sldId id="263" r:id="rId9"/>
    <p:sldId id="272" r:id="rId10"/>
    <p:sldId id="265" r:id="rId11"/>
    <p:sldId id="266" r:id="rId12"/>
    <p:sldId id="270" r:id="rId13"/>
    <p:sldId id="267" r:id="rId14"/>
    <p:sldId id="268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FF"/>
    <a:srgbClr val="4020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4EB67-044E-450B-85BE-7B8013DEFB2B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39029-3B83-43A0-995A-D13D264F8E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8BBA3-E673-46D6-AE70-77E3DC2483E7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8EAE9-E7DB-4753-B22A-5C50313187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BA003-4D84-4824-BC14-6EBCE58F16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695123-D2FC-48E4-8BAE-25568C86E66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54.ru/sites/default/files/upload/2010/03/logich_rass.swf" TargetMode="External"/><Relationship Id="rId2" Type="http://schemas.openxmlformats.org/officeDocument/2006/relationships/hyperlink" Target="http://metodist.lbz.ru/authors/informatika/3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bz.ru/books/540/4071/" TargetMode="External"/><Relationship Id="rId4" Type="http://schemas.openxmlformats.org/officeDocument/2006/relationships/hyperlink" Target="http://lbz.ru/books/228/7397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6;&#1074;&#1077;&#1088;&#1082;&#1072;%20&#1076;&#1086;&#1084;&#1072;&#1096;&#1085;&#1077;&#1075;&#1086;%20&#1079;&#1072;&#1076;&#1072;&#1085;&#1080;&#1103;%20&#1082;%20&#1091;&#1088;&#1086;&#1082;&#1091;.doc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8064896" cy="446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en-US" dirty="0" smtClean="0"/>
              <a:t>1. </a:t>
            </a:r>
            <a:r>
              <a:rPr lang="ru-RU" dirty="0" smtClean="0"/>
              <a:t>Конечная последовательность шагов в решении задачи, приводящая от исходных данных к конечному результату.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256490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А   Л    Г    О    Р   И    Т   М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404664"/>
            <a:ext cx="4636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ru-RU" dirty="0" smtClean="0"/>
              <a:t>2. Кто может разрабатывать алгоритмы?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350100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Ч  Е   Л    О   В     Е    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76672"/>
            <a:ext cx="7164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dirty="0" smtClean="0"/>
              <a:t>3. Устройство, человек, животное, способное выполнять заданные команды.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472514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И С    П    О    Л    Н   И   Т     Е    Л    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47667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dirty="0" smtClean="0"/>
              <a:t>4. СКИ расшифровывается как … команд исполнителя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2276872"/>
            <a:ext cx="360040" cy="2318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</a:t>
            </a:r>
          </a:p>
          <a:p>
            <a:endParaRPr lang="ru-RU" sz="2000" dirty="0" smtClean="0"/>
          </a:p>
          <a:p>
            <a:r>
              <a:rPr lang="ru-RU" sz="2000" dirty="0" smtClean="0"/>
              <a:t>С</a:t>
            </a:r>
          </a:p>
          <a:p>
            <a:r>
              <a:rPr lang="ru-RU" sz="2000" dirty="0" smtClean="0"/>
              <a:t>Т</a:t>
            </a:r>
          </a:p>
          <a:p>
            <a:endParaRPr lang="ru-RU" sz="2000" dirty="0" smtClean="0"/>
          </a:p>
          <a:p>
            <a:r>
              <a:rPr lang="ru-RU" sz="2000" dirty="0" smtClean="0"/>
              <a:t>М</a:t>
            </a:r>
          </a:p>
          <a:p>
            <a:r>
              <a:rPr lang="ru-RU" sz="2000" dirty="0" smtClean="0"/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548680"/>
            <a:ext cx="28616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ru-RU" dirty="0" smtClean="0"/>
              <a:t>5. Начало или конец …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3501008"/>
            <a:ext cx="360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</a:t>
            </a:r>
          </a:p>
          <a:p>
            <a:r>
              <a:rPr lang="ru-RU" sz="2000" dirty="0" smtClean="0"/>
              <a:t>В</a:t>
            </a:r>
          </a:p>
          <a:p>
            <a:r>
              <a:rPr lang="ru-RU" sz="2000" dirty="0" smtClean="0"/>
              <a:t>А</a:t>
            </a:r>
          </a:p>
          <a:p>
            <a:r>
              <a:rPr lang="ru-RU" sz="2000" dirty="0" smtClean="0"/>
              <a:t>Л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59632" y="548680"/>
            <a:ext cx="2603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ru-RU" dirty="0" smtClean="0"/>
              <a:t>6. Ввод или вывод…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378904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   А    Р   А   Л    Л   Е    Л    О   Г     Р    А         М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75656" y="404664"/>
            <a:ext cx="2896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en-US" dirty="0" smtClean="0"/>
              <a:t>7. </a:t>
            </a:r>
            <a:r>
              <a:rPr lang="ru-RU" dirty="0" smtClean="0"/>
              <a:t>Принятие решения…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835696" y="162880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  О  М   Б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475656" y="548680"/>
            <a:ext cx="3220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fontAlgn="base"/>
            <a:r>
              <a:rPr lang="ru-RU" dirty="0" smtClean="0"/>
              <a:t>8. Выполнение действия…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1340768"/>
            <a:ext cx="2880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</a:t>
            </a:r>
          </a:p>
          <a:p>
            <a:endParaRPr lang="ru-RU" sz="2000" dirty="0" smtClean="0"/>
          </a:p>
          <a:p>
            <a:r>
              <a:rPr lang="ru-RU" sz="2000" dirty="0" smtClean="0"/>
              <a:t>Я</a:t>
            </a:r>
          </a:p>
          <a:p>
            <a:r>
              <a:rPr lang="ru-RU" sz="2000" dirty="0" smtClean="0"/>
              <a:t>М</a:t>
            </a:r>
          </a:p>
          <a:p>
            <a:r>
              <a:rPr lang="ru-RU" sz="2000" dirty="0" smtClean="0"/>
              <a:t>О</a:t>
            </a:r>
          </a:p>
          <a:p>
            <a:r>
              <a:rPr lang="ru-RU" sz="2000" dirty="0" smtClean="0"/>
              <a:t>У</a:t>
            </a:r>
          </a:p>
          <a:p>
            <a:r>
              <a:rPr lang="ru-RU" sz="2000" dirty="0" smtClean="0"/>
              <a:t>Г</a:t>
            </a:r>
          </a:p>
          <a:p>
            <a:r>
              <a:rPr lang="ru-RU" sz="2000" dirty="0" smtClean="0"/>
              <a:t>О</a:t>
            </a:r>
          </a:p>
          <a:p>
            <a:endParaRPr lang="ru-RU" sz="2000" dirty="0" smtClean="0"/>
          </a:p>
          <a:p>
            <a:r>
              <a:rPr lang="ru-RU" sz="2000" dirty="0" smtClean="0"/>
              <a:t>Ь</a:t>
            </a:r>
          </a:p>
          <a:p>
            <a:r>
              <a:rPr lang="ru-RU" sz="2000" dirty="0" smtClean="0"/>
              <a:t>Н</a:t>
            </a:r>
          </a:p>
          <a:p>
            <a:endParaRPr lang="ru-RU" sz="2000" dirty="0" smtClean="0"/>
          </a:p>
          <a:p>
            <a:r>
              <a:rPr lang="ru-RU" sz="2000" dirty="0" smtClean="0"/>
              <a:t>К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dirty="0" smtClean="0"/>
              <a:t>9. Алгоритм, в котором команды выполняются последовательно друг за другом 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0" y="50851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   И    Н   Е    Й    Н   Ы   Й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47667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dirty="0" smtClean="0"/>
              <a:t>10. Алгоритм, в котором в зависимости от выполнения некоторого условия совершается одна или другая последовательность шагов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084168" y="37890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   Т   В     Л   Е    Н   И   Я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71600" y="47667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/>
            <a:r>
              <a:rPr lang="ru-RU" dirty="0" smtClean="0"/>
              <a:t>11. На каком уроке вы изучали геометрические фигуры?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771800" y="41490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  А    Т    Е    М         Т    И    К</a:t>
            </a:r>
            <a:endParaRPr lang="ru-RU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560" y="476672"/>
            <a:ext cx="77608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365D"/>
              </a:buClr>
              <a:buSzPct val="10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У какой фигуры все стороны равны, как у ромба, и все углы прямые,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17365D"/>
              </a:buClr>
              <a:buSzPct val="10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у прямоугольника?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3501008"/>
            <a:ext cx="3600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</a:t>
            </a:r>
          </a:p>
          <a:p>
            <a:endParaRPr lang="ru-RU" sz="2000" dirty="0" smtClean="0"/>
          </a:p>
          <a:p>
            <a:r>
              <a:rPr lang="ru-RU" sz="2000" dirty="0" smtClean="0"/>
              <a:t>А</a:t>
            </a:r>
          </a:p>
          <a:p>
            <a:r>
              <a:rPr lang="ru-RU" sz="2000" dirty="0" smtClean="0"/>
              <a:t>Д</a:t>
            </a:r>
          </a:p>
          <a:p>
            <a:r>
              <a:rPr lang="ru-RU" sz="2000" dirty="0" smtClean="0"/>
              <a:t>Р</a:t>
            </a:r>
          </a:p>
          <a:p>
            <a:r>
              <a:rPr lang="ru-RU" sz="2000" dirty="0" smtClean="0"/>
              <a:t>А</a:t>
            </a:r>
          </a:p>
          <a:p>
            <a:r>
              <a:rPr lang="ru-RU" sz="2000" dirty="0" smtClean="0"/>
              <a:t>Т</a:t>
            </a:r>
            <a:endParaRPr lang="ru-RU" sz="2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6021288"/>
            <a:ext cx="30357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6"/>
                </a:solidFill>
              </a:rPr>
              <a:t>от 0 до 6 баллов</a:t>
            </a:r>
            <a:endParaRPr lang="ru-RU" sz="32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2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81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/>
      <p:bldP spid="5" grpId="1"/>
      <p:bldP spid="6" grpId="0"/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3" grpId="1"/>
      <p:bldP spid="14" grpId="0"/>
      <p:bldP spid="15" grpId="0"/>
      <p:bldP spid="15" grpId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12289" grpId="0"/>
      <p:bldP spid="12289" grpId="1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50000">
              <a:srgbClr val="FFFFFF"/>
            </a:gs>
            <a:gs pos="100000">
              <a:srgbClr val="99FF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1" name="Picture 17" descr="10102004190732_M434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1013" y="5300663"/>
            <a:ext cx="762000" cy="1149350"/>
          </a:xfrm>
          <a:prstGeom prst="rect">
            <a:avLst/>
          </a:prstGeom>
          <a:noFill/>
        </p:spPr>
      </p:pic>
      <p:pic>
        <p:nvPicPr>
          <p:cNvPr id="16402" name="Picture 18" descr="10102004190732_M434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4581525"/>
            <a:ext cx="1047750" cy="1584325"/>
          </a:xfrm>
          <a:prstGeom prst="rect">
            <a:avLst/>
          </a:prstGeom>
          <a:noFill/>
        </p:spPr>
      </p:pic>
      <p:pic>
        <p:nvPicPr>
          <p:cNvPr id="16403" name="Picture 19" descr="10102004190732_M434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3860800"/>
            <a:ext cx="1381125" cy="2085975"/>
          </a:xfrm>
          <a:prstGeom prst="rect">
            <a:avLst/>
          </a:prstGeom>
          <a:noFill/>
        </p:spPr>
      </p:pic>
      <p:pic>
        <p:nvPicPr>
          <p:cNvPr id="16404" name="Picture 20" descr="10102004190732_M434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2781300"/>
            <a:ext cx="1762125" cy="2663825"/>
          </a:xfrm>
          <a:prstGeom prst="rect">
            <a:avLst/>
          </a:prstGeom>
          <a:noFill/>
        </p:spPr>
      </p:pic>
      <p:pic>
        <p:nvPicPr>
          <p:cNvPr id="16405" name="Picture 21" descr="10102004190732_M434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1412875"/>
            <a:ext cx="2143125" cy="3238500"/>
          </a:xfrm>
          <a:prstGeom prst="rect">
            <a:avLst/>
          </a:prstGeom>
          <a:noFill/>
        </p:spPr>
      </p:pic>
      <p:pic>
        <p:nvPicPr>
          <p:cNvPr id="16406" name="Picture 22" descr="10102004190732_M434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8913"/>
            <a:ext cx="2714625" cy="4103687"/>
          </a:xfrm>
          <a:prstGeom prst="rect">
            <a:avLst/>
          </a:prstGeom>
          <a:noFill/>
        </p:spPr>
      </p:pic>
      <p:pic>
        <p:nvPicPr>
          <p:cNvPr id="16410" name="Picture 2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Matreshki_r.wav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000"/>
                            </p:stCondLst>
                            <p:childTnLst>
                              <p:par>
                                <p:cTn id="12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2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4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8000"/>
                            </p:stCondLst>
                            <p:childTnLst>
                              <p:par>
                                <p:cTn id="12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9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0"/>
                            </p:stCondLst>
                            <p:childTnLst>
                              <p:par>
                                <p:cTn id="1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L -0.21944 -0.13102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55556E-6 L -0.40156 -0.29399 " pathEditMode="relative" ptsTypes="AA">
                                      <p:cBhvr>
                                        <p:cTn id="135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75 0.07893 L -0.54809 -0.40394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12 -0.06296 L -0.67153 -0.5041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8000"/>
                            </p:stCondLst>
                            <p:childTnLst>
                              <p:par>
                                <p:cTn id="1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7037E-6 L -0.77951 -0.57755 " pathEditMode="relative" ptsTypes="AA">
                                      <p:cBhvr>
                                        <p:cTn id="144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0000"/>
                            </p:stCondLst>
                            <p:childTnLst>
                              <p:par>
                                <p:cTn id="1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3000"/>
                            </p:stCondLst>
                            <p:childTnLst>
                              <p:par>
                                <p:cTn id="1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44000"/>
                            </p:stCondLst>
                            <p:childTnLst>
                              <p:par>
                                <p:cTn id="1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45000"/>
                            </p:stCondLst>
                            <p:childTnLst>
                              <p:par>
                                <p:cTn id="1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46000"/>
                            </p:stCondLst>
                            <p:childTnLst>
                              <p:par>
                                <p:cTn id="17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48000"/>
                            </p:stCondLst>
                            <p:childTnLst>
                              <p:par>
                                <p:cTn id="17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00"/>
                            </p:stCondLst>
                            <p:childTnLst>
                              <p:par>
                                <p:cTn id="18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2000"/>
                            </p:stCondLst>
                            <p:childTnLst>
                              <p:par>
                                <p:cTn id="18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4000"/>
                            </p:stCondLst>
                            <p:childTnLst>
                              <p:par>
                                <p:cTn id="1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6000"/>
                            </p:stCondLst>
                            <p:childTnLst>
                              <p:par>
                                <p:cTn id="19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8000"/>
                            </p:stCondLst>
                            <p:childTnLst>
                              <p:par>
                                <p:cTn id="20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60000"/>
                            </p:stCondLst>
                            <p:childTnLst>
                              <p:par>
                                <p:cTn id="20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4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2000"/>
                            </p:stCondLst>
                            <p:childTnLst>
                              <p:par>
                                <p:cTn id="20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64000"/>
                            </p:stCondLst>
                            <p:childTnLst>
                              <p:par>
                                <p:cTn id="20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6000"/>
                            </p:stCondLst>
                            <p:childTnLst>
                              <p:par>
                                <p:cTn id="2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68000"/>
                            </p:stCondLst>
                            <p:childTnLst>
                              <p:par>
                                <p:cTn id="2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6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70000"/>
                            </p:stCondLst>
                            <p:childTnLst>
                              <p:par>
                                <p:cTn id="218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9" dur="20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2000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72000"/>
                            </p:stCondLst>
                            <p:childTnLst>
                              <p:par>
                                <p:cTn id="227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8" dur="200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2000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74000"/>
                            </p:stCondLst>
                            <p:childTnLst>
                              <p:par>
                                <p:cTn id="23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7" dur="2000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2000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76000"/>
                            </p:stCondLst>
                            <p:childTnLst>
                              <p:par>
                                <p:cTn id="245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6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200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2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78000"/>
                            </p:stCondLst>
                            <p:childTnLst>
                              <p:par>
                                <p:cTn id="254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5" dur="2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2000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80000"/>
                            </p:stCondLst>
                            <p:childTnLst>
                              <p:par>
                                <p:cTn id="263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889 -0.00509 L 0.54062 -0.00509 L 0.54062 0.37014 L 0.13889 0.37014 L 0.13889 -0.00509 Z " pathEditMode="relative" rAng="0" ptsTypes="FFFFF">
                                      <p:cBhvr>
                                        <p:cTn id="264" dur="3000" spd="-100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89000"/>
                            </p:stCondLst>
                            <p:childTnLst>
                              <p:par>
                                <p:cTn id="266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7" dur="300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300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552" y="1268760"/>
            <a:ext cx="8247860" cy="2351184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440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Выполни  дома. </a:t>
            </a:r>
            <a:br>
              <a:rPr lang="ru-RU" sz="440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400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Сдай  на проверку.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40200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№203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Выполни практическую работу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5" name="Picture 7" descr="http://bryansk24.ru/files/images/goods/kompyuter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340768"/>
            <a:ext cx="2278481" cy="14893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5929330"/>
            <a:ext cx="3223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3300"/>
                </a:solidFill>
              </a:rPr>
              <a:t>От 0 до 5-ти баллов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1214172"/>
            <a:ext cx="5832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Циклический алгоритм в среде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Scratch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Рисунок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198969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051720" y="24208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1. Соберите алгоритм для построения квадрата в среде </a:t>
            </a:r>
            <a:r>
              <a:rPr lang="ru-RU" b="1" dirty="0" err="1" smtClean="0"/>
              <a:t>Scratch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2. Допишите алгоритм для построения треугольника в среде </a:t>
            </a:r>
            <a:r>
              <a:rPr lang="ru-RU" b="1" dirty="0" err="1" smtClean="0"/>
              <a:t>Scratch</a:t>
            </a:r>
            <a:r>
              <a:rPr lang="ru-RU" b="1" dirty="0" smtClean="0"/>
              <a:t>?</a:t>
            </a:r>
            <a:endParaRPr lang="ru-RU" dirty="0"/>
          </a:p>
        </p:txBody>
      </p:sp>
      <p:pic>
        <p:nvPicPr>
          <p:cNvPr id="6148" name="Рисунок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924944"/>
            <a:ext cx="23526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500042"/>
            <a:ext cx="9144000" cy="941388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Оценка за урок: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571612"/>
            <a:ext cx="8072462" cy="4525962"/>
          </a:xfrm>
          <a:prstGeom prst="rect">
            <a:avLst/>
          </a:prstGeom>
          <a:noFill/>
        </p:spPr>
        <p:txBody>
          <a:bodyPr/>
          <a:lstStyle/>
          <a:p>
            <a:pPr marL="180975" marR="0" lvl="1" indent="-206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балл –  оценка «2»</a:t>
            </a:r>
          </a:p>
          <a:p>
            <a:pPr marL="180975" marR="0" lvl="1" indent="-206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40200C"/>
                </a:solidFill>
              </a:rPr>
              <a:t>5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балла – оценка «3»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lang="en-US" sz="4400" b="1" dirty="0" smtClean="0">
                <a:solidFill>
                  <a:srgbClr val="40200C"/>
                </a:solidFill>
              </a:rPr>
              <a:t>13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баллов – оценка «4»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14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020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более баллов – оценка «5»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40200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1921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Использованные материалы: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2225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Л.Л.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, А.Ю.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 Учебники « Информатика 6,7 класс». Бином. 2013.</a:t>
            </a:r>
          </a:p>
          <a:p>
            <a:pPr indent="22225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Л.Л.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, А.Ю.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. Методическое пособие. 6, 7 класс </a:t>
            </a:r>
            <a:r>
              <a:rPr lang="en-US" sz="1800" b="1" dirty="0" smtClean="0">
                <a:solidFill>
                  <a:srgbClr val="002060"/>
                </a:solidFill>
                <a:latin typeface="Comic Sans MS" pitchFamily="66" charset="0"/>
                <a:hlinkClick r:id="rId2"/>
              </a:rPr>
              <a:t>http://metodist.lbz.ru/authors/informatika/3/</a:t>
            </a:r>
            <a:endParaRPr lang="ru-RU" sz="1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indent="22225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  <a:hlinkClick r:id="rId3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Л.Л.Босова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, А.Ю. </a:t>
            </a:r>
            <a:r>
              <a:rPr lang="ru-RU" sz="1800" b="1" dirty="0" err="1" smtClean="0">
                <a:solidFill>
                  <a:srgbClr val="002060"/>
                </a:solidFill>
                <a:latin typeface="Comic Sans MS" pitchFamily="66" charset="0"/>
              </a:rPr>
              <a:t>Босова</a:t>
            </a:r>
            <a:r>
              <a:rPr lang="ru-RU" sz="1800" b="1" dirty="0" smtClean="0">
                <a:solidFill>
                  <a:srgbClr val="002060"/>
                </a:solidFill>
                <a:latin typeface="Comic Sans MS" pitchFamily="66" charset="0"/>
              </a:rPr>
              <a:t>. Электронное приложение. 6, 7 класс</a:t>
            </a:r>
          </a:p>
          <a:p>
            <a:pPr indent="22225"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Comic Sans MS" pitchFamily="66" charset="0"/>
                <a:hlinkClick r:id="rId4"/>
              </a:rPr>
              <a:t>http://lbz.ru/books/228/7397/</a:t>
            </a:r>
            <a:endParaRPr lang="ru-RU" sz="1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indent="22225">
              <a:defRPr/>
            </a:pPr>
            <a:r>
              <a:rPr lang="en-US" sz="1800" b="1" dirty="0" smtClean="0">
                <a:solidFill>
                  <a:srgbClr val="002060"/>
                </a:solidFill>
                <a:latin typeface="Comic Sans MS" pitchFamily="66" charset="0"/>
                <a:hlinkClick r:id="rId5"/>
              </a:rPr>
              <a:t>http://lbz.ru/books/540/4071/</a:t>
            </a:r>
            <a:endParaRPr lang="ru-RU" sz="18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7664" y="5517232"/>
            <a:ext cx="65900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3300"/>
                </a:solidFill>
              </a:rPr>
              <a:t>По 1 баллу за каждый правильный ответ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(тест)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755576" y="1556792"/>
            <a:ext cx="2674640" cy="355699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Вариант 1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г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в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в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а</a:t>
            </a:r>
          </a:p>
          <a:p>
            <a:pPr marL="514350" indent="-514350" algn="ctr">
              <a:buNone/>
            </a:pPr>
            <a:r>
              <a:rPr lang="ru-RU" dirty="0" smtClean="0"/>
              <a:t>	 г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139952" y="1556792"/>
            <a:ext cx="4038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Вариант 2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б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г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г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/>
              <a:t>а</a:t>
            </a:r>
          </a:p>
          <a:p>
            <a:pPr marL="514350" indent="-514350" algn="ctr">
              <a:buNone/>
            </a:pPr>
            <a:r>
              <a:rPr lang="ru-RU" dirty="0" smtClean="0"/>
              <a:t>	б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6686568" cy="725487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Проверим  домашнюю работу</a:t>
            </a:r>
            <a:r>
              <a:rPr lang="ru-RU" b="1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:</a:t>
            </a:r>
            <a:endParaRPr lang="ru-RU" b="1" dirty="0"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240360" cy="364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283968" y="1546515"/>
            <a:ext cx="381642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9 монет одинакового достоинства - одна фальшивая (она легче остальных). За какое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минимальное число взвешиваний на чашечных весах без гирь можно определить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фальшивую монету?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274154" y="5373216"/>
            <a:ext cx="25627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 action="ppaction://hlinkfile"/>
              </a:rPr>
              <a:t>Проверка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5949280"/>
            <a:ext cx="1788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6"/>
                </a:solidFill>
              </a:rPr>
              <a:t>от 0 до 5 баллов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Ты знаешь, как пришить пуговицу?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00200"/>
            <a:ext cx="4543428" cy="45259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40200C"/>
                </a:solidFill>
              </a:rPr>
              <a:t>Вдеть нитку в иголку.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Приложить пуговицу к ткани.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40200C"/>
                </a:solidFill>
              </a:rPr>
              <a:t>Выполнить несколько стежков через отверстия в пуговице.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Закрепить нитку.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40200C"/>
                </a:solidFill>
              </a:rPr>
              <a:t>Отрезать нитку.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386" name="Picture 2" descr="Шитье Записи в рубрике Шитье Дневник Ирина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lum bright="20000" contrast="10000"/>
          </a:blip>
          <a:srcRect/>
          <a:stretch>
            <a:fillRect/>
          </a:stretch>
        </p:blipFill>
        <p:spPr bwMode="auto">
          <a:xfrm>
            <a:off x="428596" y="1785926"/>
            <a:ext cx="3571900" cy="342902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Ты знаешь, как пришить 5 пуговиц?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4810" y="857232"/>
            <a:ext cx="33094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Повтори </a:t>
            </a:r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r>
              <a:rPr lang="ru-RU" sz="4000" b="1" dirty="0" smtClean="0">
                <a:solidFill>
                  <a:srgbClr val="002060"/>
                </a:solidFill>
              </a:rPr>
              <a:t> раз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14348" y="0"/>
            <a:ext cx="8229600" cy="939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Какой алгоритм у тебя получился?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6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Какую программу для построения квадрата можно создать в среде </a:t>
            </a:r>
            <a:r>
              <a:rPr lang="ru-RU" sz="2000" b="1" dirty="0" err="1" smtClean="0"/>
              <a:t>Scratch</a:t>
            </a:r>
            <a:r>
              <a:rPr lang="ru-RU" sz="2000" b="1" dirty="0" smtClean="0"/>
              <a:t>?</a:t>
            </a:r>
            <a:endParaRPr lang="ru-RU" sz="2000" dirty="0"/>
          </a:p>
        </p:txBody>
      </p:sp>
      <p:pic>
        <p:nvPicPr>
          <p:cNvPr id="1026" name="Рисунок 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132856"/>
            <a:ext cx="3312368" cy="336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4" descr="C:\Program Files (x86)\Scratch\Media\Costumes\Animals\cat1-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268760"/>
            <a:ext cx="129354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539384"/>
            <a:ext cx="1377305" cy="145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40200C"/>
                </a:solidFill>
                <a:effectLst/>
              </a:rPr>
              <a:t>Тема урока:</a:t>
            </a:r>
            <a:endParaRPr lang="ru-RU" b="1" dirty="0">
              <a:solidFill>
                <a:srgbClr val="40200C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00013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«Алгоритм с повторением»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04864"/>
            <a:ext cx="561134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4282" y="1285860"/>
            <a:ext cx="8715436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1357298"/>
            <a:ext cx="3135292" cy="4954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indent="22225"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6350" indent="22225">
              <a:buFont typeface="Arial" pitchFamily="34" charset="0"/>
              <a:buNone/>
            </a:pPr>
            <a:r>
              <a:rPr lang="ru-RU" b="1" dirty="0" smtClean="0">
                <a:solidFill>
                  <a:srgbClr val="40200C"/>
                </a:solidFill>
              </a:rPr>
              <a:t>Узнать:</a:t>
            </a:r>
          </a:p>
          <a:p>
            <a:pPr marL="6350" indent="22225"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6350" indent="22225"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6350" indent="22225">
              <a:buFont typeface="Arial" pitchFamily="34" charset="0"/>
              <a:buNone/>
            </a:pPr>
            <a:r>
              <a:rPr lang="ru-RU" b="1" dirty="0" smtClean="0">
                <a:solidFill>
                  <a:srgbClr val="40200C"/>
                </a:solidFill>
              </a:rPr>
              <a:t>Научиться:</a:t>
            </a:r>
          </a:p>
          <a:p>
            <a:pPr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1785926"/>
            <a:ext cx="60722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об алгоритме с повторением как одном из типов алгоритмов 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3714752"/>
            <a:ext cx="51925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составлять алгоритмы с повторением  для различных исполнителей.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43998" cy="796908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Цели урока:</a:t>
            </a:r>
            <a:endParaRPr lang="ru-RU" b="1" dirty="0"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60212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Стр. 114-115</a:t>
            </a:r>
            <a:endParaRPr lang="ru-RU" dirty="0"/>
          </a:p>
        </p:txBody>
      </p:sp>
      <p:pic>
        <p:nvPicPr>
          <p:cNvPr id="14" name="Picture 2" descr="Босова Информатика 6 класс Рабочая тетрадь ФГОС (ЛБЗ) - Книжный интернет магазин учебников Умник и К - у нас можно купить вс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5373216"/>
            <a:ext cx="713615" cy="10276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851573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Форма организации действий, при которой выполнение одной и той же последовательности команд повторяется, пока выполняется некоторое заранее установленное условие, называется циклом (повторением) </a:t>
            </a:r>
          </a:p>
          <a:p>
            <a:pPr lvl="0"/>
            <a:r>
              <a:rPr lang="ru-RU" dirty="0" smtClean="0"/>
              <a:t>Алгоритм, содержащий циклы, называется циклическим алгоритмом или алгоритмом с повторениями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91276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652120" y="50131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у=25-5=20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53012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у=20-5=15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788024" y="501317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530120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566124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724128" y="55892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у=15-5=10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88024" y="59492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724128" y="58772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у=10-5=5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452320" y="6165304"/>
            <a:ext cx="57606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220072" y="2060848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63688" y="5013176"/>
            <a:ext cx="504056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059832" y="5013176"/>
            <a:ext cx="576064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25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732240" y="2636912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5220072" y="2060848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732240" y="2636912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5220072" y="2060848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411760" y="2132856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732240" y="2636912"/>
            <a:ext cx="72008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5220072" y="2060848"/>
            <a:ext cx="648072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6732240" y="2636912"/>
            <a:ext cx="79208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0" grpId="0" animBg="1"/>
      <p:bldP spid="21" grpId="0" animBg="1"/>
      <p:bldP spid="21" grpId="1" animBg="1"/>
      <p:bldP spid="22" grpId="0" animBg="1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31" grpId="1" animBg="1"/>
      <p:bldP spid="31" grpId="2" animBg="1"/>
      <p:bldP spid="35" grpId="0" animBg="1"/>
      <p:bldP spid="35" grpId="1" animBg="1"/>
      <p:bldP spid="36" grpId="0" animBg="1"/>
      <p:bldP spid="3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583</Words>
  <Application>Microsoft Office PowerPoint</Application>
  <PresentationFormat>Экран (4:3)</PresentationFormat>
  <Paragraphs>138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Оформление по умолчанию</vt:lpstr>
      <vt:lpstr>Слайд 1</vt:lpstr>
      <vt:lpstr>Проверка (тест)</vt:lpstr>
      <vt:lpstr>Проверим  домашнюю работу:</vt:lpstr>
      <vt:lpstr>Ты знаешь, как пришить пуговицу?</vt:lpstr>
      <vt:lpstr>Какую программу для построения квадрата можно создать в среде Scratch?</vt:lpstr>
      <vt:lpstr>Тема урока:</vt:lpstr>
      <vt:lpstr>Цели урока:</vt:lpstr>
      <vt:lpstr>Слайд 8</vt:lpstr>
      <vt:lpstr>Слайд 9</vt:lpstr>
      <vt:lpstr>Слайд 10</vt:lpstr>
      <vt:lpstr>Слайд 11</vt:lpstr>
      <vt:lpstr>Выполни практическую работу:</vt:lpstr>
      <vt:lpstr>Слайд 13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</dc:title>
  <cp:lastModifiedBy>Андрей Юрьевич</cp:lastModifiedBy>
  <cp:revision>73</cp:revision>
  <dcterms:modified xsi:type="dcterms:W3CDTF">2015-04-12T17:39:13Z</dcterms:modified>
</cp:coreProperties>
</file>