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gif" ContentType="image/gif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9" r:id="rId2"/>
    <p:sldId id="275" r:id="rId3"/>
    <p:sldId id="260" r:id="rId4"/>
    <p:sldId id="264" r:id="rId5"/>
    <p:sldId id="261" r:id="rId6"/>
    <p:sldId id="265" r:id="rId7"/>
    <p:sldId id="266" r:id="rId8"/>
    <p:sldId id="267" r:id="rId9"/>
    <p:sldId id="274" r:id="rId10"/>
    <p:sldId id="276" r:id="rId11"/>
    <p:sldId id="277" r:id="rId12"/>
    <p:sldId id="270" r:id="rId13"/>
    <p:sldId id="27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rgbClr val="C00000"/>
              </a:solidFill>
            </c:spPr>
          </c:dPt>
          <c:dPt>
            <c:idx val="1"/>
            <c:bubble3D val="0"/>
            <c:spPr>
              <a:solidFill>
                <a:schemeClr val="tx2">
                  <a:lumMod val="75000"/>
                </a:schemeClr>
              </a:solidFill>
            </c:spPr>
          </c:dPt>
          <c:val>
            <c:numRef>
              <c:f>Лист1!$D$1:$D$2</c:f>
              <c:numCache>
                <c:formatCode>0%</c:formatCode>
                <c:ptCount val="2"/>
                <c:pt idx="0">
                  <c:v>0.8</c:v>
                </c:pt>
                <c:pt idx="1">
                  <c:v>0.2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  <c:userShapes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0.31183</cdr:x>
      <cdr:y>0.19633</cdr:y>
    </cdr:from>
    <cdr:to>
      <cdr:x>0.46237</cdr:x>
      <cdr:y>0.28695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088232" y="936104"/>
          <a:ext cx="1008112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24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20 %</a:t>
          </a:r>
          <a:endParaRPr lang="ru-RU" sz="2400" b="1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0.25806</cdr:x>
      <cdr:y>0.51349</cdr:y>
    </cdr:from>
    <cdr:to>
      <cdr:x>0.47312</cdr:x>
      <cdr:y>0.69472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728192" y="2448272"/>
          <a:ext cx="1440160" cy="86409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24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80 %</a:t>
          </a:r>
          <a:endParaRPr lang="ru-RU" sz="2400" b="1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A07935-B914-4385-A933-9E016DCB6535}" type="datetimeFigureOut">
              <a:rPr lang="ru-RU" smtClean="0"/>
              <a:t>04.11.2017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60DF11-2555-44AA-9A73-E0FDD305D7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38356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8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package" Target="../embeddings/_________Microsoft_Word2.docx"/><Relationship Id="rId5" Type="http://schemas.openxmlformats.org/officeDocument/2006/relationships/oleObject" Target="../embeddings/oleObject1.bin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hyperlink" Target="http://www.parents.ru/article/pishha-dlya-uma-produkty-uluchshayushhie-rabotu-m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kakievitaminy.ru/produkty/vitaminy-v-moloke" TargetMode="External"/><Relationship Id="rId5" Type="http://schemas.openxmlformats.org/officeDocument/2006/relationships/hyperlink" Target="http://www.pitanieizdorovje.ru/milk-for-muscle-growth.html" TargetMode="External"/><Relationship Id="rId4" Type="http://schemas.openxmlformats.org/officeDocument/2006/relationships/hyperlink" Target="http://www.wday.ru/krasota-zdorovie/sok/chto-budet-esli-pit-moloko-kajdyiy-den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ьга Николаевна\Desktop\vector-paisagem-verde-com-borboletas-e-arco-iris_18-141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-157719" y="196548"/>
            <a:ext cx="74888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 бюджетное общеобразовательное учреждение</a:t>
            </a: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«Средняя общеобразовательная школа № 62 им. Ю.А. Гагарина»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07696" y="5380672"/>
            <a:ext cx="2736304" cy="1477328"/>
          </a:xfrm>
          <a:prstGeom prst="rect">
            <a:avLst/>
          </a:prstGeom>
          <a:solidFill>
            <a:schemeClr val="accent3">
              <a:lumMod val="75000"/>
              <a:alpha val="78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Русских О.Н.-</a:t>
            </a:r>
          </a:p>
          <a:p>
            <a:pPr algn="ctr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лассный руководитель 5 «А» класса,</a:t>
            </a:r>
          </a:p>
          <a:p>
            <a:pPr algn="ctr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«СОШ № 62»,</a:t>
            </a:r>
          </a:p>
          <a:p>
            <a:pPr algn="ctr"/>
            <a:r>
              <a:rPr lang="ru-RU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.Ижевк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УР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C:\Users\Ольга Николаевна\Desktop\938086008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429" y="3573016"/>
            <a:ext cx="1692496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36429" y="923597"/>
            <a:ext cx="77768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4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Классный  час</a:t>
            </a:r>
          </a:p>
          <a:p>
            <a:r>
              <a:rPr lang="ru-RU" sz="32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«Школьное молоко: пить или не пить?»</a:t>
            </a:r>
            <a:endParaRPr lang="ru-RU" sz="32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57116">
            <a:off x="5241913" y="3243577"/>
            <a:ext cx="1554137" cy="114093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200" y="2654945"/>
            <a:ext cx="2794578" cy="388761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5575" y="0"/>
            <a:ext cx="1703991" cy="166460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86464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ьга Николаевна\Desktop\vector-paisagem-verde-com-borboletas-e-arco-iris_18-1415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62008"/>
            <a:ext cx="9144000" cy="702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987904" y="-46177"/>
            <a:ext cx="18473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4800" b="1" i="1" dirty="0">
              <a:solidFill>
                <a:srgbClr val="C00000"/>
              </a:solidFill>
              <a:latin typeface="Arial Black" panose="020B0A040201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0970" y="2636912"/>
            <a:ext cx="1693030" cy="2550675"/>
          </a:xfrm>
          <a:prstGeom prst="rect">
            <a:avLst/>
          </a:prstGeom>
        </p:spPr>
      </p:pic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6914333"/>
              </p:ext>
            </p:extLst>
          </p:nvPr>
        </p:nvGraphicFramePr>
        <p:xfrm>
          <a:off x="502400" y="-46177"/>
          <a:ext cx="6772460" cy="72634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Документ" r:id="rId6" imgW="5940803" imgH="8698272" progId="Word.Document.12">
                  <p:embed/>
                </p:oleObj>
              </mc:Choice>
              <mc:Fallback>
                <p:oleObj name="Документ" r:id="rId6" imgW="5940803" imgH="869827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02400" y="-46177"/>
                        <a:ext cx="6772460" cy="7263415"/>
                      </a:xfrm>
                      <a:prstGeom prst="rect">
                        <a:avLst/>
                      </a:prstGeom>
                      <a:solidFill>
                        <a:srgbClr val="92D050">
                          <a:alpha val="72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02571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ьга Николаевна\Desktop\vector-paisagem-verde-com-borboletas-e-arco-iris_18-141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62008"/>
            <a:ext cx="9144000" cy="702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987904" y="-46177"/>
            <a:ext cx="18473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4800" b="1" i="1" dirty="0">
              <a:solidFill>
                <a:srgbClr val="C00000"/>
              </a:solidFill>
              <a:latin typeface="Arial Black" panose="020B0A040201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362" y="271628"/>
            <a:ext cx="4676686" cy="631474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004048" y="369321"/>
            <a:ext cx="41399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Данная презентация заняла  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место </a:t>
            </a:r>
            <a:endParaRPr lang="ru-RU" sz="2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 Всероссийском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конкурсе внеклассное мероприятие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«Классный час с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Топтыжкой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2780928"/>
            <a:ext cx="2667364" cy="3710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7043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ьга Николаевна\Desktop\vector-paisagem-verde-com-borboletas-e-arco-iris_18-141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503" y="-259268"/>
            <a:ext cx="9144000" cy="702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247" y="938502"/>
            <a:ext cx="7694500" cy="551971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55166" y="-11619"/>
            <a:ext cx="77048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«Здоровым быть охота всем,</a:t>
            </a:r>
          </a:p>
          <a:p>
            <a:r>
              <a:rPr lang="ru-RU" sz="28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Пьем молоко мы классом всем»</a:t>
            </a:r>
            <a:endParaRPr lang="ru-RU" sz="28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2202" y="116632"/>
            <a:ext cx="1900057" cy="2643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0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ьга Николаевна\Desktop\vector-paisagem-verde-com-borboletas-e-arco-iris_18-141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62008"/>
            <a:ext cx="9144000" cy="7029400"/>
          </a:xfrm>
          <a:prstGeom prst="rect">
            <a:avLst/>
          </a:prstGeom>
          <a:solidFill>
            <a:srgbClr val="92D050"/>
          </a:solidFill>
          <a:extLst/>
        </p:spPr>
      </p:pic>
      <p:sp>
        <p:nvSpPr>
          <p:cNvPr id="3" name="Прямоугольник 2"/>
          <p:cNvSpPr/>
          <p:nvPr/>
        </p:nvSpPr>
        <p:spPr>
          <a:xfrm>
            <a:off x="987904" y="-46177"/>
            <a:ext cx="18473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4800" b="1" i="1" dirty="0">
              <a:solidFill>
                <a:srgbClr val="C00000"/>
              </a:solidFill>
              <a:latin typeface="Arial Black" panose="020B0A04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39752" y="184655"/>
            <a:ext cx="41399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Источники: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2780928"/>
            <a:ext cx="2667364" cy="3710647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172634" y="789536"/>
            <a:ext cx="6279685" cy="2759602"/>
          </a:xfrm>
          <a:prstGeom prst="rect">
            <a:avLst/>
          </a:prstGeom>
          <a:solidFill>
            <a:srgbClr val="92D050">
              <a:alpha val="63000"/>
            </a:srgbClr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1.http://www.aif.ru/food/products/4086/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http://www.wday.ru/krasota-zdorovie/sok/chto-budet-esli-pit-moloko-kajdyiy-den/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</a:t>
            </a: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http://www.pitanieizdorovje.ru/milk-for-muscle-growth.html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</a:t>
            </a:r>
            <a:r>
              <a:rPr lang="ru-RU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6"/>
              </a:rPr>
              <a:t>http://kakievitaminy.ru/produkty/vitaminy-v-moloke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</a:t>
            </a:r>
            <a:r>
              <a:rPr lang="ru-RU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7"/>
              </a:rPr>
              <a:t>http://www.parents.ru/article/pishha-dlya-uma-produkty-uluchshayushhie-rabotu-m/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</a:t>
            </a: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http</a:t>
            </a:r>
            <a:r>
              <a:rPr lang="ru-RU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://</a:t>
            </a:r>
            <a:r>
              <a:rPr lang="en-US" u="sng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schoolmilk</a:t>
            </a:r>
            <a:r>
              <a:rPr lang="ru-RU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en-US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info</a:t>
            </a:r>
            <a:r>
              <a:rPr lang="ru-RU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/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9539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ьга Николаевна\Desktop\vector-paisagem-verde-com-borboletas-e-arco-iris_18-141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1400"/>
            <a:ext cx="9144000" cy="702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9552" y="188640"/>
            <a:ext cx="828092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Цель:</a:t>
            </a:r>
          </a:p>
          <a:p>
            <a:r>
              <a:rPr lang="ru-RU" sz="2400" i="1" dirty="0" smtClean="0">
                <a:latin typeface="Arial Black" panose="020B0A04020102020204" pitchFamily="34" charset="0"/>
              </a:rPr>
              <a:t>Сформировать убеждение  учащихся </a:t>
            </a:r>
          </a:p>
          <a:p>
            <a:r>
              <a:rPr lang="ru-RU" sz="2400" i="1" dirty="0" smtClean="0">
                <a:latin typeface="Arial Black" panose="020B0A04020102020204" pitchFamily="34" charset="0"/>
              </a:rPr>
              <a:t>о пользе от употребления молока</a:t>
            </a:r>
            <a:endParaRPr lang="ru-RU" sz="2400" i="1" dirty="0">
              <a:latin typeface="Arial Black" panose="020B0A040201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5576" y="1772816"/>
            <a:ext cx="8064896" cy="1938992"/>
          </a:xfrm>
          <a:prstGeom prst="rect">
            <a:avLst/>
          </a:prstGeom>
          <a:solidFill>
            <a:srgbClr val="92D050">
              <a:alpha val="61000"/>
            </a:srgbClr>
          </a:solidFill>
        </p:spPr>
        <p:txBody>
          <a:bodyPr wrap="square" rtlCol="0">
            <a:spAutoFit/>
          </a:bodyPr>
          <a:lstStyle/>
          <a:p>
            <a:r>
              <a:rPr lang="ru-RU" sz="2000" i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Задачи:</a:t>
            </a:r>
          </a:p>
          <a:p>
            <a:pPr marL="342900" indent="-342900">
              <a:buFontTx/>
              <a:buChar char="-"/>
            </a:pPr>
            <a:r>
              <a:rPr lang="ru-RU" sz="2000" i="1" dirty="0" smtClean="0">
                <a:latin typeface="Arial Black" panose="020B0A04020102020204" pitchFamily="34" charset="0"/>
              </a:rPr>
              <a:t>проанализировать состояние здоровья класса;</a:t>
            </a:r>
          </a:p>
          <a:p>
            <a:pPr marL="342900" indent="-342900">
              <a:buFontTx/>
              <a:buChar char="-"/>
            </a:pPr>
            <a:r>
              <a:rPr lang="ru-RU" sz="2000" i="1" dirty="0" smtClean="0">
                <a:latin typeface="Arial Black" panose="020B0A04020102020204" pitchFamily="34" charset="0"/>
              </a:rPr>
              <a:t>совместно с учащимися ответить на </a:t>
            </a:r>
          </a:p>
          <a:p>
            <a:r>
              <a:rPr lang="ru-RU" sz="2000" i="1" dirty="0">
                <a:latin typeface="Arial Black" panose="020B0A04020102020204" pitchFamily="34" charset="0"/>
              </a:rPr>
              <a:t> </a:t>
            </a:r>
            <a:r>
              <a:rPr lang="ru-RU" sz="2000" i="1" dirty="0" smtClean="0">
                <a:latin typeface="Arial Black" panose="020B0A04020102020204" pitchFamily="34" charset="0"/>
              </a:rPr>
              <a:t>   вопросы: почему в школе выдают </a:t>
            </a:r>
          </a:p>
          <a:p>
            <a:r>
              <a:rPr lang="ru-RU" sz="2000" i="1" dirty="0">
                <a:latin typeface="Arial Black" panose="020B0A04020102020204" pitchFamily="34" charset="0"/>
              </a:rPr>
              <a:t> </a:t>
            </a:r>
            <a:r>
              <a:rPr lang="ru-RU" sz="2000" i="1" dirty="0" smtClean="0">
                <a:latin typeface="Arial Black" panose="020B0A04020102020204" pitchFamily="34" charset="0"/>
              </a:rPr>
              <a:t>  молоко?, что дает нам ежедневное употребление </a:t>
            </a:r>
          </a:p>
          <a:p>
            <a:r>
              <a:rPr lang="ru-RU" sz="2000" i="1" dirty="0">
                <a:latin typeface="Arial Black" panose="020B0A04020102020204" pitchFamily="34" charset="0"/>
              </a:rPr>
              <a:t> </a:t>
            </a:r>
            <a:r>
              <a:rPr lang="ru-RU" sz="2000" i="1" dirty="0" smtClean="0">
                <a:latin typeface="Arial Black" panose="020B0A04020102020204" pitchFamily="34" charset="0"/>
              </a:rPr>
              <a:t>  молока?</a:t>
            </a:r>
            <a:endParaRPr lang="ru-RU" sz="2000" i="1" dirty="0">
              <a:latin typeface="Arial Black" panose="020B0A040201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3573016"/>
            <a:ext cx="2160240" cy="3005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698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ьга Николаевна\Desktop\vector-paisagem-verde-com-borboletas-e-arco-iris_18-141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71078"/>
            <a:ext cx="76328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800" b="1" i="1" dirty="0" smtClean="0">
                <a:solidFill>
                  <a:srgbClr val="C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Почему  в школе выдают </a:t>
            </a:r>
          </a:p>
          <a:p>
            <a:pPr algn="ctr"/>
            <a:r>
              <a:rPr lang="ru-RU" sz="2800" b="1" i="1" dirty="0" smtClean="0">
                <a:solidFill>
                  <a:srgbClr val="C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 детям  молоко?</a:t>
            </a:r>
            <a:endParaRPr lang="ru-RU" sz="2800" b="1" i="1" dirty="0">
              <a:solidFill>
                <a:srgbClr val="C00000"/>
              </a:solidFill>
              <a:latin typeface="Arial Black" panose="020B0A04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3287" y="947765"/>
            <a:ext cx="7186273" cy="5940088"/>
          </a:xfrm>
          <a:prstGeom prst="rect">
            <a:avLst/>
          </a:prstGeom>
          <a:solidFill>
            <a:schemeClr val="accent3">
              <a:lumMod val="75000"/>
              <a:alpha val="76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Суть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«Школьное молоко» заключается в ежедневном обеспечении детей в образовательных учреждениях молоком в качестве дополнительного питания. То есть, каждый день школьники получают 200-граммовую порцию молока - главного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биодоступного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поставщика кальция, необходимого растущему организму - в индивидуальной асептической упаковке.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Т.о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выполняются сразу две важнейшие задачи - укрепление здоровья школьников и формирование у них осознанного отношения к питанию. Это значит, что, повзрослев, ребята сохранят привычку правильно питаться и, следовательно, сберегут здоровье на долгие годы.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С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национальной программой знакомы миллионы российских школьников и их родителей: за 10 лет она охватила уже 49 регионов. В целом же в мире Международная программа «Школьное молоко» действует более 95 лет и реализуется в 80 государствах. В нашей стране ежедневную порцию молока получают, в основном, ученики 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1-5классов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6388" y="3430590"/>
            <a:ext cx="2127612" cy="2959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1969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ьга Николаевна\Desktop\vector-paisagem-verde-com-borboletas-e-arco-iris_18-141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1400"/>
            <a:ext cx="9144000" cy="702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852424"/>
            <a:ext cx="7007282" cy="5324535"/>
          </a:xfrm>
          <a:prstGeom prst="rect">
            <a:avLst/>
          </a:prstGeom>
          <a:solidFill>
            <a:schemeClr val="accent3">
              <a:lumMod val="75000"/>
              <a:alpha val="73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Люди пьют молоко тысячи лет. Как только человек сумел приручить коров, буйволиц, оленей и других животных, дающих молоко, проблема еды во многом была решена, особенно для детей.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Ещё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Древнем Востоке молоко использовали для лечения заболеваний нервной системы и психических расстройств. По утрам его пили, чтобы взбодриться, а вечером, напротив, чтобы скорее заснуть.</a:t>
            </a:r>
          </a:p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Восточные медики считали, что молоко способствует развитию интеллекта, делает человека более разумным, помогает ему понять окружающий мир и отличить добро от зла. Вот такие чудесные свойства приписывали молоку Индийские Веды.</a:t>
            </a:r>
          </a:p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Современные медики тоже рекомендуют пить молоко на ночь, чтобы избежать бессонницы. Конечно, молоко не обладает снотворным действием – оно просто благотворно влияет на желудок и успокаивает организм.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12556" y="188640"/>
            <a:ext cx="80648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Из истории употребления молока</a:t>
            </a:r>
            <a:endParaRPr lang="ru-RU" sz="3200" b="1" i="1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3343300"/>
            <a:ext cx="2000194" cy="278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453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ьга Николаевна\Desktop\vector-paisagem-verde-com-borboletas-e-arco-iris_18-141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1400"/>
            <a:ext cx="9144000" cy="702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339752" y="58965"/>
            <a:ext cx="6480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В чем польза молока?</a:t>
            </a:r>
            <a:endParaRPr lang="ru-RU" sz="2800" i="1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07704" y="836712"/>
            <a:ext cx="6738486" cy="5509200"/>
          </a:xfrm>
          <a:prstGeom prst="rect">
            <a:avLst/>
          </a:prstGeom>
          <a:solidFill>
            <a:schemeClr val="accent3">
              <a:lumMod val="75000"/>
              <a:alpha val="59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dirty="0"/>
              <a:t> 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Питательных веществ в молоке очень много – более 200, и основными из них можно назвать белки, жиры, углеводы, витамины и минеральные соли. Все эти компоненты играют важную роль в питании и обеспечении нормальной жизнедеятельности организма.</a:t>
            </a:r>
          </a:p>
          <a:p>
            <a:pPr algn="ctr"/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Самое ценное – белки, ведь в них есть все необходимые аминокислоты. Молочный жир тоже ценен, и он считается самым полноценным из пищевых жиров. Благоприятно влияет на пищеварение молочный сахар, а микро- и макроэлементы, содержащиеся в молоке, необходимы для формирования костной ткани и обновления клеток крови. Соли кальция, фосфора, ферменты и гормоны делают молоко ещё более ценным продуктом.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51520" y="1628800"/>
            <a:ext cx="1857481" cy="3069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1717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ьга Николаевна\Desktop\vector-paisagem-verde-com-borboletas-e-arco-iris_18-141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1400"/>
            <a:ext cx="9144000" cy="702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1919" y="-13855"/>
            <a:ext cx="784887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i="1" dirty="0" smtClean="0">
                <a:solidFill>
                  <a:srgbClr val="C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  Как правильно пить молоко?</a:t>
            </a:r>
            <a:endParaRPr lang="ru-RU" sz="3000" b="1" i="1" dirty="0">
              <a:solidFill>
                <a:srgbClr val="C00000"/>
              </a:solidFill>
              <a:latin typeface="Arial Black" panose="020B0A04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614065"/>
            <a:ext cx="4032448" cy="4832092"/>
          </a:xfrm>
          <a:prstGeom prst="rect">
            <a:avLst/>
          </a:prstGeom>
          <a:solidFill>
            <a:schemeClr val="accent3">
              <a:lumMod val="75000"/>
              <a:alpha val="72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Пить молоко лучше всего или утром, или за 1-2 часа до сна. Чтобы узнать, сколько молока тебе необходимо, сделай так: выпей на ночь столько молока, сколько хочешь. А утром посмотри на свой язык: если налет будет белый, значит, выпито слишком много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Бывает, что человеку достаточно и чайной ложки молока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C:\Users\Ольга Николаевна\Desktop\milk 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7251" y="24764"/>
            <a:ext cx="2187080" cy="472555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Ольга Николаевна\Desktop\milk 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1633" y="1484784"/>
            <a:ext cx="1982637" cy="398259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Ольга Николаевна\Desktop\milk 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6355" y="3311043"/>
            <a:ext cx="1645680" cy="33057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927936" y="5467374"/>
            <a:ext cx="3030163" cy="830997"/>
          </a:xfrm>
          <a:prstGeom prst="rect">
            <a:avLst/>
          </a:prstGeom>
          <a:solidFill>
            <a:schemeClr val="accent3">
              <a:lumMod val="75000"/>
              <a:alpha val="66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ежедневно пьем молоко на завтрак</a:t>
            </a:r>
            <a:endParaRPr lang="ru-RU" sz="24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7809" y="949006"/>
            <a:ext cx="2061224" cy="2867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1546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ьга Николаевна\Desktop\vector-paisagem-verde-com-borboletas-e-arco-iris_18-141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1400"/>
            <a:ext cx="9144000" cy="70294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</p:pic>
      <p:sp>
        <p:nvSpPr>
          <p:cNvPr id="2" name="TextBox 1"/>
          <p:cNvSpPr txBox="1"/>
          <p:nvPr/>
        </p:nvSpPr>
        <p:spPr>
          <a:xfrm>
            <a:off x="1081928" y="0"/>
            <a:ext cx="75608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Что дает нам ежедневное </a:t>
            </a:r>
          </a:p>
          <a:p>
            <a:pPr algn="ctr"/>
            <a:r>
              <a:rPr lang="ru-RU" sz="2400" i="1" dirty="0">
                <a:solidFill>
                  <a:srgbClr val="C00000"/>
                </a:solidFill>
                <a:latin typeface="Arial Black" panose="020B0A04020102020204" pitchFamily="34" charset="0"/>
              </a:rPr>
              <a:t> </a:t>
            </a:r>
            <a:r>
              <a:rPr lang="ru-RU" sz="2400" i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                                употребление молока?</a:t>
            </a:r>
            <a:endParaRPr lang="ru-RU" sz="2400" i="1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3172" y="415498"/>
            <a:ext cx="4029923" cy="1631216"/>
          </a:xfrm>
          <a:prstGeom prst="rect">
            <a:avLst/>
          </a:prstGeom>
          <a:solidFill>
            <a:schemeClr val="accent3">
              <a:lumMod val="75000"/>
              <a:alpha val="68000"/>
            </a:schemeClr>
          </a:solidFill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Детскому организму необходим кальций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самый важный элемент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молока. И мы этот элемент получаем каждый день.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03648" y="2142971"/>
            <a:ext cx="3744416" cy="1200329"/>
          </a:xfrm>
          <a:prstGeom prst="rect">
            <a:avLst/>
          </a:prstGeom>
          <a:solidFill>
            <a:srgbClr val="FFC000">
              <a:alpha val="68000"/>
            </a:srgbClr>
          </a:solidFill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Магний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калий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снижают кровяное давление, нормализуют его и путем снижения стрессов оберегают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наш организм. 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814161" y="3573016"/>
            <a:ext cx="3528392" cy="2585323"/>
          </a:xfrm>
          <a:prstGeom prst="rect">
            <a:avLst/>
          </a:prstGeom>
          <a:solidFill>
            <a:srgbClr val="FF0000">
              <a:alpha val="56000"/>
            </a:srgbClr>
          </a:solidFill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.Регулярное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употребление молочных продуктов предотвратит опасное костное заболевание остеопороз. У детей с низким содержанием кальция значительно повышается риск переломов конечностей и длительного их заживления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90348" y="3429000"/>
            <a:ext cx="3345548" cy="1631216"/>
          </a:xfrm>
          <a:prstGeom prst="rect">
            <a:avLst/>
          </a:prstGeom>
          <a:solidFill>
            <a:schemeClr val="tx2">
              <a:lumMod val="60000"/>
              <a:lumOff val="40000"/>
              <a:alpha val="77000"/>
            </a:schemeClr>
          </a:solidFill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4.Регулярное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употребление молочных продуктов просто необходимо для поддержания зубов в отличной форме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63352" y="5380027"/>
            <a:ext cx="3487363" cy="1323439"/>
          </a:xfrm>
          <a:prstGeom prst="rect">
            <a:avLst/>
          </a:prstGeom>
          <a:solidFill>
            <a:schemeClr val="accent4">
              <a:lumMod val="60000"/>
              <a:lumOff val="40000"/>
              <a:alpha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.Молоко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содержащиеся в нем витамины, в том числе и витамин А, помогают оздоровить кожу.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364088" y="830997"/>
            <a:ext cx="3672408" cy="2554545"/>
          </a:xfrm>
          <a:prstGeom prst="rect">
            <a:avLst/>
          </a:prstGeom>
          <a:solidFill>
            <a:srgbClr val="7030A0">
              <a:alpha val="57000"/>
            </a:srgbClr>
          </a:solidFill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2.Ежедневное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потребление молока способствует полноценному получению витаминов и минералов. Оно удовлетворяет потребность организма в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кальцие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магние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калие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фосфоре и многих других полезных минералах.</a:t>
            </a:r>
          </a:p>
        </p:txBody>
      </p:sp>
    </p:spTree>
    <p:extLst>
      <p:ext uri="{BB962C8B-B14F-4D97-AF65-F5344CB8AC3E}">
        <p14:creationId xmlns:p14="http://schemas.microsoft.com/office/powerpoint/2010/main" val="2965060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ьга Николаевна\Desktop\vector-paisagem-verde-com-borboletas-e-arco-iris_18-141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1400"/>
            <a:ext cx="9144000" cy="702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43608" y="0"/>
            <a:ext cx="66967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Диаграмма «Состояние здоровья учащихся 5 «А» класса» </a:t>
            </a:r>
            <a:endParaRPr lang="ru-RU" sz="2400" i="1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05444837"/>
              </p:ext>
            </p:extLst>
          </p:nvPr>
        </p:nvGraphicFramePr>
        <p:xfrm>
          <a:off x="1979712" y="830997"/>
          <a:ext cx="6696744" cy="47679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778027" y="5374957"/>
            <a:ext cx="2232248" cy="646331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группа здоровья 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89146" y="6021288"/>
            <a:ext cx="2232248" cy="646331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Подготовительная группа здоровья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23528" y="1550680"/>
            <a:ext cx="2317990" cy="3585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971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ьга Николаевна\Desktop\vector-paisagem-verde-com-borboletas-e-arco-iris_18-141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62008"/>
            <a:ext cx="9144000" cy="702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60203" y="717725"/>
            <a:ext cx="7488832" cy="830997"/>
          </a:xfrm>
          <a:prstGeom prst="rect">
            <a:avLst/>
          </a:prstGeom>
          <a:solidFill>
            <a:srgbClr val="92D050">
              <a:alpha val="71000"/>
            </a:srgbClr>
          </a:solidFill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здоровья учащихся 5 «А» класса  зависит </a:t>
            </a:r>
          </a:p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 многих факторов: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987904" y="-46177"/>
            <a:ext cx="262443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i="1" dirty="0">
                <a:solidFill>
                  <a:srgbClr val="C0000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Вывод: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19299" y="1750264"/>
            <a:ext cx="3672408" cy="461665"/>
          </a:xfrm>
          <a:prstGeom prst="rect">
            <a:avLst/>
          </a:prstGeom>
          <a:solidFill>
            <a:srgbClr val="92D050">
              <a:alpha val="84000"/>
            </a:srgbClr>
          </a:solidFill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* </a:t>
            </a:r>
            <a:r>
              <a:rPr lang="ru-RU" sz="2400" i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наследственность</a:t>
            </a:r>
            <a:endParaRPr lang="ru-RU" sz="2400" i="1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9299" y="2521695"/>
            <a:ext cx="4752528" cy="830997"/>
          </a:xfrm>
          <a:prstGeom prst="rect">
            <a:avLst/>
          </a:prstGeom>
          <a:solidFill>
            <a:srgbClr val="92D050">
              <a:alpha val="75000"/>
            </a:srgb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ru-RU" sz="2400" b="1" i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Занятия физкультурой  </a:t>
            </a:r>
          </a:p>
          <a:p>
            <a:r>
              <a:rPr lang="ru-RU" sz="2400" b="1" i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   и спортом</a:t>
            </a:r>
            <a:endParaRPr lang="ru-RU" sz="2400" b="1" i="1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3382" y="3680141"/>
            <a:ext cx="1728192" cy="523220"/>
          </a:xfrm>
          <a:prstGeom prst="rect">
            <a:avLst/>
          </a:prstGeom>
          <a:solidFill>
            <a:srgbClr val="92D050">
              <a:alpha val="72000"/>
            </a:srgbClr>
          </a:solidFill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>* </a:t>
            </a:r>
            <a:r>
              <a:rPr lang="ru-RU" sz="2800" i="1" dirty="0" smtClean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>ЗОЖ</a:t>
            </a:r>
            <a:endParaRPr lang="ru-RU" sz="2800" i="1" dirty="0">
              <a:solidFill>
                <a:schemeClr val="accent2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3382" y="4325665"/>
            <a:ext cx="4968552" cy="523220"/>
          </a:xfrm>
          <a:prstGeom prst="rect">
            <a:avLst/>
          </a:prstGeom>
          <a:solidFill>
            <a:srgbClr val="92D050">
              <a:alpha val="71000"/>
            </a:srgbClr>
          </a:solidFill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* </a:t>
            </a:r>
            <a:r>
              <a:rPr lang="ru-RU" sz="2800" b="1" i="1" dirty="0">
                <a:solidFill>
                  <a:srgbClr val="FF0000"/>
                </a:solidFill>
                <a:latin typeface="Arial Black" panose="020B0A04020102020204" pitchFamily="34" charset="0"/>
              </a:rPr>
              <a:t>п</a:t>
            </a:r>
            <a:r>
              <a:rPr lang="ru-RU" sz="2800" b="1" i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равильное питание</a:t>
            </a:r>
            <a:endParaRPr lang="ru-RU" sz="2800" b="1" i="1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3382" y="5023473"/>
            <a:ext cx="7704856" cy="156966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состав правильного питания входят молочные продукты,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т.о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ежедневное употребление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МОЛОКА «ТОПТЫЖКА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укрепляет и сохраняет учащихся 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 «А» класса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7969" y="1736889"/>
            <a:ext cx="2181495" cy="3286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7669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843</TotalTime>
  <Words>773</Words>
  <Application>Microsoft Office PowerPoint</Application>
  <PresentationFormat>Экран (4:3)</PresentationFormat>
  <Paragraphs>70</Paragraphs>
  <Slides>13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Arial Black</vt:lpstr>
      <vt:lpstr>Calibri</vt:lpstr>
      <vt:lpstr>Times New Roman</vt:lpstr>
      <vt:lpstr>Тема Office</vt:lpstr>
      <vt:lpstr>Документ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 Николаевна</dc:creator>
  <cp:lastModifiedBy>1</cp:lastModifiedBy>
  <cp:revision>82</cp:revision>
  <dcterms:created xsi:type="dcterms:W3CDTF">2017-09-28T09:24:18Z</dcterms:created>
  <dcterms:modified xsi:type="dcterms:W3CDTF">2017-11-04T12:33:17Z</dcterms:modified>
</cp:coreProperties>
</file>