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8" r:id="rId3"/>
    <p:sldId id="260" r:id="rId4"/>
    <p:sldId id="261" r:id="rId5"/>
    <p:sldId id="262" r:id="rId6"/>
    <p:sldId id="263" r:id="rId7"/>
    <p:sldId id="264" r:id="rId8"/>
    <p:sldId id="267" r:id="rId9"/>
    <p:sldId id="265" r:id="rId10"/>
    <p:sldId id="280" r:id="rId11"/>
    <p:sldId id="278" r:id="rId12"/>
    <p:sldId id="276" r:id="rId13"/>
    <p:sldId id="275" r:id="rId14"/>
    <p:sldId id="274" r:id="rId15"/>
    <p:sldId id="298" r:id="rId16"/>
    <p:sldId id="299" r:id="rId17"/>
    <p:sldId id="300" r:id="rId18"/>
    <p:sldId id="301" r:id="rId19"/>
    <p:sldId id="302" r:id="rId20"/>
    <p:sldId id="303" r:id="rId21"/>
    <p:sldId id="291" r:id="rId22"/>
    <p:sldId id="293" r:id="rId23"/>
    <p:sldId id="286" r:id="rId24"/>
    <p:sldId id="285" r:id="rId25"/>
    <p:sldId id="290" r:id="rId26"/>
    <p:sldId id="289" r:id="rId27"/>
    <p:sldId id="28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CE6F2"/>
    <a:srgbClr val="505368"/>
    <a:srgbClr val="705C48"/>
    <a:srgbClr val="9F3619"/>
    <a:srgbClr val="AA280E"/>
    <a:srgbClr val="A83F10"/>
    <a:srgbClr val="FFAD09"/>
    <a:srgbClr val="FCCE0C"/>
    <a:srgbClr val="000000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9136" autoAdjust="0"/>
    <p:restoredTop sz="94660"/>
  </p:normalViewPr>
  <p:slideViewPr>
    <p:cSldViewPr>
      <p:cViewPr>
        <p:scale>
          <a:sx n="68" d="100"/>
          <a:sy n="68" d="100"/>
        </p:scale>
        <p:origin x="-2460" y="-9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marL="0" indent="0" algn="ctr">
              <a:buNone/>
              <a:defRPr b="1" cap="none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5-конечная звезда 7"/>
          <p:cNvSpPr/>
          <p:nvPr userDrawn="1"/>
        </p:nvSpPr>
        <p:spPr>
          <a:xfrm>
            <a:off x="107504" y="457152"/>
            <a:ext cx="589908" cy="566312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209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 userDrawn="1"/>
        </p:nvSpPr>
        <p:spPr>
          <a:xfrm>
            <a:off x="971600" y="5308816"/>
            <a:ext cx="292109" cy="280424"/>
          </a:xfrm>
          <a:prstGeom prst="star5">
            <a:avLst/>
          </a:prstGeom>
          <a:solidFill>
            <a:srgbClr val="FFAD09">
              <a:alpha val="98039"/>
            </a:srgbClr>
          </a:solidFill>
          <a:ln>
            <a:noFill/>
          </a:ln>
          <a:effectLst>
            <a:glow rad="1905000">
              <a:schemeClr val="bg1">
                <a:alpha val="8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 userDrawn="1"/>
        </p:nvSpPr>
        <p:spPr>
          <a:xfrm>
            <a:off x="2453613" y="5361549"/>
            <a:ext cx="462203" cy="443715"/>
          </a:xfrm>
          <a:prstGeom prst="star5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28000"/>
              </a:schemeClr>
            </a:glow>
            <a:softEdge rad="0"/>
          </a:effectLst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 userDrawn="1"/>
        </p:nvSpPr>
        <p:spPr>
          <a:xfrm>
            <a:off x="1331005" y="4532976"/>
            <a:ext cx="450050" cy="432048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 userDrawn="1"/>
        </p:nvSpPr>
        <p:spPr>
          <a:xfrm>
            <a:off x="1319290" y="194507"/>
            <a:ext cx="461765" cy="443295"/>
          </a:xfrm>
          <a:prstGeom prst="star5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194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 userDrawn="1"/>
        </p:nvSpPr>
        <p:spPr>
          <a:xfrm>
            <a:off x="1319290" y="1988840"/>
            <a:ext cx="461765" cy="443295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 userDrawn="1"/>
        </p:nvSpPr>
        <p:spPr>
          <a:xfrm>
            <a:off x="2695715" y="5118642"/>
            <a:ext cx="220101" cy="211297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5-конечная звезда 16"/>
          <p:cNvSpPr/>
          <p:nvPr userDrawn="1"/>
        </p:nvSpPr>
        <p:spPr>
          <a:xfrm>
            <a:off x="669863" y="3891110"/>
            <a:ext cx="437508" cy="420008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5-конечная звезда 18"/>
          <p:cNvSpPr/>
          <p:nvPr userDrawn="1"/>
        </p:nvSpPr>
        <p:spPr>
          <a:xfrm>
            <a:off x="903557" y="6071756"/>
            <a:ext cx="322471" cy="309572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5-конечная звезда 19"/>
          <p:cNvSpPr/>
          <p:nvPr userDrawn="1"/>
        </p:nvSpPr>
        <p:spPr>
          <a:xfrm>
            <a:off x="1172511" y="3190664"/>
            <a:ext cx="328047" cy="314925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5-конечная звезда 20"/>
          <p:cNvSpPr/>
          <p:nvPr userDrawn="1"/>
        </p:nvSpPr>
        <p:spPr>
          <a:xfrm>
            <a:off x="1093509" y="968146"/>
            <a:ext cx="238131" cy="228606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5-конечная звезда 21"/>
          <p:cNvSpPr/>
          <p:nvPr userDrawn="1"/>
        </p:nvSpPr>
        <p:spPr>
          <a:xfrm>
            <a:off x="2076520" y="1166685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5-конечная звезда 22"/>
          <p:cNvSpPr/>
          <p:nvPr userDrawn="1"/>
        </p:nvSpPr>
        <p:spPr>
          <a:xfrm>
            <a:off x="522386" y="4905206"/>
            <a:ext cx="294954" cy="283156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5-конечная звезда 23"/>
          <p:cNvSpPr/>
          <p:nvPr userDrawn="1"/>
        </p:nvSpPr>
        <p:spPr>
          <a:xfrm rot="5400000">
            <a:off x="1633578" y="3644435"/>
            <a:ext cx="294954" cy="283156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5-конечная звезда 24"/>
          <p:cNvSpPr/>
          <p:nvPr userDrawn="1"/>
        </p:nvSpPr>
        <p:spPr>
          <a:xfrm>
            <a:off x="3084206" y="6432363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5-конечная звезда 25"/>
          <p:cNvSpPr/>
          <p:nvPr userDrawn="1"/>
        </p:nvSpPr>
        <p:spPr>
          <a:xfrm>
            <a:off x="2017675" y="416154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5-конечная звезда 26"/>
          <p:cNvSpPr/>
          <p:nvPr userDrawn="1"/>
        </p:nvSpPr>
        <p:spPr>
          <a:xfrm>
            <a:off x="3233197" y="4409890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5-конечная звезда 27"/>
          <p:cNvSpPr/>
          <p:nvPr userDrawn="1"/>
        </p:nvSpPr>
        <p:spPr>
          <a:xfrm>
            <a:off x="210926" y="3049086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5-конечная звезда 28"/>
          <p:cNvSpPr/>
          <p:nvPr userDrawn="1"/>
        </p:nvSpPr>
        <p:spPr>
          <a:xfrm>
            <a:off x="2624323" y="3575454"/>
            <a:ext cx="147477" cy="141578"/>
          </a:xfrm>
          <a:prstGeom prst="star5">
            <a:avLst/>
          </a:prstGeom>
          <a:solidFill>
            <a:srgbClr val="FFAD09">
              <a:alpha val="96078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5-конечная звезда 29"/>
          <p:cNvSpPr/>
          <p:nvPr userDrawn="1"/>
        </p:nvSpPr>
        <p:spPr>
          <a:xfrm>
            <a:off x="7304843" y="6455774"/>
            <a:ext cx="147477" cy="141578"/>
          </a:xfrm>
          <a:prstGeom prst="star5">
            <a:avLst/>
          </a:prstGeom>
          <a:solidFill>
            <a:srgbClr val="FFAD09">
              <a:alpha val="96078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5-конечная звезда 30"/>
          <p:cNvSpPr/>
          <p:nvPr userDrawn="1"/>
        </p:nvSpPr>
        <p:spPr>
          <a:xfrm>
            <a:off x="1331640" y="767142"/>
            <a:ext cx="147477" cy="141578"/>
          </a:xfrm>
          <a:prstGeom prst="star5">
            <a:avLst/>
          </a:prstGeom>
          <a:solidFill>
            <a:srgbClr val="FFAD09">
              <a:alpha val="96078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5-конечная звезда 31"/>
          <p:cNvSpPr/>
          <p:nvPr userDrawn="1"/>
        </p:nvSpPr>
        <p:spPr>
          <a:xfrm>
            <a:off x="6440747" y="5157192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5-конечная звезда 32"/>
          <p:cNvSpPr/>
          <p:nvPr userDrawn="1"/>
        </p:nvSpPr>
        <p:spPr>
          <a:xfrm>
            <a:off x="827584" y="116632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5-конечная звезда 33"/>
          <p:cNvSpPr/>
          <p:nvPr userDrawn="1"/>
        </p:nvSpPr>
        <p:spPr>
          <a:xfrm>
            <a:off x="2334292" y="1484784"/>
            <a:ext cx="437508" cy="420008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5-конечная звезда 34"/>
          <p:cNvSpPr/>
          <p:nvPr userDrawn="1"/>
        </p:nvSpPr>
        <p:spPr>
          <a:xfrm rot="991530">
            <a:off x="5432738" y="5914520"/>
            <a:ext cx="685017" cy="582180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5-конечная звезда 35"/>
          <p:cNvSpPr/>
          <p:nvPr userDrawn="1"/>
        </p:nvSpPr>
        <p:spPr>
          <a:xfrm rot="16200000">
            <a:off x="6588224" y="6088681"/>
            <a:ext cx="304841" cy="292647"/>
          </a:xfrm>
          <a:prstGeom prst="star5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28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 userDrawn="1"/>
        </p:nvSpPr>
        <p:spPr>
          <a:xfrm>
            <a:off x="124272" y="5397072"/>
            <a:ext cx="450050" cy="43204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905000">
              <a:schemeClr val="bg1">
                <a:alpha val="34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5-конечная звезда 37"/>
          <p:cNvSpPr/>
          <p:nvPr userDrawn="1"/>
        </p:nvSpPr>
        <p:spPr>
          <a:xfrm>
            <a:off x="4059166" y="6000315"/>
            <a:ext cx="450050" cy="432048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5-конечная звезда 39"/>
          <p:cNvSpPr/>
          <p:nvPr userDrawn="1"/>
        </p:nvSpPr>
        <p:spPr>
          <a:xfrm>
            <a:off x="79955" y="1426627"/>
            <a:ext cx="494367" cy="474593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5-конечная звезда 40"/>
          <p:cNvSpPr/>
          <p:nvPr userDrawn="1"/>
        </p:nvSpPr>
        <p:spPr>
          <a:xfrm rot="19752810">
            <a:off x="183704" y="-93372"/>
            <a:ext cx="437508" cy="420008"/>
          </a:xfrm>
          <a:prstGeom prst="star5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893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repeatCount="indefinite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repeatCount="indefinite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6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6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4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4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4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2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3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2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2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3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10" grpId="0" animBg="1"/>
      <p:bldP spid="38" grpId="0" animBg="1"/>
      <p:bldP spid="40" grpId="0" animBg="1"/>
      <p:bldP spid="41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6247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1832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pitchFamily="2" charset="2"/>
              <a:buChar char="§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914400" indent="-457200">
              <a:buSzPct val="70000"/>
              <a:buFont typeface="Wingdings" pitchFamily="2" charset="2"/>
              <a:buChar char="ü"/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 marL="1143000" indent="-228600">
              <a:buFont typeface="Calibri" pitchFamily="34" charset="0"/>
              <a:buChar char="*"/>
              <a:defRPr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5212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4902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135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3018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820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4524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9672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7C208-3932-4B66-B20E-5E08477FAA22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1596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7C208-3932-4B66-B20E-5E08477FAA22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39DF62-EAE9-40B7-923A-DB40C43553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107504" y="457152"/>
            <a:ext cx="589908" cy="566312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5580932" y="5046784"/>
            <a:ext cx="624385" cy="599410"/>
          </a:xfrm>
          <a:prstGeom prst="star5">
            <a:avLst/>
          </a:prstGeom>
          <a:solidFill>
            <a:srgbClr val="DCE6F2">
              <a:alpha val="45882"/>
            </a:srgbClr>
          </a:solidFill>
          <a:ln>
            <a:noFill/>
          </a:ln>
          <a:effectLst>
            <a:glow rad="1905000">
              <a:schemeClr val="bg1">
                <a:alpha val="44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>
            <a:off x="124272" y="5397072"/>
            <a:ext cx="450050" cy="43204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905000">
              <a:schemeClr val="bg1">
                <a:alpha val="34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5-конечная звезда 20"/>
          <p:cNvSpPr/>
          <p:nvPr/>
        </p:nvSpPr>
        <p:spPr>
          <a:xfrm>
            <a:off x="2393758" y="4797152"/>
            <a:ext cx="450050" cy="432048"/>
          </a:xfrm>
          <a:prstGeom prst="star5">
            <a:avLst/>
          </a:prstGeom>
          <a:solidFill>
            <a:srgbClr val="DCE6F2">
              <a:alpha val="40000"/>
            </a:srgb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5-конечная звезда 21"/>
          <p:cNvSpPr/>
          <p:nvPr/>
        </p:nvSpPr>
        <p:spPr>
          <a:xfrm>
            <a:off x="1319290" y="194507"/>
            <a:ext cx="461765" cy="443295"/>
          </a:xfrm>
          <a:prstGeom prst="star5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5-конечная звезда 22"/>
          <p:cNvSpPr/>
          <p:nvPr/>
        </p:nvSpPr>
        <p:spPr>
          <a:xfrm>
            <a:off x="79955" y="1426628"/>
            <a:ext cx="247183" cy="237296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5-конечная звезда 23"/>
          <p:cNvSpPr/>
          <p:nvPr/>
        </p:nvSpPr>
        <p:spPr>
          <a:xfrm>
            <a:off x="1319290" y="1988840"/>
            <a:ext cx="461765" cy="443295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5-конечная звезда 24"/>
          <p:cNvSpPr/>
          <p:nvPr/>
        </p:nvSpPr>
        <p:spPr>
          <a:xfrm>
            <a:off x="6084168" y="6139768"/>
            <a:ext cx="294954" cy="283156"/>
          </a:xfrm>
          <a:prstGeom prst="star5">
            <a:avLst/>
          </a:prstGeom>
          <a:solidFill>
            <a:schemeClr val="accent1">
              <a:lumMod val="60000"/>
              <a:lumOff val="4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5-конечная звезда 25"/>
          <p:cNvSpPr/>
          <p:nvPr/>
        </p:nvSpPr>
        <p:spPr>
          <a:xfrm>
            <a:off x="462084" y="3617686"/>
            <a:ext cx="437508" cy="420008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5-конечная звезда 26"/>
          <p:cNvSpPr/>
          <p:nvPr/>
        </p:nvSpPr>
        <p:spPr>
          <a:xfrm>
            <a:off x="1873805" y="5829120"/>
            <a:ext cx="350192" cy="336184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5-конечная звезда 27"/>
          <p:cNvSpPr/>
          <p:nvPr/>
        </p:nvSpPr>
        <p:spPr>
          <a:xfrm>
            <a:off x="903557" y="6071756"/>
            <a:ext cx="322471" cy="309572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5-конечная звезда 28"/>
          <p:cNvSpPr/>
          <p:nvPr/>
        </p:nvSpPr>
        <p:spPr>
          <a:xfrm>
            <a:off x="1172511" y="3190664"/>
            <a:ext cx="328047" cy="314925"/>
          </a:xfrm>
          <a:prstGeom prst="star5">
            <a:avLst/>
          </a:prstGeom>
          <a:solidFill>
            <a:srgbClr val="DCE6F2">
              <a:alpha val="67843"/>
            </a:srgb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5-конечная звезда 29"/>
          <p:cNvSpPr/>
          <p:nvPr/>
        </p:nvSpPr>
        <p:spPr>
          <a:xfrm>
            <a:off x="899592" y="620688"/>
            <a:ext cx="238131" cy="228606"/>
          </a:xfrm>
          <a:prstGeom prst="star5">
            <a:avLst/>
          </a:prstGeom>
          <a:solidFill>
            <a:schemeClr val="accent1">
              <a:lumMod val="40000"/>
              <a:lumOff val="6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5-конечная звезда 31"/>
          <p:cNvSpPr/>
          <p:nvPr/>
        </p:nvSpPr>
        <p:spPr>
          <a:xfrm>
            <a:off x="814850" y="4655574"/>
            <a:ext cx="294954" cy="283156"/>
          </a:xfrm>
          <a:prstGeom prst="star5">
            <a:avLst/>
          </a:prstGeom>
          <a:solidFill>
            <a:schemeClr val="accent5">
              <a:lumMod val="40000"/>
              <a:lumOff val="6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5-конечная звезда 33"/>
          <p:cNvSpPr/>
          <p:nvPr/>
        </p:nvSpPr>
        <p:spPr>
          <a:xfrm>
            <a:off x="2840346" y="6310539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5-конечная звезда 34"/>
          <p:cNvSpPr/>
          <p:nvPr/>
        </p:nvSpPr>
        <p:spPr>
          <a:xfrm>
            <a:off x="1760227" y="1199190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5-конечная звезда 35"/>
          <p:cNvSpPr/>
          <p:nvPr/>
        </p:nvSpPr>
        <p:spPr>
          <a:xfrm>
            <a:off x="1397536" y="4169540"/>
            <a:ext cx="147477" cy="141578"/>
          </a:xfrm>
          <a:prstGeom prst="star5">
            <a:avLst/>
          </a:prstGeom>
          <a:solidFill>
            <a:schemeClr val="accent1">
              <a:lumMod val="60000"/>
              <a:lumOff val="40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5-конечная звезда 36"/>
          <p:cNvSpPr/>
          <p:nvPr/>
        </p:nvSpPr>
        <p:spPr>
          <a:xfrm>
            <a:off x="596124" y="5829120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5-конечная звезда 37"/>
          <p:cNvSpPr/>
          <p:nvPr/>
        </p:nvSpPr>
        <p:spPr>
          <a:xfrm>
            <a:off x="4784563" y="5188362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5-конечная звезда 38"/>
          <p:cNvSpPr/>
          <p:nvPr/>
        </p:nvSpPr>
        <p:spPr>
          <a:xfrm>
            <a:off x="210926" y="3049086"/>
            <a:ext cx="147477" cy="141578"/>
          </a:xfrm>
          <a:prstGeom prst="star5">
            <a:avLst/>
          </a:prstGeom>
          <a:solidFill>
            <a:schemeClr val="bg1"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5-конечная звезда 41"/>
          <p:cNvSpPr/>
          <p:nvPr/>
        </p:nvSpPr>
        <p:spPr>
          <a:xfrm>
            <a:off x="3932970" y="5479901"/>
            <a:ext cx="437508" cy="420008"/>
          </a:xfrm>
          <a:prstGeom prst="star5">
            <a:avLst/>
          </a:prstGeom>
          <a:solidFill>
            <a:srgbClr val="DCE6F2">
              <a:alpha val="69804"/>
            </a:srgb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5-конечная звезда 42"/>
          <p:cNvSpPr/>
          <p:nvPr/>
        </p:nvSpPr>
        <p:spPr>
          <a:xfrm>
            <a:off x="7524328" y="5532442"/>
            <a:ext cx="328047" cy="314925"/>
          </a:xfrm>
          <a:prstGeom prst="star5">
            <a:avLst/>
          </a:prstGeom>
          <a:solidFill>
            <a:schemeClr val="accent1">
              <a:lumMod val="20000"/>
              <a:lumOff val="80000"/>
              <a:alpha val="77000"/>
            </a:schemeClr>
          </a:solidFill>
          <a:ln>
            <a:noFill/>
          </a:ln>
          <a:effectLst>
            <a:glow rad="1905000">
              <a:schemeClr val="bg1">
                <a:alpha val="3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5-конечная звезда 43"/>
          <p:cNvSpPr/>
          <p:nvPr/>
        </p:nvSpPr>
        <p:spPr>
          <a:xfrm>
            <a:off x="7812360" y="6671798"/>
            <a:ext cx="147477" cy="141578"/>
          </a:xfrm>
          <a:prstGeom prst="star5">
            <a:avLst/>
          </a:prstGeom>
          <a:solidFill>
            <a:schemeClr val="accent1">
              <a:lumMod val="75000"/>
              <a:alpha val="77000"/>
            </a:schemeClr>
          </a:solidFill>
          <a:ln>
            <a:noFill/>
          </a:ln>
          <a:effectLst>
            <a:glow rad="139700">
              <a:schemeClr val="bg1">
                <a:alpha val="20000"/>
              </a:schemeClr>
            </a:glo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9137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4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4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2" grpId="0" animBg="1"/>
      <p:bldP spid="43" grpId="0" animBg="1"/>
      <p:bldP spid="44" grpId="0" animBg="1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>
            <a:lumMod val="50000"/>
          </a:schemeClr>
        </a:buClr>
        <a:buFont typeface="Wingdings" pitchFamily="2" charset="2"/>
        <a:buChar char="ü"/>
        <a:defRPr sz="3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gif"/><Relationship Id="rId5" Type="http://schemas.openxmlformats.org/officeDocument/2006/relationships/image" Target="../media/image24.wmf"/><Relationship Id="rId4" Type="http://schemas.openxmlformats.org/officeDocument/2006/relationships/image" Target="../media/image2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gif"/><Relationship Id="rId4" Type="http://schemas.openxmlformats.org/officeDocument/2006/relationships/image" Target="../media/image20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wmf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wmf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60.wmf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wmf"/><Relationship Id="rId5" Type="http://schemas.openxmlformats.org/officeDocument/2006/relationships/image" Target="../media/image58.wmf"/><Relationship Id="rId4" Type="http://schemas.openxmlformats.org/officeDocument/2006/relationships/image" Target="../media/image5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gif"/><Relationship Id="rId2" Type="http://schemas.openxmlformats.org/officeDocument/2006/relationships/image" Target="../media/image6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3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gif"/><Relationship Id="rId2" Type="http://schemas.openxmlformats.org/officeDocument/2006/relationships/image" Target="../media/image64.w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jpeg"/><Relationship Id="rId5" Type="http://schemas.openxmlformats.org/officeDocument/2006/relationships/image" Target="../media/image69.wmf"/><Relationship Id="rId4" Type="http://schemas.openxmlformats.org/officeDocument/2006/relationships/image" Target="../media/image6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jpeg"/><Relationship Id="rId5" Type="http://schemas.openxmlformats.org/officeDocument/2006/relationships/image" Target="../media/image74.wmf"/><Relationship Id="rId4" Type="http://schemas.openxmlformats.org/officeDocument/2006/relationships/image" Target="../media/image7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wmf"/><Relationship Id="rId4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78581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МАДОУ «ДС ОВ №22» г Усинска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00174"/>
            <a:ext cx="6843738" cy="478634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«Этот удивительный мир космоса…»</a:t>
            </a: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Выполнила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воспитатель высшей квалификационной категории:</a:t>
            </a:r>
          </a:p>
          <a:p>
            <a:r>
              <a:rPr lang="ru-RU" sz="2000" dirty="0" err="1" smtClean="0">
                <a:solidFill>
                  <a:srgbClr val="002060"/>
                </a:solidFill>
              </a:rPr>
              <a:t>Рокоман</a:t>
            </a:r>
            <a:r>
              <a:rPr lang="ru-RU" sz="2000" dirty="0" smtClean="0">
                <a:solidFill>
                  <a:srgbClr val="002060"/>
                </a:solidFill>
              </a:rPr>
              <a:t> М. Г.</a:t>
            </a: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г. Усинск                                  2014г.</a:t>
            </a:r>
          </a:p>
        </p:txBody>
      </p:sp>
      <p:pic>
        <p:nvPicPr>
          <p:cNvPr id="1026" name="Picture 2" descr="C:\Users\User\AppData\Local\Microsoft\Windows\Temporary Internet Files\Content.IE5\ADN7CCO8\MM900288906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00963" y="219074"/>
            <a:ext cx="1707335" cy="1138223"/>
          </a:xfrm>
          <a:prstGeom prst="rect">
            <a:avLst/>
          </a:prstGeom>
          <a:noFill/>
        </p:spPr>
      </p:pic>
      <p:pic>
        <p:nvPicPr>
          <p:cNvPr id="1027" name="Picture 3" descr="C:\Users\User\AppData\Local\Microsoft\Windows\Temporary Internet Files\Content.IE5\VLYRFDEY\MM900300519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5429264"/>
            <a:ext cx="1488989" cy="1295420"/>
          </a:xfrm>
          <a:prstGeom prst="rect">
            <a:avLst/>
          </a:prstGeom>
          <a:noFill/>
        </p:spPr>
      </p:pic>
      <p:pic>
        <p:nvPicPr>
          <p:cNvPr id="1028" name="Picture 4" descr="C:\Users\User\AppData\Local\Microsoft\Windows\Temporary Internet Files\Content.IE5\612OFMN2\MM900219078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0563" y="5162166"/>
            <a:ext cx="1381107" cy="1400559"/>
          </a:xfrm>
          <a:prstGeom prst="rect">
            <a:avLst/>
          </a:prstGeom>
          <a:noFill/>
        </p:spPr>
      </p:pic>
      <p:pic>
        <p:nvPicPr>
          <p:cNvPr id="1029" name="Picture 5" descr="C:\Users\User\AppData\Local\Microsoft\Windows\Temporary Internet Files\Content.IE5\CX8A42SE\MM900236504[1]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669186">
            <a:off x="647700" y="2447925"/>
            <a:ext cx="1371600" cy="1333500"/>
          </a:xfrm>
          <a:prstGeom prst="rect">
            <a:avLst/>
          </a:prstGeom>
          <a:noFill/>
        </p:spPr>
      </p:pic>
      <p:pic>
        <p:nvPicPr>
          <p:cNvPr id="1030" name="Picture 6" descr="C:\Users\User\AppData\Local\Microsoft\Windows\Temporary Internet Files\Content.IE5\ADN7CCO8\MM900365259[1]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95774" y="5457824"/>
            <a:ext cx="1504503" cy="1114447"/>
          </a:xfrm>
          <a:prstGeom prst="rect">
            <a:avLst/>
          </a:prstGeom>
          <a:noFill/>
        </p:spPr>
      </p:pic>
      <p:pic>
        <p:nvPicPr>
          <p:cNvPr id="1031" name="Picture 7" descr="C:\Users\User\AppData\Local\Microsoft\Windows\Temporary Internet Files\Content.IE5\VLYRFDEY\MM900219072[1]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9706330">
            <a:off x="6281738" y="3071810"/>
            <a:ext cx="1504972" cy="1004890"/>
          </a:xfrm>
          <a:prstGeom prst="rect">
            <a:avLst/>
          </a:prstGeom>
          <a:noFill/>
        </p:spPr>
      </p:pic>
      <p:pic>
        <p:nvPicPr>
          <p:cNvPr id="1032" name="Picture 8" descr="C:\Users\User\AppData\Local\Microsoft\Windows\Temporary Internet Files\Content.IE5\VLYRFDEY\MC900438203[1].wm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86100" y="3286124"/>
            <a:ext cx="1138096" cy="7858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5876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71480"/>
            <a:ext cx="6400800" cy="48017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Направления и этапы работы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7030A0"/>
                </a:solidFill>
              </a:rPr>
              <a:t>В течение месяца проводятся разнообразные мероприятия: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Сюжетно-ролевые игры;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Дидактические игры;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Беседы;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НОД;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 Наблюдения;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Прослушивание песен;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Музыкальный досуг;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Спортивный праздник;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Работа с родителями</a:t>
            </a:r>
          </a:p>
          <a:p>
            <a:pPr>
              <a:buFont typeface="Wingdings" pitchFamily="2" charset="2"/>
              <a:buChar char="v"/>
            </a:pP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4099" name="Picture 3" descr="C:\Users\User\AppData\Local\Microsoft\Windows\Temporary Internet Files\Content.IE5\CX8A42SE\MM900300519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190025">
            <a:off x="6562143" y="4341519"/>
            <a:ext cx="2088352" cy="1816866"/>
          </a:xfrm>
          <a:prstGeom prst="rect">
            <a:avLst/>
          </a:prstGeom>
          <a:noFill/>
        </p:spPr>
      </p:pic>
      <p:pic>
        <p:nvPicPr>
          <p:cNvPr id="4104" name="Picture 8" descr="C:\Users\User\AppData\Local\Microsoft\Windows\Temporary Internet Files\Content.IE5\612OFMN2\MM900323739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857760"/>
            <a:ext cx="2286016" cy="1652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000240"/>
            <a:ext cx="6400800" cy="3372976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Реализация проекта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User\AppData\Local\Microsoft\Windows\Temporary Internet Files\Content.IE5\CX8A42SE\MC90043578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7888" y="4429132"/>
            <a:ext cx="1868491" cy="2297400"/>
          </a:xfrm>
          <a:prstGeom prst="rect">
            <a:avLst/>
          </a:prstGeom>
          <a:noFill/>
        </p:spPr>
      </p:pic>
      <p:pic>
        <p:nvPicPr>
          <p:cNvPr id="4099" name="Picture 3" descr="C:\Users\User\AppData\Local\Microsoft\Windows\Temporary Internet Files\Content.IE5\ADN7CCO8\MC900083231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276538">
            <a:off x="7286644" y="0"/>
            <a:ext cx="1577975" cy="1825625"/>
          </a:xfrm>
          <a:prstGeom prst="rect">
            <a:avLst/>
          </a:prstGeom>
          <a:noFill/>
        </p:spPr>
      </p:pic>
      <p:pic>
        <p:nvPicPr>
          <p:cNvPr id="4100" name="Picture 4" descr="C:\Users\User\AppData\Local\Microsoft\Windows\Temporary Internet Files\Content.IE5\VLYRFDEY\MC900083227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21816">
            <a:off x="3489325" y="464962"/>
            <a:ext cx="1654179" cy="1636888"/>
          </a:xfrm>
          <a:prstGeom prst="rect">
            <a:avLst/>
          </a:prstGeom>
          <a:noFill/>
        </p:spPr>
      </p:pic>
      <p:pic>
        <p:nvPicPr>
          <p:cNvPr id="4101" name="Picture 5" descr="C:\Users\User\AppData\Local\Microsoft\Windows\Temporary Internet Files\Content.IE5\612OFMN2\MC900430321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3238" y="4664075"/>
            <a:ext cx="1812925" cy="1587500"/>
          </a:xfrm>
          <a:prstGeom prst="rect">
            <a:avLst/>
          </a:prstGeom>
          <a:noFill/>
        </p:spPr>
      </p:pic>
      <p:pic>
        <p:nvPicPr>
          <p:cNvPr id="4102" name="Picture 6" descr="C:\Users\User\AppData\Local\Microsoft\Windows\Temporary Internet Files\Content.IE5\CX8A42SE\MM900288906[1]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633248">
            <a:off x="6910356" y="4819616"/>
            <a:ext cx="2035956" cy="1357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00042"/>
            <a:ext cx="6400800" cy="4873174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 этап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Подготовительный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</a:rPr>
              <a:t>Определить цели и задачи проекта;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</a:rPr>
              <a:t>Составить план проекта;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</a:rPr>
              <a:t>Выявление первоначальных знаний детей о космосе;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</a:rPr>
              <a:t>Информация для родителей о предстоящей деятельности;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70C0"/>
                </a:solidFill>
              </a:rPr>
              <a:t>Подбор художественной и методической литературы, фотографий, плакатов.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5122" name="Picture 2" descr="C:\Users\User\AppData\Local\Microsoft\Windows\Temporary Internet Files\Content.IE5\VLYRFDEY\MM900365172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20751">
            <a:off x="7411786" y="4828565"/>
            <a:ext cx="1518191" cy="1690062"/>
          </a:xfrm>
          <a:prstGeom prst="rect">
            <a:avLst/>
          </a:prstGeom>
          <a:noFill/>
        </p:spPr>
      </p:pic>
      <p:pic>
        <p:nvPicPr>
          <p:cNvPr id="5123" name="Picture 3" descr="C:\Users\User\AppData\Local\Microsoft\Windows\Temporary Internet Files\Content.IE5\VLYRFDEY\MM900323737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907262">
            <a:off x="637558" y="5019488"/>
            <a:ext cx="1528751" cy="1570444"/>
          </a:xfrm>
          <a:prstGeom prst="rect">
            <a:avLst/>
          </a:prstGeom>
          <a:noFill/>
        </p:spPr>
      </p:pic>
      <p:pic>
        <p:nvPicPr>
          <p:cNvPr id="5124" name="Picture 4" descr="C:\Users\User\AppData\Local\Microsoft\Windows\Temporary Internet Files\Content.IE5\ADN7CCO8\MM900336863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285728"/>
            <a:ext cx="1934759" cy="1785931"/>
          </a:xfrm>
          <a:prstGeom prst="rect">
            <a:avLst/>
          </a:prstGeom>
          <a:noFill/>
        </p:spPr>
      </p:pic>
      <p:pic>
        <p:nvPicPr>
          <p:cNvPr id="5127" name="Picture 7" descr="C:\Users\User\AppData\Local\Microsoft\Windows\Temporary Internet Files\Content.IE5\CX8A42SE\MM900219085[1]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214710">
            <a:off x="248638" y="529426"/>
            <a:ext cx="1719889" cy="1744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00042"/>
            <a:ext cx="6383062" cy="392909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 этап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ОСНОВНОЙ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428737"/>
            <a:ext cx="557214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6600CC"/>
                </a:solidFill>
                <a:latin typeface="Calibri" pitchFamily="34" charset="0"/>
              </a:rPr>
              <a:t>Методы и формы работы с детьми</a:t>
            </a:r>
          </a:p>
          <a:p>
            <a:pPr algn="ctr"/>
            <a:endParaRPr lang="ru-RU" sz="2400" dirty="0" smtClean="0">
              <a:latin typeface="Calibri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Познавательные занятия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Беседы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Рассказ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Эксперимент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Составление рассказов по сюжетным картинкам, серии картинок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Художественное творчество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Рассматривание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Гимнастика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Подвижные игры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Сюжетно-ролевые игры</a:t>
            </a:r>
          </a:p>
          <a:p>
            <a:pPr lvl="1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Просмотр мультфильмов, телепередач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AppData\Local\Microsoft\Windows\Temporary Internet Files\Content.IE5\ADN7CCO8\MC90043820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91350" y="327025"/>
            <a:ext cx="1828800" cy="1479550"/>
          </a:xfrm>
          <a:prstGeom prst="rect">
            <a:avLst/>
          </a:prstGeom>
          <a:noFill/>
        </p:spPr>
      </p:pic>
      <p:pic>
        <p:nvPicPr>
          <p:cNvPr id="5123" name="Picture 3" descr="C:\Users\User\AppData\Local\Microsoft\Windows\Temporary Internet Files\Content.IE5\VLYRFDEY\MC900441382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3810000"/>
            <a:ext cx="2343179" cy="2343179"/>
          </a:xfrm>
          <a:prstGeom prst="rect">
            <a:avLst/>
          </a:prstGeom>
          <a:noFill/>
        </p:spPr>
      </p:pic>
      <p:pic>
        <p:nvPicPr>
          <p:cNvPr id="6" name="Picture 2" descr="C:\Users\User\AppData\Local\Microsoft\Windows\Temporary Internet Files\Content.IE5\ADN7CCO8\MC90043820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0" y="479425"/>
            <a:ext cx="1828800" cy="1479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00042"/>
            <a:ext cx="6400800" cy="48731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Беседы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</a:rPr>
              <a:t>«Представления о Земле и небесах»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</a:rPr>
              <a:t>«</a:t>
            </a:r>
            <a:r>
              <a:rPr lang="ru-RU" sz="2000" dirty="0" err="1" smtClean="0">
                <a:solidFill>
                  <a:srgbClr val="002060"/>
                </a:solidFill>
              </a:rPr>
              <a:t>Голубая</a:t>
            </a:r>
            <a:r>
              <a:rPr lang="ru-RU" sz="2000" dirty="0" smtClean="0">
                <a:solidFill>
                  <a:srgbClr val="002060"/>
                </a:solidFill>
              </a:rPr>
              <a:t>  планета – Земля»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</a:rPr>
              <a:t>«Семья планет»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</a:rPr>
              <a:t>Звезды и созвездия»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2060"/>
                </a:solidFill>
              </a:rPr>
              <a:t>«Освоение космоса»</a:t>
            </a:r>
          </a:p>
          <a:p>
            <a:pPr>
              <a:buFont typeface="Wingdings" pitchFamily="2" charset="2"/>
              <a:buChar char="v"/>
            </a:pPr>
            <a:endParaRPr lang="ru-RU" sz="2000" dirty="0"/>
          </a:p>
        </p:txBody>
      </p:sp>
      <p:pic>
        <p:nvPicPr>
          <p:cNvPr id="11266" name="Picture 2" descr="G:\космос\фото  занятия про космос\P10304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6248" y="3071810"/>
            <a:ext cx="4381499" cy="3286124"/>
          </a:xfrm>
          <a:prstGeom prst="rect">
            <a:avLst/>
          </a:prstGeom>
          <a:noFill/>
        </p:spPr>
      </p:pic>
      <p:pic>
        <p:nvPicPr>
          <p:cNvPr id="11268" name="Picture 4" descr="C:\Users\User\AppData\Local\Microsoft\Windows\Temporary Internet Files\Content.IE5\CX8A42SE\MC900336265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500042"/>
            <a:ext cx="2186727" cy="1862127"/>
          </a:xfrm>
          <a:prstGeom prst="rect">
            <a:avLst/>
          </a:prstGeom>
          <a:noFill/>
        </p:spPr>
      </p:pic>
      <p:pic>
        <p:nvPicPr>
          <p:cNvPr id="11269" name="Picture 5" descr="C:\Users\User\AppData\Local\Microsoft\Windows\Temporary Internet Files\Content.IE5\ADN7CCO8\MC900412684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4214818"/>
            <a:ext cx="2500330" cy="24028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8783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7348" y="907826"/>
            <a:ext cx="6400800" cy="487317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17675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D:\Docx\Desktop\фото город\SAM_126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846483">
            <a:off x="4908038" y="957072"/>
            <a:ext cx="3899925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Docx\Desktop\фото город\SAM_126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165847">
            <a:off x="384041" y="993076"/>
            <a:ext cx="3803915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Docx\Desktop\фото город\SAM_126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8068" y="4347102"/>
            <a:ext cx="3347864" cy="251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Program Files (x86)\Microsoft Office\MEDIA\CAGCAT10\j0215086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83475" y="4228897"/>
            <a:ext cx="1660525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8905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00042"/>
            <a:ext cx="6336704" cy="69671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Беседа «Семья планет»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D:\Docx\Desktop\фото город\SAM_125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7586" y="1124744"/>
            <a:ext cx="3779912" cy="283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Docx\Desktop\фото город\SAM_12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149080"/>
            <a:ext cx="3323861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Docx\Desktop\фото город\SAM_125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231446"/>
            <a:ext cx="3275856" cy="245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Program Files (x86)\Microsoft Office\MEDIA\CAGCAT10\j0301076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03967" y="210344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4070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00042"/>
            <a:ext cx="6400800" cy="48731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«Космическая лаборатория»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D:\Docx\Desktop\фото город\SAM_128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484784"/>
            <a:ext cx="2771800" cy="207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Docx\Desktop\фото город\SAM_126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77072"/>
            <a:ext cx="3203848" cy="2402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Docx\Desktop\фото город\SAM_126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2208" y="1349769"/>
            <a:ext cx="3131840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Docx\Desktop\фото город\SAM_125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77072"/>
            <a:ext cx="3347864" cy="251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09209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00042"/>
            <a:ext cx="6264696" cy="120076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Сюжетно-ролевая игра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«Я - космонавт»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D:\Docx\Desktop\фото город\SAM_12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196625">
            <a:off x="384120" y="2154368"/>
            <a:ext cx="3563888" cy="267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Docx\Desktop\фото город\SAM_123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65055" y="2564904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0920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00042"/>
            <a:ext cx="6400800" cy="487317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mtClean="0"/>
              <a:t>Выставка «Мои любимые книги про космос»</a:t>
            </a:r>
            <a:endParaRPr lang="ru-RU" dirty="0"/>
          </a:p>
        </p:txBody>
      </p:sp>
      <p:pic>
        <p:nvPicPr>
          <p:cNvPr id="1026" name="Picture 2" descr="D:\Docx\Desktop\SAM_124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1099" y="1556792"/>
            <a:ext cx="3851920" cy="288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Docx\Desktop\SAM_123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02786"/>
            <a:ext cx="3995936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Docx\Desktop\SAM_124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445336"/>
            <a:ext cx="2952328" cy="221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0920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539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758138" cy="592935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i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Я верю, друзья,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       Караваны ракет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                 Помчат нас вперед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                          От звезды до звезды.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                                   На пыльных тропинках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                         Далеких планет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                Останутся наши следы.</a:t>
            </a:r>
          </a:p>
          <a:p>
            <a:pPr>
              <a:buNone/>
            </a:pPr>
            <a:r>
              <a:rPr lang="ru-RU" sz="2600" i="1" dirty="0" smtClean="0">
                <a:solidFill>
                  <a:srgbClr val="002060"/>
                </a:solidFill>
              </a:rPr>
              <a:t>                                                                              В. Войнович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Program Files\Microsoft Office\MEDIA\CAGCAT10\j021508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0"/>
            <a:ext cx="1660525" cy="2600325"/>
          </a:xfrm>
          <a:prstGeom prst="rect">
            <a:avLst/>
          </a:prstGeom>
          <a:noFill/>
        </p:spPr>
      </p:pic>
      <p:pic>
        <p:nvPicPr>
          <p:cNvPr id="2051" name="Picture 3" descr="C:\Users\User\AppData\Local\Microsoft\Windows\Temporary Internet Files\Content.IE5\CX8A42SE\MC900435869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929198"/>
            <a:ext cx="1800225" cy="1800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00042"/>
            <a:ext cx="6400800" cy="487317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FF0000"/>
                </a:solidFill>
              </a:rPr>
              <a:t>Утренняя зарядка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7030A0"/>
                </a:solidFill>
              </a:rPr>
              <a:t>«Здоровье в порядке – спасибо зарядке»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Picture 4" descr="C:\Users\User\Desktop\зож\11ноября\IMG_13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703729">
            <a:off x="4812170" y="2520401"/>
            <a:ext cx="4454317" cy="3411923"/>
          </a:xfrm>
          <a:prstGeom prst="roundRect">
            <a:avLst>
              <a:gd name="adj" fmla="val 16667"/>
            </a:avLst>
          </a:prstGeom>
          <a:ln>
            <a:solidFill>
              <a:srgbClr val="0000FF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Picture 3" descr="C:\Users\User\Desktop\зож\11ноября\IMG_13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365936">
            <a:off x="1066943" y="2622760"/>
            <a:ext cx="4344360" cy="3258271"/>
          </a:xfrm>
          <a:prstGeom prst="roundRect">
            <a:avLst>
              <a:gd name="adj" fmla="val 16667"/>
            </a:avLst>
          </a:prstGeom>
          <a:ln>
            <a:solidFill>
              <a:srgbClr val="0000FF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4338" name="Picture 2" descr="C:\Users\User\AppData\Local\Microsoft\Windows\Temporary Internet Files\Content.IE5\VLYRFDEY\MC900082465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23125" y="357166"/>
            <a:ext cx="1920875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00042"/>
            <a:ext cx="6400800" cy="487317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00FF"/>
                </a:solidFill>
              </a:rPr>
              <a:t>«Водичка, водичка, умой мое личико…»</a:t>
            </a:r>
            <a:endParaRPr lang="ru-RU" dirty="0"/>
          </a:p>
        </p:txBody>
      </p:sp>
      <p:pic>
        <p:nvPicPr>
          <p:cNvPr id="4" name="Picture 6" descr="C:\Users\User\Desktop\Новая папка\IMG_124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207470">
            <a:off x="959519" y="2030763"/>
            <a:ext cx="3052920" cy="2289691"/>
          </a:xfrm>
          <a:prstGeom prst="rect">
            <a:avLst/>
          </a:prstGeom>
          <a:noFill/>
        </p:spPr>
      </p:pic>
      <p:pic>
        <p:nvPicPr>
          <p:cNvPr id="5" name="Picture 7" descr="C:\Users\User\Desktop\Новая папка\IMG_125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961796">
            <a:off x="5977878" y="1869706"/>
            <a:ext cx="2870898" cy="2153174"/>
          </a:xfrm>
          <a:prstGeom prst="rect">
            <a:avLst/>
          </a:prstGeom>
          <a:noFill/>
        </p:spPr>
      </p:pic>
      <p:pic>
        <p:nvPicPr>
          <p:cNvPr id="6" name="Picture 8" descr="C:\Users\User\Desktop\Новая папка\IMG_125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1802520">
            <a:off x="4040132" y="4286638"/>
            <a:ext cx="2928926" cy="2196695"/>
          </a:xfrm>
          <a:prstGeom prst="rect">
            <a:avLst/>
          </a:prstGeom>
          <a:noFill/>
        </p:spPr>
      </p:pic>
      <p:pic>
        <p:nvPicPr>
          <p:cNvPr id="15362" name="Picture 2" descr="C:\Users\User\AppData\Local\Microsoft\Windows\Temporary Internet Files\Content.IE5\612OFMN2\MC900185788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50200" y="4576763"/>
            <a:ext cx="979488" cy="1820862"/>
          </a:xfrm>
          <a:prstGeom prst="rect">
            <a:avLst/>
          </a:prstGeom>
          <a:noFill/>
        </p:spPr>
      </p:pic>
      <p:pic>
        <p:nvPicPr>
          <p:cNvPr id="15363" name="Picture 3" descr="C:\Users\User\AppData\Local\Microsoft\Windows\Temporary Internet Files\Content.IE5\CX8A42SE\MC900082467[1]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18383" y="214290"/>
            <a:ext cx="1525617" cy="1255090"/>
          </a:xfrm>
          <a:prstGeom prst="rect">
            <a:avLst/>
          </a:prstGeom>
          <a:noFill/>
        </p:spPr>
      </p:pic>
      <p:pic>
        <p:nvPicPr>
          <p:cNvPr id="15364" name="Picture 4" descr="C:\Users\User\AppData\Local\Microsoft\Windows\Temporary Internet Files\Content.IE5\ADN7CCO8\MC900326144[1].wm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54538" y="2316163"/>
            <a:ext cx="969962" cy="530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00042"/>
            <a:ext cx="6400800" cy="48731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Работа с родителями.</a:t>
            </a:r>
          </a:p>
          <a:p>
            <a:pPr lvl="0"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7030A0"/>
                </a:solidFill>
              </a:rPr>
              <a:t>Информация в родительском уголке о проекте;</a:t>
            </a:r>
          </a:p>
          <a:p>
            <a:pPr lvl="0"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7030A0"/>
                </a:solidFill>
              </a:rPr>
              <a:t>размещение информации по тематике бесед и занятий с детьми;</a:t>
            </a:r>
          </a:p>
          <a:p>
            <a:pPr lvl="0"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7030A0"/>
                </a:solidFill>
              </a:rPr>
              <a:t>конкурс семейных работ «Космические корабли»</a:t>
            </a:r>
          </a:p>
          <a:p>
            <a:pPr lvl="0"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7030A0"/>
                </a:solidFill>
              </a:rPr>
              <a:t>совместный просмотр родителей с детьми мультфильмов  "Тайна третей планеты",  "Белка и Стрелка".</a:t>
            </a:r>
          </a:p>
          <a:p>
            <a:pPr>
              <a:buFont typeface="Wingdings" pitchFamily="2" charset="2"/>
              <a:buChar char="v"/>
            </a:pPr>
            <a:endParaRPr lang="ru-RU" sz="2000" dirty="0"/>
          </a:p>
        </p:txBody>
      </p:sp>
      <p:pic>
        <p:nvPicPr>
          <p:cNvPr id="12290" name="Picture 2" descr="C:\Users\User\AppData\Local\Microsoft\Windows\Temporary Internet Files\Content.IE5\VLYRFDEY\MM900283071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429132"/>
            <a:ext cx="2055353" cy="1766882"/>
          </a:xfrm>
          <a:prstGeom prst="rect">
            <a:avLst/>
          </a:prstGeom>
          <a:noFill/>
        </p:spPr>
      </p:pic>
      <p:pic>
        <p:nvPicPr>
          <p:cNvPr id="12291" name="Picture 3" descr="C:\Users\User\AppData\Local\Microsoft\Windows\Temporary Internet Files\Content.IE5\612OFMN2\MM900234708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643314"/>
            <a:ext cx="2852737" cy="2852737"/>
          </a:xfrm>
          <a:prstGeom prst="rect">
            <a:avLst/>
          </a:prstGeom>
          <a:noFill/>
        </p:spPr>
      </p:pic>
      <p:pic>
        <p:nvPicPr>
          <p:cNvPr id="12293" name="Picture 5" descr="C:\Users\User\AppData\Local\Microsoft\Windows\Temporary Internet Files\Content.IE5\ADN7CCO8\MM900282814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20013" y="323850"/>
            <a:ext cx="1171575" cy="1409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428604"/>
            <a:ext cx="6400800" cy="5210196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defRPr/>
            </a:pPr>
            <a:r>
              <a:rPr lang="ru-RU" sz="4100" spc="50" dirty="0" smtClean="0"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ЭТАП </a:t>
            </a:r>
          </a:p>
          <a:p>
            <a:pPr>
              <a:spcBef>
                <a:spcPts val="0"/>
              </a:spcBef>
              <a:defRPr/>
            </a:pPr>
            <a:r>
              <a:rPr lang="ru-RU" sz="4100" spc="50" dirty="0" smtClean="0"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ЗАКЛЮЧИТЕЛЬНЫЙ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smtClean="0"/>
              <a:t>	</a:t>
            </a:r>
            <a:r>
              <a:rPr lang="ru-RU" sz="2400" i="1" dirty="0" smtClean="0">
                <a:solidFill>
                  <a:srgbClr val="7030A0"/>
                </a:solidFill>
              </a:rPr>
              <a:t>1. </a:t>
            </a:r>
            <a:r>
              <a:rPr lang="ru-RU" sz="2400" dirty="0" smtClean="0">
                <a:solidFill>
                  <a:srgbClr val="7030A0"/>
                </a:solidFill>
              </a:rPr>
              <a:t> </a:t>
            </a:r>
            <a:r>
              <a:rPr lang="ru-RU" sz="2400" i="1" dirty="0" smtClean="0">
                <a:solidFill>
                  <a:srgbClr val="7030A0"/>
                </a:solidFill>
              </a:rPr>
              <a:t>Подвести итоги проекта.</a:t>
            </a:r>
            <a:endParaRPr lang="ru-RU" sz="2400" dirty="0" smtClean="0">
              <a:solidFill>
                <a:srgbClr val="7030A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 smtClean="0">
                <a:solidFill>
                  <a:srgbClr val="7030A0"/>
                </a:solidFill>
              </a:rPr>
              <a:t>	2. </a:t>
            </a:r>
            <a:r>
              <a:rPr lang="ru-RU" sz="2400" dirty="0" smtClean="0">
                <a:solidFill>
                  <a:srgbClr val="7030A0"/>
                </a:solidFill>
              </a:rPr>
              <a:t> </a:t>
            </a:r>
            <a:r>
              <a:rPr lang="ru-RU" sz="2400" i="1" dirty="0" smtClean="0">
                <a:solidFill>
                  <a:srgbClr val="7030A0"/>
                </a:solidFill>
              </a:rPr>
              <a:t>Проанализировать полученные результаты.</a:t>
            </a:r>
            <a:endParaRPr lang="ru-RU" sz="2400" dirty="0" smtClean="0">
              <a:solidFill>
                <a:srgbClr val="7030A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 smtClean="0">
                <a:solidFill>
                  <a:srgbClr val="7030A0"/>
                </a:solidFill>
              </a:rPr>
              <a:t>	3. </a:t>
            </a:r>
            <a:r>
              <a:rPr lang="ru-RU" sz="2400" dirty="0" smtClean="0">
                <a:solidFill>
                  <a:srgbClr val="7030A0"/>
                </a:solidFill>
              </a:rPr>
              <a:t> </a:t>
            </a:r>
            <a:r>
              <a:rPr lang="ru-RU" sz="2400" i="1" dirty="0" smtClean="0">
                <a:solidFill>
                  <a:srgbClr val="7030A0"/>
                </a:solidFill>
              </a:rPr>
              <a:t>Определить перспективу на будущее.  </a:t>
            </a:r>
            <a:endParaRPr lang="ru-RU" sz="2400" dirty="0" smtClean="0">
              <a:solidFill>
                <a:srgbClr val="7030A0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i="1" dirty="0" smtClean="0"/>
          </a:p>
          <a:p>
            <a:pPr>
              <a:spcBef>
                <a:spcPts val="0"/>
              </a:spcBef>
              <a:defRPr/>
            </a:pPr>
            <a:r>
              <a:rPr lang="ru-RU" sz="2800" i="1" dirty="0" smtClean="0">
                <a:solidFill>
                  <a:srgbClr val="7030A0"/>
                </a:solidFill>
              </a:rPr>
              <a:t>Продукт проекта: 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ru-RU" sz="2400" i="1" dirty="0" smtClean="0">
                <a:solidFill>
                  <a:srgbClr val="7030A0"/>
                </a:solidFill>
              </a:rPr>
              <a:t>Праздник ко Дню космонавтики «На неизведанных просторах…»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ru-RU" sz="2400" i="1" dirty="0" smtClean="0">
                <a:solidFill>
                  <a:srgbClr val="7030A0"/>
                </a:solidFill>
              </a:rPr>
              <a:t>НОД «Полет в космос»</a:t>
            </a:r>
            <a:endParaRPr lang="ru-RU" sz="2400" dirty="0"/>
          </a:p>
        </p:txBody>
      </p:sp>
      <p:pic>
        <p:nvPicPr>
          <p:cNvPr id="13316" name="Picture 4" descr="C:\Users\User\AppData\Local\Microsoft\Windows\Temporary Internet Files\Content.IE5\612OFMN2\MC900371078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50075" y="5000625"/>
            <a:ext cx="1855788" cy="1525588"/>
          </a:xfrm>
          <a:prstGeom prst="rect">
            <a:avLst/>
          </a:prstGeom>
          <a:noFill/>
        </p:spPr>
      </p:pic>
      <p:pic>
        <p:nvPicPr>
          <p:cNvPr id="13317" name="Picture 5" descr="C:\Users\User\AppData\Local\Microsoft\Windows\Temporary Internet Files\Content.IE5\VLYRFDEY\MM900323779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214290"/>
            <a:ext cx="1472357" cy="1090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00042"/>
            <a:ext cx="6525938" cy="142876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ru-RU" sz="2000" i="1" dirty="0" smtClean="0">
                <a:solidFill>
                  <a:srgbClr val="7030A0"/>
                </a:solidFill>
              </a:rPr>
              <a:t>Праздник ко Дню космонавтики</a:t>
            </a:r>
          </a:p>
          <a:p>
            <a:pPr>
              <a:spcBef>
                <a:spcPts val="0"/>
              </a:spcBef>
              <a:defRPr/>
            </a:pPr>
            <a:r>
              <a:rPr lang="ru-RU" i="1" dirty="0" smtClean="0">
                <a:solidFill>
                  <a:srgbClr val="FF0000"/>
                </a:solidFill>
              </a:rPr>
              <a:t>«На неизведанных просторах…»</a:t>
            </a:r>
          </a:p>
        </p:txBody>
      </p:sp>
      <p:pic>
        <p:nvPicPr>
          <p:cNvPr id="17410" name="Picture 2" descr="G:\День Космонавтики\IMG_08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1785926"/>
            <a:ext cx="3357586" cy="2238391"/>
          </a:xfrm>
          <a:prstGeom prst="rect">
            <a:avLst/>
          </a:prstGeom>
          <a:noFill/>
        </p:spPr>
      </p:pic>
      <p:pic>
        <p:nvPicPr>
          <p:cNvPr id="17411" name="Picture 3" descr="G:\День Космонавтики\IMG_08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1857364"/>
            <a:ext cx="3214678" cy="2143119"/>
          </a:xfrm>
          <a:prstGeom prst="rect">
            <a:avLst/>
          </a:prstGeom>
          <a:noFill/>
        </p:spPr>
      </p:pic>
      <p:pic>
        <p:nvPicPr>
          <p:cNvPr id="17412" name="Picture 4" descr="G:\День Космонавтики\IMG_08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42976" y="4071942"/>
            <a:ext cx="3857652" cy="2571768"/>
          </a:xfrm>
          <a:prstGeom prst="rect">
            <a:avLst/>
          </a:prstGeom>
          <a:noFill/>
        </p:spPr>
      </p:pic>
      <p:pic>
        <p:nvPicPr>
          <p:cNvPr id="17413" name="Picture 5" descr="C:\Users\User\AppData\Local\Microsoft\Windows\Temporary Internet Files\Content.IE5\612OFMN2\MC900428095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62763" y="217488"/>
            <a:ext cx="1952625" cy="1774825"/>
          </a:xfrm>
          <a:prstGeom prst="rect">
            <a:avLst/>
          </a:prstGeom>
          <a:noFill/>
        </p:spPr>
      </p:pic>
      <p:pic>
        <p:nvPicPr>
          <p:cNvPr id="17414" name="Picture 6" descr="G:\День Космонавтики\IMG_084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86380" y="4286256"/>
            <a:ext cx="3643306" cy="2428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00042"/>
            <a:ext cx="6525938" cy="78581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НОД «Полет в космос»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8434" name="Picture 2" descr="G:\космос\фото  занятия про космос\P10304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72132" y="1214422"/>
            <a:ext cx="3357554" cy="2518166"/>
          </a:xfrm>
          <a:prstGeom prst="rect">
            <a:avLst/>
          </a:prstGeom>
          <a:noFill/>
        </p:spPr>
      </p:pic>
      <p:pic>
        <p:nvPicPr>
          <p:cNvPr id="18435" name="Picture 3" descr="G:\космос\фото  занятия про космос\P10304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99030" y="3762462"/>
            <a:ext cx="4000496" cy="3000372"/>
          </a:xfrm>
          <a:prstGeom prst="rect">
            <a:avLst/>
          </a:prstGeom>
          <a:noFill/>
        </p:spPr>
      </p:pic>
      <p:pic>
        <p:nvPicPr>
          <p:cNvPr id="18436" name="Picture 4" descr="G:\космос\фото  занятия про космос\P103044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27228" y="1312854"/>
            <a:ext cx="3071802" cy="2303852"/>
          </a:xfrm>
          <a:prstGeom prst="rect">
            <a:avLst/>
          </a:prstGeom>
          <a:noFill/>
        </p:spPr>
      </p:pic>
      <p:pic>
        <p:nvPicPr>
          <p:cNvPr id="18438" name="Picture 6" descr="C:\Users\User\AppData\Local\Microsoft\Windows\Temporary Internet Files\Content.IE5\VLYRFDEY\MC900430317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276872"/>
            <a:ext cx="1606550" cy="1616075"/>
          </a:xfrm>
          <a:prstGeom prst="rect">
            <a:avLst/>
          </a:prstGeom>
          <a:noFill/>
        </p:spPr>
      </p:pic>
      <p:pic>
        <p:nvPicPr>
          <p:cNvPr id="2050" name="Picture 2" descr="E:\космос\фото  занятия про космос\P103043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35912"/>
            <a:ext cx="3635896" cy="2726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00042"/>
            <a:ext cx="6400800" cy="487317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endParaRPr lang="ru-RU" sz="2000" dirty="0"/>
          </a:p>
        </p:txBody>
      </p:sp>
      <p:pic>
        <p:nvPicPr>
          <p:cNvPr id="1026" name="Picture 2" descr="C:\Users\User\AppData\Local\Microsoft\Windows\Temporary Internet Files\Content.IE5\CX8A42SE\MC900434479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857364"/>
            <a:ext cx="6264948" cy="2708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71480"/>
            <a:ext cx="6597376" cy="5286412"/>
          </a:xfrm>
        </p:spPr>
        <p:txBody>
          <a:bodyPr>
            <a:normAutofit fontScale="92500" lnSpcReduction="10000"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Проблема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Несколько десятков лет назад мало кто из вчерашних мальчишек не хотел стать космонавтом. Эта мечта совсем не актуальна для современных детей. Между тем , космические пираты, звездные войны и другие инопланетные существа – герои их любимых мультфильмов. Вымышленные персонажи дезинформируют дошкольников, рассказывая о несуществующих планетах, и зачастую вызывают у них отрицательные эмоции, способствуют развитию страхов. Поэтому важно грамотно выстроить работу по формированию у детей представлений о космосе.</a:t>
            </a:r>
          </a:p>
          <a:p>
            <a:endParaRPr lang="ru-RU" sz="1800" dirty="0"/>
          </a:p>
        </p:txBody>
      </p:sp>
      <p:pic>
        <p:nvPicPr>
          <p:cNvPr id="3074" name="Picture 2" descr="C:\Users\User\AppData\Local\Microsoft\Windows\Temporary Internet Files\Content.IE5\VLYRFDEY\MC900346885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549119">
            <a:off x="234880" y="4850245"/>
            <a:ext cx="1604963" cy="1808162"/>
          </a:xfrm>
          <a:prstGeom prst="rect">
            <a:avLst/>
          </a:prstGeom>
          <a:noFill/>
        </p:spPr>
      </p:pic>
      <p:pic>
        <p:nvPicPr>
          <p:cNvPr id="3075" name="Picture 3" descr="C:\Users\User\AppData\Local\Microsoft\Windows\Temporary Internet Files\Content.IE5\612OFMN2\MC900213433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250495">
            <a:off x="7402625" y="4887674"/>
            <a:ext cx="1638329" cy="1641203"/>
          </a:xfrm>
          <a:prstGeom prst="rect">
            <a:avLst/>
          </a:prstGeom>
          <a:noFill/>
        </p:spPr>
      </p:pic>
      <p:pic>
        <p:nvPicPr>
          <p:cNvPr id="3076" name="Picture 4" descr="C:\Program Files\Microsoft Office\MEDIA\CAGCAT10\j0301076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15248" y="142852"/>
            <a:ext cx="1285884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500042"/>
            <a:ext cx="6400800" cy="48731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Паспорт</a:t>
            </a:r>
          </a:p>
          <a:p>
            <a:r>
              <a:rPr lang="ru-RU" sz="1800" dirty="0" smtClean="0">
                <a:solidFill>
                  <a:srgbClr val="FF0000"/>
                </a:solidFill>
              </a:rPr>
              <a:t>Вид проекта: </a:t>
            </a:r>
            <a:r>
              <a:rPr lang="ru-RU" sz="1800" dirty="0" smtClean="0">
                <a:solidFill>
                  <a:srgbClr val="7030A0"/>
                </a:solidFill>
              </a:rPr>
              <a:t>обучающий, исследовательский, игровой.</a:t>
            </a:r>
          </a:p>
          <a:p>
            <a:r>
              <a:rPr lang="ru-RU" sz="1800" dirty="0" smtClean="0">
                <a:solidFill>
                  <a:srgbClr val="FF0000"/>
                </a:solidFill>
              </a:rPr>
              <a:t>Продолжительность проекта: </a:t>
            </a:r>
            <a:r>
              <a:rPr lang="ru-RU" sz="1800" dirty="0" smtClean="0">
                <a:solidFill>
                  <a:srgbClr val="7030A0"/>
                </a:solidFill>
              </a:rPr>
              <a:t>краткосрочный.</a:t>
            </a:r>
          </a:p>
          <a:p>
            <a:r>
              <a:rPr lang="ru-RU" sz="1800" dirty="0" smtClean="0">
                <a:solidFill>
                  <a:srgbClr val="FF0000"/>
                </a:solidFill>
              </a:rPr>
              <a:t>Участники:  </a:t>
            </a:r>
            <a:r>
              <a:rPr lang="ru-RU" sz="1800" dirty="0" smtClean="0">
                <a:solidFill>
                  <a:srgbClr val="7030A0"/>
                </a:solidFill>
              </a:rPr>
              <a:t>дети старшей группы, воспитатели, специалисты, родители воспитанников</a:t>
            </a:r>
          </a:p>
          <a:p>
            <a:r>
              <a:rPr lang="ru-RU" sz="1800" dirty="0" smtClean="0">
                <a:solidFill>
                  <a:srgbClr val="FF0000"/>
                </a:solidFill>
              </a:rPr>
              <a:t>Образовательные области:</a:t>
            </a:r>
          </a:p>
          <a:p>
            <a:r>
              <a:rPr lang="ru-RU" sz="1800" dirty="0" smtClean="0">
                <a:solidFill>
                  <a:srgbClr val="FF0000"/>
                </a:solidFill>
              </a:rPr>
              <a:t>Актуальность: </a:t>
            </a:r>
            <a:r>
              <a:rPr lang="ru-RU" sz="1800" dirty="0" smtClean="0">
                <a:solidFill>
                  <a:srgbClr val="7030A0"/>
                </a:solidFill>
              </a:rPr>
              <a:t>дошкольный возраст – важный период в жизни человека. Именно в этом возрасте закладываются основы будущей личности, формируются предпосылки умственного, нравственного и физического развития ребенка</a:t>
            </a:r>
            <a:endParaRPr lang="ru-RU" sz="1800" dirty="0">
              <a:solidFill>
                <a:srgbClr val="7030A0"/>
              </a:solidFill>
            </a:endParaRPr>
          </a:p>
        </p:txBody>
      </p:sp>
      <p:pic>
        <p:nvPicPr>
          <p:cNvPr id="6146" name="Picture 2" descr="C:\Users\User\AppData\Local\Microsoft\Windows\Temporary Internet Files\Content.IE5\612OFMN2\MM900283809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640977">
            <a:off x="7446497" y="336721"/>
            <a:ext cx="1579386" cy="1509707"/>
          </a:xfrm>
          <a:prstGeom prst="rect">
            <a:avLst/>
          </a:prstGeom>
          <a:noFill/>
        </p:spPr>
      </p:pic>
      <p:pic>
        <p:nvPicPr>
          <p:cNvPr id="6147" name="Picture 3" descr="C:\Users\User\AppData\Local\Microsoft\Windows\Temporary Internet Files\Content.IE5\CX8A42SE\MC900083547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4832350"/>
            <a:ext cx="1843088" cy="1500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642918"/>
            <a:ext cx="6400800" cy="473029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Цели проекта: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7030A0"/>
                </a:solidFill>
              </a:rPr>
              <a:t>приобщение детей к современным знаниям о Вселенной;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7030A0"/>
                </a:solidFill>
              </a:rPr>
              <a:t>осознание уникальности нашей планеты и важности ее изучения;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7030A0"/>
                </a:solidFill>
              </a:rPr>
              <a:t>формирование представления о роли человека в изучении космического пространства;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7030A0"/>
                </a:solidFill>
              </a:rPr>
              <a:t>воспитание чувств гордости за достижения отечественных ученых и космонавтов. 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7170" name="Picture 2" descr="C:\Users\User\AppData\Local\Microsoft\Windows\Temporary Internet Files\Content.IE5\ADN7CCO8\MM900163073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285728"/>
            <a:ext cx="1209675" cy="1400175"/>
          </a:xfrm>
          <a:prstGeom prst="rect">
            <a:avLst/>
          </a:prstGeom>
          <a:noFill/>
        </p:spPr>
      </p:pic>
      <p:pic>
        <p:nvPicPr>
          <p:cNvPr id="4" name="Picture 4" descr="C:\Users\User\AppData\Local\Microsoft\Windows\Temporary Internet Files\Content.IE5\612OFMN2\MC900083245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3" y="4787900"/>
            <a:ext cx="1819275" cy="1703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28604"/>
            <a:ext cx="6400800" cy="49446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Задачи проекта: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0070C0"/>
                </a:solidFill>
              </a:rPr>
              <a:t>систематизировать детские представления о Вселенной, солнечной системе и ее планетах;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0070C0"/>
                </a:solidFill>
              </a:rPr>
              <a:t>расширить знания детей о Дне космонавтики;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0070C0"/>
                </a:solidFill>
              </a:rPr>
              <a:t>формировать понятие о себе, как о жителе планеты Земля;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0070C0"/>
                </a:solidFill>
              </a:rPr>
              <a:t>развитие познавательных и интеллектуальных способностей детей, их творческого потенциала;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0070C0"/>
                </a:solidFill>
              </a:rPr>
              <a:t>воспитание бережного отношения к тому, что есть на нашей планете;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0070C0"/>
                </a:solidFill>
              </a:rPr>
              <a:t>воспитание коммуникативных навыков, дружеских взаимоотношений.</a:t>
            </a:r>
          </a:p>
          <a:p>
            <a:endParaRPr lang="ru-RU" dirty="0"/>
          </a:p>
        </p:txBody>
      </p:sp>
      <p:pic>
        <p:nvPicPr>
          <p:cNvPr id="8194" name="Picture 2" descr="C:\Users\User\AppData\Local\Microsoft\Windows\Temporary Internet Files\Content.IE5\CX8A42SE\MC900083547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80225" y="5032375"/>
            <a:ext cx="1843088" cy="1500188"/>
          </a:xfrm>
          <a:prstGeom prst="rect">
            <a:avLst/>
          </a:prstGeom>
          <a:noFill/>
        </p:spPr>
      </p:pic>
      <p:pic>
        <p:nvPicPr>
          <p:cNvPr id="8195" name="Picture 3" descr="C:\Users\User\AppData\Local\Microsoft\Windows\Temporary Internet Files\Content.IE5\VLYRFDEY\MC900241087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7013" y="266700"/>
            <a:ext cx="919162" cy="895350"/>
          </a:xfrm>
          <a:prstGeom prst="rect">
            <a:avLst/>
          </a:prstGeom>
          <a:noFill/>
        </p:spPr>
      </p:pic>
      <p:pic>
        <p:nvPicPr>
          <p:cNvPr id="8196" name="Picture 4" descr="C:\Users\User\AppData\Local\Microsoft\Windows\Temporary Internet Files\Content.IE5\612OFMN2\MC900083245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3" y="4787900"/>
            <a:ext cx="1819275" cy="1703388"/>
          </a:xfrm>
          <a:prstGeom prst="rect">
            <a:avLst/>
          </a:prstGeom>
          <a:noFill/>
        </p:spPr>
      </p:pic>
      <p:pic>
        <p:nvPicPr>
          <p:cNvPr id="8197" name="Picture 5" descr="C:\Users\User\AppData\Local\Microsoft\Windows\Temporary Internet Files\Content.IE5\CX8A42SE\MC900083249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78300" y="5072073"/>
            <a:ext cx="1663700" cy="1516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71480"/>
            <a:ext cx="6400800" cy="4801736"/>
          </a:xfrm>
        </p:spPr>
        <p:txBody>
          <a:bodyPr>
            <a:normAutofit fontScale="70000" lnSpcReduction="20000"/>
          </a:bodyPr>
          <a:lstStyle/>
          <a:p>
            <a:r>
              <a:rPr lang="ru-RU" sz="4600" dirty="0" smtClean="0">
                <a:solidFill>
                  <a:srgbClr val="FF0000"/>
                </a:solidFill>
              </a:rPr>
              <a:t>Гипотеза: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1. Недостаточное внимание родителей к российскому празднику – День космонавтики.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2. Поверхностные знания детей о космосе, первом человеке, полетевшем в космос, об изобретателе космической ракеты, о существовании праздника в России – День космонавтики.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3. При осуществлении систематической работы по ознакомлению детей по теме «Космос» дети овладевают полученной информацией и применяют полученные знания на практике. </a:t>
            </a:r>
          </a:p>
          <a:p>
            <a:endParaRPr lang="ru-RU" dirty="0"/>
          </a:p>
        </p:txBody>
      </p:sp>
      <p:pic>
        <p:nvPicPr>
          <p:cNvPr id="10242" name="Picture 2" descr="C:\Users\User\AppData\Local\Microsoft\Windows\Temporary Internet Files\Content.IE5\VLYRFDEY\MC900199233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3388" y="4886325"/>
            <a:ext cx="2016125" cy="1600200"/>
          </a:xfrm>
          <a:prstGeom prst="rect">
            <a:avLst/>
          </a:prstGeom>
          <a:noFill/>
        </p:spPr>
      </p:pic>
      <p:pic>
        <p:nvPicPr>
          <p:cNvPr id="1027" name="Picture 3" descr="C:\Users\User\AppData\Local\Microsoft\Windows\Temporary Internet Files\Content.IE5\ADN7CCO8\MM900336863[2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857760"/>
            <a:ext cx="1943090" cy="17936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714356"/>
            <a:ext cx="6400800" cy="46588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Предполагаемый результат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Гармонизация семейных отношений;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Развитие познавательных способностей;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Обобщение словарного запаса;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Формирование естественнонаучных представлений о космосе и чувства гордости за достижения отечественных ученых и космонавтов в области космических исследований;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0070C0"/>
                </a:solidFill>
              </a:rPr>
              <a:t>Проявление любознательности, интереса к исследовательской деятельности, экспериментированию, к проектной деятельности.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9218" name="Picture 2" descr="C:\Users\User\AppData\Local\Microsoft\Windows\Temporary Internet Files\Content.IE5\ADN7CCO8\MC900413628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4857760"/>
            <a:ext cx="4066043" cy="1784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058" y="481006"/>
            <a:ext cx="6400800" cy="487317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FF0000"/>
                </a:solidFill>
              </a:rPr>
              <a:t>Формы и методы реализации проекта</a:t>
            </a:r>
            <a:endParaRPr lang="ru-RU" sz="20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7030A0"/>
                </a:solidFill>
              </a:rPr>
              <a:t>Анкетирование;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7030A0"/>
                </a:solidFill>
              </a:rPr>
              <a:t>Проблемные ситуации;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7030A0"/>
                </a:solidFill>
              </a:rPr>
              <a:t>Педагогические наблюдения;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7030A0"/>
                </a:solidFill>
              </a:rPr>
              <a:t>Беседы;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7030A0"/>
                </a:solidFill>
              </a:rPr>
              <a:t>Диспуты;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7030A0"/>
                </a:solidFill>
              </a:rPr>
              <a:t>НОД;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7030A0"/>
                </a:solidFill>
              </a:rPr>
              <a:t>Выставки;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7030A0"/>
                </a:solidFill>
              </a:rPr>
              <a:t>Сюрпризные моменты;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7030A0"/>
                </a:solidFill>
              </a:rPr>
              <a:t>Творческие мастерские;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7030A0"/>
                </a:solidFill>
              </a:rPr>
              <a:t>Консультации для родителей;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7030A0"/>
                </a:solidFill>
              </a:rPr>
              <a:t>Совместная организованная деятельность.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  <p:pic>
        <p:nvPicPr>
          <p:cNvPr id="3074" name="Picture 2" descr="C:\Users\User\AppData\Local\Microsoft\Windows\Temporary Internet Files\Content.IE5\612OFMN2\MM900337001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608278">
            <a:off x="670267" y="2527664"/>
            <a:ext cx="1987648" cy="1987648"/>
          </a:xfrm>
          <a:prstGeom prst="rect">
            <a:avLst/>
          </a:prstGeom>
          <a:noFill/>
        </p:spPr>
      </p:pic>
      <p:pic>
        <p:nvPicPr>
          <p:cNvPr id="3075" name="Picture 3" descr="C:\Users\User\AppData\Local\Microsoft\Windows\Temporary Internet Files\Content.IE5\CX8A42SE\MM900337002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2428868"/>
            <a:ext cx="1988385" cy="1988385"/>
          </a:xfrm>
          <a:prstGeom prst="rect">
            <a:avLst/>
          </a:prstGeom>
          <a:noFill/>
        </p:spPr>
      </p:pic>
      <p:pic>
        <p:nvPicPr>
          <p:cNvPr id="3076" name="Picture 4" descr="C:\Users\User\AppData\Local\Microsoft\Windows\Temporary Internet Files\Content.IE5\CX8A42SE\MC900430321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41763" y="5216525"/>
            <a:ext cx="1812925" cy="158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264833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E9F9D90-74DA-475E-A019-338719326C4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TS102648338</Template>
  <TotalTime>328</TotalTime>
  <Words>701</Words>
  <Application>Microsoft Office PowerPoint</Application>
  <PresentationFormat>Экран (4:3)</PresentationFormat>
  <Paragraphs>131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TS102648338</vt:lpstr>
      <vt:lpstr>МАДОУ «ДС ОВ №22» г Усинска</vt:lpstr>
      <vt:lpstr>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ПРЕЗЕНТАЦИИ</dc:title>
  <dc:creator>Пользователь</dc:creator>
  <cp:lastModifiedBy>Пользователь</cp:lastModifiedBy>
  <cp:revision>45</cp:revision>
  <dcterms:created xsi:type="dcterms:W3CDTF">2014-09-14T19:11:33Z</dcterms:created>
  <dcterms:modified xsi:type="dcterms:W3CDTF">2017-12-20T19:24:49Z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TC026483389991</vt:lpwstr>
  </property>
</Properties>
</file>