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5" r:id="rId4"/>
    <p:sldId id="268" r:id="rId5"/>
    <p:sldId id="258" r:id="rId6"/>
    <p:sldId id="260" r:id="rId7"/>
    <p:sldId id="269" r:id="rId8"/>
    <p:sldId id="270" r:id="rId9"/>
    <p:sldId id="274" r:id="rId10"/>
    <p:sldId id="271" r:id="rId11"/>
    <p:sldId id="272" r:id="rId12"/>
    <p:sldId id="262" r:id="rId13"/>
    <p:sldId id="263" r:id="rId14"/>
    <p:sldId id="267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70" d="100"/>
          <a:sy n="70" d="100"/>
        </p:scale>
        <p:origin x="-139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E47F4-50F4-42BB-B71B-281443A7131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8CCEA0-F35F-46D9-BEB1-57C379FD38A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E47F4-50F4-42BB-B71B-281443A7131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8CCEA0-F35F-46D9-BEB1-57C379FD3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E47F4-50F4-42BB-B71B-281443A7131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8CCEA0-F35F-46D9-BEB1-57C379FD3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E47F4-50F4-42BB-B71B-281443A7131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8CCEA0-F35F-46D9-BEB1-57C379FD3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E47F4-50F4-42BB-B71B-281443A7131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8CCEA0-F35F-46D9-BEB1-57C379FD38A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E47F4-50F4-42BB-B71B-281443A7131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8CCEA0-F35F-46D9-BEB1-57C379FD3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E47F4-50F4-42BB-B71B-281443A7131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8CCEA0-F35F-46D9-BEB1-57C379FD3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E47F4-50F4-42BB-B71B-281443A7131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8CCEA0-F35F-46D9-BEB1-57C379FD3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E47F4-50F4-42BB-B71B-281443A7131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8CCEA0-F35F-46D9-BEB1-57C379FD38A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E47F4-50F4-42BB-B71B-281443A7131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8CCEA0-F35F-46D9-BEB1-57C379FD38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5E47F4-50F4-42BB-B71B-281443A7131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8CCEA0-F35F-46D9-BEB1-57C379FD38A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15E47F4-50F4-42BB-B71B-281443A7131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68CCEA0-F35F-46D9-BEB1-57C379FD38A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reeninfo.ru/decor_trees/chaenomeles_japonica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332656"/>
            <a:ext cx="7406640" cy="908862"/>
          </a:xfrm>
        </p:spPr>
        <p:txBody>
          <a:bodyPr>
            <a:norm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СМОЛЕНСКОЕ ОБЛАСТНОЕ ГОСУДАРСТВЕННОЕ БЮДЖЕТНОЕ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УЧРЕЖДЕНИЕ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ДОПОЛНИТЕЛЬНОГО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«СТАНЦИЯ ЮНЫХ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НАТУРАЛИСТОВ»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484784"/>
            <a:ext cx="7704856" cy="468052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Творческое объединение </a:t>
            </a:r>
            <a:b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«Цветоводство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 основами декоративного садоводства»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Выгонка </a:t>
            </a:r>
            <a:r>
              <a:rPr lang="ru-RU" sz="4600" b="1" dirty="0">
                <a:latin typeface="Times New Roman" pitchFamily="18" charset="0"/>
                <a:cs typeface="Times New Roman" pitchFamily="18" charset="0"/>
              </a:rPr>
              <a:t>гиацинта в зимний </a:t>
            </a:r>
            <a:r>
              <a:rPr lang="ru-RU" sz="4600" b="1" dirty="0" smtClean="0">
                <a:latin typeface="Times New Roman" pitchFamily="18" charset="0"/>
                <a:cs typeface="Times New Roman" pitchFamily="18" charset="0"/>
              </a:rPr>
              <a:t>период</a:t>
            </a:r>
            <a:endParaRPr lang="ru-RU" sz="4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Евдокимов Артем                           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11а класса</a:t>
            </a:r>
          </a:p>
          <a:p>
            <a:pPr algn="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r">
              <a:spcBef>
                <a:spcPct val="0"/>
              </a:spcBef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Преподаватель:</a:t>
            </a:r>
          </a:p>
          <a:p>
            <a:pPr algn="r">
              <a:spcBef>
                <a:spcPct val="0"/>
              </a:spcBef>
            </a:pPr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Лапеченкова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Н.С. </a:t>
            </a:r>
          </a:p>
          <a:p>
            <a:pPr algn="r">
              <a:spcBef>
                <a:spcPct val="0"/>
              </a:spcBef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Пурдяева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В.В.                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Смоленск, 2017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928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effectLst/>
              </a:rPr>
              <a:t>Этапы выгонки гиацинта:</a:t>
            </a:r>
            <a:r>
              <a:rPr lang="ru-RU" sz="4400" dirty="0">
                <a:effectLst/>
              </a:rPr>
              <a:t/>
            </a:r>
            <a:br>
              <a:rPr lang="ru-RU" sz="4400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80728"/>
            <a:ext cx="7920880" cy="5232648"/>
          </a:xfrm>
        </p:spPr>
        <p:txBody>
          <a:bodyPr/>
          <a:lstStyle/>
          <a:p>
            <a:pPr marL="82296" lvl="0" indent="0">
              <a:buNone/>
            </a:pPr>
            <a:r>
              <a:rPr lang="ru-RU" dirty="0" smtClean="0"/>
              <a:t>4.</a:t>
            </a:r>
            <a:r>
              <a:rPr lang="ru-RU" b="1" dirty="0" smtClean="0"/>
              <a:t> </a:t>
            </a:r>
            <a:r>
              <a:rPr lang="ru-RU" sz="2800" b="1" dirty="0"/>
              <a:t>Уход</a:t>
            </a:r>
            <a:r>
              <a:rPr lang="ru-RU" sz="2800" dirty="0"/>
              <a:t>. В период охлаждения необходимо следить за влажностью земли – она не должна пересыхать, иначе луковицы </a:t>
            </a:r>
            <a:endParaRPr lang="ru-RU" sz="2800" dirty="0" smtClean="0"/>
          </a:p>
          <a:p>
            <a:pPr marL="82296" lvl="0" indent="0">
              <a:buNone/>
            </a:pPr>
            <a:r>
              <a:rPr lang="ru-RU" sz="2800" dirty="0" smtClean="0"/>
              <a:t>приподнимаются </a:t>
            </a:r>
            <a:r>
              <a:rPr lang="ru-RU" sz="2800" dirty="0"/>
              <a:t>на </a:t>
            </a:r>
            <a:endParaRPr lang="ru-RU" sz="2800" dirty="0" smtClean="0"/>
          </a:p>
          <a:p>
            <a:pPr marL="82296" lvl="0" indent="0">
              <a:buNone/>
            </a:pPr>
            <a:r>
              <a:rPr lang="ru-RU" sz="2800" dirty="0" smtClean="0"/>
              <a:t>отрастающих </a:t>
            </a:r>
            <a:r>
              <a:rPr lang="ru-RU" sz="2800" dirty="0"/>
              <a:t>корнях и </a:t>
            </a:r>
            <a:endParaRPr lang="ru-RU" sz="2800" dirty="0" smtClean="0"/>
          </a:p>
          <a:p>
            <a:pPr marL="82296" lvl="0" indent="0">
              <a:buNone/>
            </a:pPr>
            <a:r>
              <a:rPr lang="ru-RU" sz="2800" dirty="0" smtClean="0"/>
              <a:t>часто </a:t>
            </a:r>
            <a:r>
              <a:rPr lang="ru-RU" sz="2800" dirty="0"/>
              <a:t>заваливаются набок. </a:t>
            </a:r>
            <a:r>
              <a:rPr lang="ru-RU" dirty="0"/>
              <a:t> 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944" y="2226061"/>
            <a:ext cx="3498056" cy="466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74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0661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effectLst/>
              </a:rPr>
              <a:t>Этапы выгонки гиацинта:</a:t>
            </a: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7890080" cy="5088632"/>
          </a:xfrm>
        </p:spPr>
        <p:txBody>
          <a:bodyPr/>
          <a:lstStyle/>
          <a:p>
            <a:pPr marL="82296" lvl="0" indent="0">
              <a:buNone/>
            </a:pPr>
            <a:r>
              <a:rPr lang="ru-RU" sz="2800" dirty="0"/>
              <a:t>5</a:t>
            </a:r>
            <a:r>
              <a:rPr lang="ru-RU" sz="2800" dirty="0" smtClean="0"/>
              <a:t>. </a:t>
            </a:r>
            <a:r>
              <a:rPr lang="ru-RU" sz="2400" dirty="0"/>
              <a:t>После окончания </a:t>
            </a:r>
            <a:r>
              <a:rPr lang="ru-RU" sz="2400" dirty="0" smtClean="0"/>
              <a:t>двенадцатой </a:t>
            </a:r>
            <a:r>
              <a:rPr lang="ru-RU" sz="2400" dirty="0"/>
              <a:t>недели, луковицу перенес </a:t>
            </a:r>
            <a:r>
              <a:rPr lang="ru-RU" sz="2400" b="1" dirty="0"/>
              <a:t>в светлое и теплое место</a:t>
            </a:r>
            <a:r>
              <a:rPr lang="ru-RU" sz="2400" dirty="0"/>
              <a:t>. В таких условиях луковица жила неделю. Когда на бутонах появилась окраска, гиацинт выставил на светлое </a:t>
            </a:r>
            <a:r>
              <a:rPr lang="ru-RU" sz="2400" dirty="0" smtClean="0"/>
              <a:t>место, после чего</a:t>
            </a:r>
          </a:p>
          <a:p>
            <a:pPr marL="82296" lvl="0" indent="0">
              <a:buNone/>
            </a:pPr>
            <a:r>
              <a:rPr lang="ru-RU" sz="2400" dirty="0" smtClean="0"/>
              <a:t>начался активный рост.</a:t>
            </a:r>
          </a:p>
          <a:p>
            <a:pPr marL="82296" indent="0">
              <a:buNone/>
            </a:pPr>
            <a:r>
              <a:rPr lang="ru-RU" sz="2400" dirty="0" smtClean="0"/>
              <a:t>6.</a:t>
            </a:r>
            <a:r>
              <a:rPr lang="ru-RU" sz="2400" b="1" dirty="0" smtClean="0"/>
              <a:t> </a:t>
            </a:r>
            <a:r>
              <a:rPr lang="ru-RU" sz="2400" b="1" dirty="0"/>
              <a:t>Цветение гиацинта</a:t>
            </a:r>
            <a:r>
              <a:rPr lang="ru-RU" sz="2400" dirty="0"/>
              <a:t>. </a:t>
            </a:r>
            <a:endParaRPr lang="ru-RU" sz="2400" dirty="0" smtClean="0"/>
          </a:p>
          <a:p>
            <a:pPr marL="82296" indent="0">
              <a:buNone/>
            </a:pPr>
            <a:r>
              <a:rPr lang="ru-RU" sz="2400" dirty="0" smtClean="0"/>
              <a:t> </a:t>
            </a:r>
          </a:p>
          <a:p>
            <a:pPr marL="82296" indent="0">
              <a:buNone/>
            </a:pPr>
            <a:endParaRPr lang="ru-RU" sz="2400" dirty="0"/>
          </a:p>
          <a:p>
            <a:pPr marL="82296" lvl="0" indent="0">
              <a:buNone/>
            </a:pPr>
            <a:endParaRPr lang="ru-RU" dirty="0" smtClean="0"/>
          </a:p>
          <a:p>
            <a:pPr marL="82296" lvl="0" indent="0">
              <a:buNone/>
            </a:pPr>
            <a:endParaRPr lang="ru-RU" dirty="0"/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861048"/>
            <a:ext cx="3384376" cy="2996951"/>
          </a:xfrm>
          <a:prstGeom prst="rect">
            <a:avLst/>
          </a:prstGeom>
        </p:spPr>
      </p:pic>
      <p:pic>
        <p:nvPicPr>
          <p:cNvPr id="5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492896"/>
            <a:ext cx="3498056" cy="438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21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effectLst/>
              </a:rPr>
              <a:t>Этапы выгонки гиацинта: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/>
          </a:bodyPr>
          <a:lstStyle/>
          <a:p>
            <a:pPr marL="82296" lvl="0" indent="0">
              <a:buNone/>
            </a:pPr>
            <a:r>
              <a:rPr lang="ru-RU" sz="2800" b="1" dirty="0"/>
              <a:t>7</a:t>
            </a:r>
            <a:r>
              <a:rPr lang="ru-RU" sz="2800" b="1" dirty="0" smtClean="0"/>
              <a:t>. Хранение </a:t>
            </a:r>
            <a:r>
              <a:rPr lang="ru-RU" sz="2800" b="1" dirty="0"/>
              <a:t>луковиц после цветения</a:t>
            </a:r>
            <a:r>
              <a:rPr lang="ru-RU" sz="2800" dirty="0"/>
              <a:t>. После цветения луковицы весной высаживают в грунт. Данную луковицу затем можно использовать для выгонки не ранее, чем через 3 года.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9121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Этапы работы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6408057"/>
              </p:ext>
            </p:extLst>
          </p:nvPr>
        </p:nvGraphicFramePr>
        <p:xfrm>
          <a:off x="971600" y="1700808"/>
          <a:ext cx="7632848" cy="28828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5730"/>
                <a:gridCol w="978266"/>
                <a:gridCol w="1126150"/>
                <a:gridCol w="1064039"/>
                <a:gridCol w="1064039"/>
                <a:gridCol w="1202312"/>
                <a:gridCol w="1202312"/>
              </a:tblGrid>
              <a:tr h="14401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Название растения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Время </a:t>
                      </a:r>
                      <a:b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посадки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Начало роста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Начало цветения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Конец цветения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Продолжи-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  <a:effectLst/>
                        </a:rPr>
                        <a:t>тельность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цветения,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дней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Продолжи-</a:t>
                      </a:r>
                      <a:b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</a:rPr>
                        <a:t>тельность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b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выгонки, недель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271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u="none" strike="noStrike" dirty="0">
                          <a:solidFill>
                            <a:schemeClr val="tx1"/>
                          </a:solidFill>
                          <a:effectLst/>
                          <a:hlinkClick r:id="rId2"/>
                        </a:rPr>
                        <a:t>Гиацинт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</a:b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10.11.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2016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13.01.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2017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9 неделя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16.02.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2017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22.02.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2017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7 дней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</a:rPr>
                        <a:t>14 недель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369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23728" y="332656"/>
            <a:ext cx="3810000" cy="69194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Вывод:</a:t>
            </a:r>
            <a:endParaRPr lang="ru-RU" sz="28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67544" y="1124744"/>
            <a:ext cx="7715200" cy="1445972"/>
          </a:xfrm>
        </p:spPr>
        <p:txBody>
          <a:bodyPr>
            <a:normAutofit fontScale="92500" lnSpcReduction="20000"/>
          </a:bodyPr>
          <a:lstStyle/>
          <a:p>
            <a:r>
              <a:rPr lang="ru-RU" sz="2200" dirty="0"/>
              <a:t>В начале опыта я не ставил перед собой цель получить цветущий гиацинт к определённому дню. Но теперь, зная все сроки прохождения этапов выгонки в следующий раз я смогу подсчитать и </a:t>
            </a:r>
            <a:r>
              <a:rPr lang="ru-RU" sz="2200" dirty="0" smtClean="0"/>
              <a:t>получить </a:t>
            </a:r>
            <a:r>
              <a:rPr lang="ru-RU" sz="2200" dirty="0"/>
              <a:t>цветущие экземпляры к 8 марта.</a:t>
            </a:r>
          </a:p>
          <a:p>
            <a:r>
              <a:rPr lang="ru-RU" sz="2200" dirty="0"/>
              <a:t> </a:t>
            </a:r>
          </a:p>
          <a:p>
            <a:endParaRPr lang="ru-RU" sz="26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36913"/>
            <a:ext cx="3187824" cy="4221087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224" y="2681231"/>
            <a:ext cx="3017078" cy="420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30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0648"/>
            <a:ext cx="7867600" cy="1080120"/>
          </a:xfrm>
        </p:spPr>
        <p:txBody>
          <a:bodyPr/>
          <a:lstStyle/>
          <a:p>
            <a:pPr algn="ctr"/>
            <a:r>
              <a:rPr lang="ru-RU" b="1" dirty="0" smtClean="0"/>
              <a:t>Источники информации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844824"/>
            <a:ext cx="7867600" cy="338437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1. Галина </a:t>
            </a:r>
            <a:r>
              <a:rPr lang="ru-RU" dirty="0" err="1"/>
              <a:t>Кизима</a:t>
            </a:r>
            <a:r>
              <a:rPr lang="ru-RU" dirty="0"/>
              <a:t> </a:t>
            </a:r>
          </a:p>
          <a:p>
            <a:r>
              <a:rPr lang="ru-RU" dirty="0" smtClean="0"/>
              <a:t> Азбука садового участка «Ландшафтного участка», «</a:t>
            </a:r>
            <a:r>
              <a:rPr lang="ru-RU" dirty="0" err="1" smtClean="0"/>
              <a:t>Эксмо</a:t>
            </a:r>
            <a:r>
              <a:rPr lang="ru-RU" dirty="0" smtClean="0"/>
              <a:t>», Москва, 2015 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Россин</a:t>
            </a:r>
            <a:r>
              <a:rPr lang="ru-RU" dirty="0" smtClean="0"/>
              <a:t> </a:t>
            </a:r>
            <a:r>
              <a:rPr lang="ru-RU" dirty="0" err="1" smtClean="0"/>
              <a:t>Лепаж</a:t>
            </a:r>
            <a:r>
              <a:rPr lang="ru-RU" dirty="0" smtClean="0"/>
              <a:t>, Денис </a:t>
            </a:r>
            <a:r>
              <a:rPr lang="ru-RU" dirty="0" err="1" smtClean="0"/>
              <a:t>Регурмард</a:t>
            </a:r>
            <a:endParaRPr lang="ru-RU" dirty="0" smtClean="0"/>
          </a:p>
          <a:p>
            <a:r>
              <a:rPr lang="ru-RU" dirty="0" smtClean="0"/>
              <a:t>«Садовые цветы» (подробное иллюстрированное </a:t>
            </a:r>
            <a:r>
              <a:rPr lang="ru-RU" dirty="0"/>
              <a:t>руководство), «</a:t>
            </a:r>
            <a:r>
              <a:rPr lang="ru-RU" dirty="0" err="1"/>
              <a:t>Эксмо</a:t>
            </a:r>
            <a:r>
              <a:rPr lang="ru-RU" dirty="0"/>
              <a:t>», Москва, 2015 </a:t>
            </a:r>
            <a:endParaRPr lang="ru-RU" dirty="0" smtClean="0"/>
          </a:p>
          <a:p>
            <a:r>
              <a:rPr lang="ru-RU" dirty="0" smtClean="0"/>
              <a:t>3. </a:t>
            </a:r>
            <a:r>
              <a:rPr lang="ru-RU" dirty="0">
                <a:solidFill>
                  <a:schemeClr val="tx1"/>
                </a:solidFill>
                <a:ea typeface="MS Gothic" charset="-128"/>
              </a:rPr>
              <a:t>Туманов А. «Энциклопедия дачника», М.:РООССА, 2013 </a:t>
            </a:r>
            <a:endParaRPr lang="ru-RU" dirty="0" smtClean="0">
              <a:solidFill>
                <a:schemeClr val="tx1"/>
              </a:solidFill>
              <a:ea typeface="MS Gothic" charset="-128"/>
            </a:endParaRPr>
          </a:p>
          <a:p>
            <a:r>
              <a:rPr lang="ru-RU" dirty="0" smtClean="0">
                <a:solidFill>
                  <a:schemeClr val="tx1"/>
                </a:solidFill>
                <a:ea typeface="MS Gothic" charset="-128"/>
              </a:rPr>
              <a:t>4. </a:t>
            </a:r>
            <a:r>
              <a:rPr lang="en-US" dirty="0">
                <a:solidFill>
                  <a:schemeClr val="tx1"/>
                </a:solidFill>
                <a:ea typeface="MS Gothic" charset="-128"/>
              </a:rPr>
              <a:t>https://floristics.info/ru/stati/2526-vygonka-lukovichnykh-tsvetov-v-domashnikh-usloviyakh.html</a:t>
            </a:r>
            <a:endParaRPr lang="ru-RU" dirty="0">
              <a:solidFill>
                <a:schemeClr val="tx1"/>
              </a:solidFill>
              <a:ea typeface="MS Gothic" charset="-128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7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Тема </a:t>
            </a:r>
            <a:r>
              <a:rPr lang="ru-RU" sz="2800" dirty="0" smtClean="0"/>
              <a:t> </a:t>
            </a:r>
            <a:r>
              <a:rPr lang="ru-RU" sz="2800" dirty="0"/>
              <a:t>проекта – «Выгонка гиацинта  в зимний период». 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Работая </a:t>
            </a:r>
            <a:r>
              <a:rPr lang="ru-RU" sz="2400" b="1" dirty="0"/>
              <a:t>над проектом я:</a:t>
            </a:r>
            <a:endParaRPr lang="ru-RU" sz="2400" dirty="0"/>
          </a:p>
          <a:p>
            <a:pPr marL="539496" lvl="0" indent="-457200">
              <a:buFont typeface="+mj-lt"/>
              <a:buAutoNum type="arabicPeriod"/>
            </a:pPr>
            <a:r>
              <a:rPr lang="ru-RU" sz="2400" dirty="0"/>
              <a:t>Сформулировал проблему.</a:t>
            </a:r>
          </a:p>
          <a:p>
            <a:pPr marL="539496" lvl="0" indent="-457200">
              <a:buFont typeface="+mj-lt"/>
              <a:buAutoNum type="arabicPeriod"/>
            </a:pPr>
            <a:r>
              <a:rPr lang="ru-RU" sz="2400" dirty="0" smtClean="0"/>
              <a:t>Поставил </a:t>
            </a:r>
            <a:r>
              <a:rPr lang="ru-RU" sz="2400" dirty="0"/>
              <a:t>цель и задачи.</a:t>
            </a:r>
          </a:p>
          <a:p>
            <a:pPr marL="539496" lvl="0" indent="-457200">
              <a:buFont typeface="+mj-lt"/>
              <a:buAutoNum type="arabicPeriod"/>
            </a:pPr>
            <a:r>
              <a:rPr lang="ru-RU" sz="2400" dirty="0"/>
              <a:t>Составил план работы.</a:t>
            </a:r>
          </a:p>
          <a:p>
            <a:pPr marL="539496" lvl="0" indent="-457200">
              <a:buFont typeface="+mj-lt"/>
              <a:buAutoNum type="arabicPeriod"/>
            </a:pPr>
            <a:r>
              <a:rPr lang="ru-RU" sz="2400" dirty="0"/>
              <a:t>Приступил к поиску информации.</a:t>
            </a:r>
          </a:p>
          <a:p>
            <a:pPr marL="539496" lvl="0" indent="-457200">
              <a:buFont typeface="+mj-lt"/>
              <a:buAutoNum type="arabicPeriod"/>
            </a:pPr>
            <a:r>
              <a:rPr lang="ru-RU" sz="2400" dirty="0"/>
              <a:t>Накопив материал, оформил проект. Выполнил опыт.</a:t>
            </a:r>
          </a:p>
          <a:p>
            <a:pPr marL="539496" lvl="0" indent="-457200">
              <a:buFont typeface="+mj-lt"/>
              <a:buAutoNum type="arabicPeriod"/>
            </a:pPr>
            <a:r>
              <a:rPr lang="ru-RU" sz="2400" dirty="0"/>
              <a:t>Создал презентацию.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8781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458032" cy="1143000"/>
          </a:xfrm>
        </p:spPr>
        <p:txBody>
          <a:bodyPr/>
          <a:lstStyle/>
          <a:p>
            <a:pPr algn="ctr"/>
            <a:r>
              <a:rPr lang="ru-RU" b="1" dirty="0"/>
              <a:t>П</a:t>
            </a:r>
            <a:r>
              <a:rPr lang="ru-RU" b="1" dirty="0" smtClean="0"/>
              <a:t>роблема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Проблема:</a:t>
            </a:r>
            <a:r>
              <a:rPr lang="ru-RU" sz="1600" dirty="0" smtClean="0"/>
              <a:t> </a:t>
            </a:r>
            <a:r>
              <a:rPr lang="ru-RU" sz="2800" dirty="0" smtClean="0"/>
              <a:t>можно ли получить цветение луковичных растений в зимний период.</a:t>
            </a:r>
          </a:p>
          <a:p>
            <a:endParaRPr lang="ru-RU" sz="2800" dirty="0" smtClean="0"/>
          </a:p>
          <a:p>
            <a:r>
              <a:rPr lang="ru-RU" sz="2800" b="1" dirty="0" smtClean="0"/>
              <a:t>Цель: </a:t>
            </a:r>
            <a:r>
              <a:rPr lang="ru-RU" sz="2800" dirty="0" smtClean="0"/>
              <a:t>получить цветущий гиацинт в зимний период.</a:t>
            </a:r>
          </a:p>
          <a:p>
            <a:endParaRPr lang="ru-RU" sz="2800" dirty="0" smtClean="0"/>
          </a:p>
          <a:p>
            <a:r>
              <a:rPr lang="ru-RU" sz="2800" dirty="0" smtClean="0"/>
              <a:t>Для проекта я использовал материал занятий, информацию из книг и интернет-сайтов.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92140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Гиацинт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24744"/>
            <a:ext cx="8106104" cy="5123656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Гиацинт (</a:t>
            </a:r>
            <a:r>
              <a:rPr lang="en-US" sz="2400" b="1" i="1" u="sng" dirty="0" err="1" smtClean="0">
                <a:latin typeface="Times New Roman" pitchFamily="18" charset="0"/>
                <a:cs typeface="Times New Roman" pitchFamily="18" charset="0"/>
              </a:rPr>
              <a:t>hyacinthus</a:t>
            </a:r>
            <a:r>
              <a:rPr lang="en-US" sz="2400" b="1" i="1" u="sng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красивое луковичное растение семейства Спаржевые, цветущее весной. Родиной этого растения считается Средиземноморье и Юго-восточная Азия.</a:t>
            </a:r>
          </a:p>
          <a:p>
            <a:pPr marL="82296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С древнегреческого языка название переводится как «цветок дождей», поскольку распускается с первыми весенними дождями.</a:t>
            </a:r>
          </a:p>
          <a:p>
            <a:pPr marL="82296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иацинт имеет плотную луковицу, мясистые листья, цветоносный стебель с расположенными на нем цветками в виде кисти. </a:t>
            </a:r>
          </a:p>
          <a:p>
            <a:pPr marL="82296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Существует три вида гиацинта: гиацинт восточный (самый распространенный), гиацинт Литвинова, гиацинт закаспийский.</a:t>
            </a:r>
          </a:p>
          <a:p>
            <a:pPr marL="82296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ля своего проекта я использовал гиацинт восточный.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09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88640"/>
            <a:ext cx="7406640" cy="77934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Гиацинт </a:t>
            </a:r>
            <a:endParaRPr lang="ru-RU" sz="2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4941168"/>
            <a:ext cx="7992888" cy="1752600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Соцветия гиацинтов бывают разнообразной окраски: белой, желтой, красной, розовой, голубой, лиловой, синей. Встречаются махровые и простые гиацинты.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340768"/>
            <a:ext cx="3889375" cy="3430587"/>
          </a:xfrm>
        </p:spPr>
      </p:pic>
    </p:spTree>
    <p:extLst>
      <p:ext uri="{BB962C8B-B14F-4D97-AF65-F5344CB8AC3E}">
        <p14:creationId xmlns:p14="http://schemas.microsoft.com/office/powerpoint/2010/main" val="256462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Выгонка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47800"/>
            <a:ext cx="7962088" cy="48006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800" b="1" dirty="0" smtClean="0"/>
              <a:t>     Выгонка</a:t>
            </a:r>
            <a:r>
              <a:rPr lang="ru-RU" sz="2800" b="1" dirty="0"/>
              <a:t>  </a:t>
            </a:r>
            <a:r>
              <a:rPr lang="ru-RU" sz="2800" dirty="0"/>
              <a:t>- это досрочное цветение при сокращении периода покоя. </a:t>
            </a:r>
            <a:endParaRPr lang="ru-RU" sz="2800" dirty="0" smtClean="0"/>
          </a:p>
          <a:p>
            <a:pPr marL="82296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Понятие </a:t>
            </a:r>
            <a:r>
              <a:rPr lang="ru-RU" sz="2800" dirty="0"/>
              <a:t>"выгонка" распространяется на любой процесс получения цветущих растений в сроки, отличные от природных. Чаще всего для выгонки используют луковичные раннецветущие растения</a:t>
            </a:r>
          </a:p>
        </p:txBody>
      </p:sp>
    </p:spTree>
    <p:extLst>
      <p:ext uri="{BB962C8B-B14F-4D97-AF65-F5344CB8AC3E}">
        <p14:creationId xmlns:p14="http://schemas.microsoft.com/office/powerpoint/2010/main" val="521159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effectLst/>
              </a:rPr>
              <a:t>Этапы выгонки гиацинта:</a:t>
            </a:r>
            <a:r>
              <a:rPr lang="ru-RU" sz="4400" dirty="0">
                <a:effectLst/>
              </a:rPr>
              <a:t/>
            </a:r>
            <a:br>
              <a:rPr lang="ru-RU" sz="4400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80728"/>
            <a:ext cx="7930128" cy="4800600"/>
          </a:xfrm>
        </p:spPr>
        <p:txBody>
          <a:bodyPr/>
          <a:lstStyle/>
          <a:p>
            <a:pPr marL="82296" lvl="0" indent="0">
              <a:buNone/>
            </a:pPr>
            <a:r>
              <a:rPr lang="ru-RU" sz="2400" b="1" dirty="0" smtClean="0"/>
              <a:t>1. Выбор </a:t>
            </a:r>
            <a:r>
              <a:rPr lang="ru-RU" sz="2400" b="1" dirty="0"/>
              <a:t>луковицы.</a:t>
            </a:r>
            <a:r>
              <a:rPr lang="ru-RU" sz="2400" dirty="0"/>
              <a:t> Луковицу нужно выбирать не менее 5 см в диаметре, лучше больше. </a:t>
            </a:r>
          </a:p>
          <a:p>
            <a:endParaRPr lang="ru-RU" dirty="0"/>
          </a:p>
        </p:txBody>
      </p:sp>
      <p:pic>
        <p:nvPicPr>
          <p:cNvPr id="4" name="Объект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3" y="1844824"/>
            <a:ext cx="3240359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87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64209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effectLst/>
              </a:rPr>
              <a:t>Этапы выгонки гиацинта:</a:t>
            </a: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24744"/>
            <a:ext cx="7962088" cy="5123656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dirty="0" smtClean="0"/>
              <a:t>2.</a:t>
            </a:r>
            <a:r>
              <a:rPr lang="ru-RU" b="1" dirty="0"/>
              <a:t> </a:t>
            </a:r>
            <a:r>
              <a:rPr lang="ru-RU" sz="2400" b="1" dirty="0"/>
              <a:t>Посадка луковицы.</a:t>
            </a:r>
            <a:r>
              <a:rPr lang="ru-RU" sz="2400" dirty="0"/>
              <a:t> Существует три срока выгонки гиацинта – ранний (к Новому Году), средний  (январь-февраль), и поздний (март- апрель). Я выбрал </a:t>
            </a:r>
            <a:r>
              <a:rPr lang="ru-RU" sz="2400" dirty="0" smtClean="0"/>
              <a:t>поздний </a:t>
            </a:r>
            <a:r>
              <a:rPr lang="ru-RU" sz="2400" dirty="0"/>
              <a:t>срок </a:t>
            </a:r>
            <a:r>
              <a:rPr lang="ru-RU" sz="2400" dirty="0" smtClean="0"/>
              <a:t>выгонки. </a:t>
            </a:r>
            <a:r>
              <a:rPr lang="ru-RU" sz="2400" dirty="0"/>
              <a:t>Посадил луковицу </a:t>
            </a:r>
            <a:r>
              <a:rPr lang="ru-RU" sz="2400" dirty="0" smtClean="0"/>
              <a:t>10 ноября </a:t>
            </a:r>
            <a:r>
              <a:rPr lang="ru-RU" sz="2400" dirty="0"/>
              <a:t>. При посадке, луковицы заглубляют на 2/3 высоты, </a:t>
            </a:r>
            <a:endParaRPr lang="ru-RU" sz="2400" dirty="0" smtClean="0"/>
          </a:p>
          <a:p>
            <a:pPr marL="82296" indent="0">
              <a:buNone/>
            </a:pPr>
            <a:r>
              <a:rPr lang="ru-RU" sz="2400" dirty="0" smtClean="0"/>
              <a:t>оставляя </a:t>
            </a:r>
            <a:r>
              <a:rPr lang="ru-RU" sz="2400" dirty="0"/>
              <a:t>на поверхности макушку </a:t>
            </a:r>
            <a:endParaRPr lang="ru-RU" sz="2400" dirty="0" smtClean="0"/>
          </a:p>
          <a:p>
            <a:pPr marL="82296" indent="0">
              <a:buNone/>
            </a:pPr>
            <a:r>
              <a:rPr lang="ru-RU" sz="2400" dirty="0" smtClean="0"/>
              <a:t>во </a:t>
            </a:r>
            <a:r>
              <a:rPr lang="ru-RU" sz="2400" dirty="0"/>
              <a:t>избежание </a:t>
            </a:r>
            <a:r>
              <a:rPr lang="ru-RU" sz="2400" dirty="0" err="1"/>
              <a:t>подгнивания</a:t>
            </a:r>
            <a:r>
              <a:rPr lang="ru-RU" sz="2400" dirty="0"/>
              <a:t> </a:t>
            </a:r>
            <a:endParaRPr lang="ru-RU" sz="2400" dirty="0" smtClean="0"/>
          </a:p>
          <a:p>
            <a:pPr marL="82296" indent="0">
              <a:buNone/>
            </a:pPr>
            <a:r>
              <a:rPr lang="ru-RU" sz="2400" dirty="0" smtClean="0"/>
              <a:t>ростовой почки. Посаженный </a:t>
            </a:r>
          </a:p>
          <a:p>
            <a:pPr marL="82296" indent="0">
              <a:buNone/>
            </a:pPr>
            <a:r>
              <a:rPr lang="ru-RU" sz="2400" dirty="0"/>
              <a:t>г</a:t>
            </a:r>
            <a:r>
              <a:rPr lang="ru-RU" sz="2400" dirty="0" smtClean="0"/>
              <a:t>иацинт поставил в темноту на </a:t>
            </a:r>
          </a:p>
          <a:p>
            <a:pPr marL="82296" indent="0">
              <a:buNone/>
            </a:pPr>
            <a:r>
              <a:rPr lang="ru-RU" sz="2400" dirty="0"/>
              <a:t>о</a:t>
            </a:r>
            <a:r>
              <a:rPr lang="ru-RU" sz="2400" dirty="0" smtClean="0"/>
              <a:t>хлаждение.</a:t>
            </a:r>
            <a:endParaRPr lang="ru-RU" sz="2400" dirty="0"/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4" name="Объект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565" y="2788234"/>
            <a:ext cx="3173037" cy="406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1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8034096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effectLst/>
              </a:rPr>
              <a:t>Этапы выгонки гиацинта</a:t>
            </a:r>
            <a:r>
              <a:rPr lang="ru-RU" sz="4400" b="1" dirty="0" smtClean="0">
                <a:effectLst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700808"/>
            <a:ext cx="7962088" cy="4800600"/>
          </a:xfrm>
        </p:spPr>
        <p:txBody>
          <a:bodyPr/>
          <a:lstStyle/>
          <a:p>
            <a:pPr marL="82296" indent="0">
              <a:buNone/>
            </a:pPr>
            <a:r>
              <a:rPr lang="ru-RU" dirty="0" smtClean="0"/>
              <a:t>3. </a:t>
            </a:r>
            <a:r>
              <a:rPr lang="ru-RU" b="1" dirty="0" smtClean="0"/>
              <a:t>Выдержка низкими температурами.</a:t>
            </a:r>
          </a:p>
          <a:p>
            <a:pPr marL="82296" indent="0">
              <a:buNone/>
            </a:pPr>
            <a:r>
              <a:rPr lang="ru-RU" sz="2800" dirty="0" smtClean="0"/>
              <a:t>Посаженный гиацинт поставил в темноту на охлаждение – в помещение с температурой 9 °С. Для запланированной весенней выгонки температуру с 1 января снизил до +2 + 5°С, чтобы не перерастали побеги.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961367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183</TotalTime>
  <Words>583</Words>
  <Application>Microsoft Office PowerPoint</Application>
  <PresentationFormat>Экран (4:3)</PresentationFormat>
  <Paragraphs>97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СМОЛЕНСКОЕ ОБЛАСТНОЕ ГОСУДАРСТВЕННОЕ БЮДЖЕТНОЕ УЧРЕЖДЕНИЕ ДОПОЛНИТЕЛЬНОГО ОБРАЗОВАНИЯ «СТАНЦИЯ ЮНЫХ НАТУРАЛИСТОВ»</vt:lpstr>
      <vt:lpstr>Тема  проекта – «Выгонка гиацинта  в зимний период».  </vt:lpstr>
      <vt:lpstr>Проблема</vt:lpstr>
      <vt:lpstr>Гиацинт</vt:lpstr>
      <vt:lpstr>Гиацинт </vt:lpstr>
      <vt:lpstr>Выгонка</vt:lpstr>
      <vt:lpstr>Этапы выгонки гиацинта: </vt:lpstr>
      <vt:lpstr>Этапы выгонки гиацинта: </vt:lpstr>
      <vt:lpstr>Этапы выгонки гиацинта:</vt:lpstr>
      <vt:lpstr>Этапы выгонки гиацинта: </vt:lpstr>
      <vt:lpstr>Этапы выгонки гиацинта: </vt:lpstr>
      <vt:lpstr>Этапы выгонки гиацинта: </vt:lpstr>
      <vt:lpstr>Этапы работы</vt:lpstr>
      <vt:lpstr>Вывод:</vt:lpstr>
      <vt:lpstr>Источники информации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СМОЛЕНСКОЕ ОБЛАСТНОЕ ГОСУДАРСТВЕННОЕ БЮДЖЕТНОЕ ОБРАЗОВАТЕЛЬНОЕ УЧРЕЖДЕНИЕ ДОПОЛНИТЕЛЬНОГО ОБРАЗОВАНИЯ ДЕТЕЙ  «СТАНЦИЯ ЮНЫХ НАТУРАЛИСТОВ</dc:title>
  <dc:creator>Администратор</dc:creator>
  <cp:lastModifiedBy>Администратор</cp:lastModifiedBy>
  <cp:revision>26</cp:revision>
  <dcterms:created xsi:type="dcterms:W3CDTF">2017-04-09T11:14:43Z</dcterms:created>
  <dcterms:modified xsi:type="dcterms:W3CDTF">2017-05-22T08:16:57Z</dcterms:modified>
</cp:coreProperties>
</file>