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70" r:id="rId5"/>
    <p:sldId id="259" r:id="rId6"/>
    <p:sldId id="271" r:id="rId7"/>
    <p:sldId id="257" r:id="rId8"/>
    <p:sldId id="262" r:id="rId9"/>
    <p:sldId id="275" r:id="rId10"/>
    <p:sldId id="266" r:id="rId11"/>
    <p:sldId id="267" r:id="rId12"/>
    <p:sldId id="273" r:id="rId13"/>
    <p:sldId id="274" r:id="rId14"/>
    <p:sldId id="263" r:id="rId15"/>
    <p:sldId id="272" r:id="rId16"/>
    <p:sldId id="265" r:id="rId17"/>
    <p:sldId id="276" r:id="rId18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Использование в речи причастий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активное</c:v>
                </c:pt>
                <c:pt idx="1">
                  <c:v>пассивное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263787312198033"/>
          <c:y val="0.25198873929983656"/>
          <c:w val="0.30559033245844269"/>
          <c:h val="0.25937785253937401"/>
        </c:manualLayout>
      </c:layout>
      <c:overlay val="0"/>
    </c:legend>
    <c:plotVisOnly val="1"/>
    <c:dispBlanksAs val="gap"/>
    <c:showDLblsOverMax val="0"/>
  </c:chart>
  <c:spPr>
    <a:solidFill>
      <a:schemeClr val="tx2">
        <a:lumMod val="40000"/>
        <a:lumOff val="60000"/>
        <a:alpha val="53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Учебная </a:t>
            </a:r>
            <a:r>
              <a:rPr lang="ru-RU" dirty="0"/>
              <a:t>мотивация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учебная мотивация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Позиция школьника</c:v>
                </c:pt>
                <c:pt idx="1">
                  <c:v>Коммуникативность</c:v>
                </c:pt>
                <c:pt idx="2">
                  <c:v>Познавательность</c:v>
                </c:pt>
                <c:pt idx="3">
                  <c:v>Достижения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53</c:v>
                </c:pt>
                <c:pt idx="2">
                  <c:v>32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300" baseline="0"/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60000"/>
        <a:lumOff val="40000"/>
        <a:alpha val="68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536A1B-15A8-415E-9997-381F320BE2B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A29C0E79-3B9F-4656-8A00-28F8883B5AD3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C00000"/>
              </a:solidFill>
            </a:rPr>
            <a:t>11 класс – ЕГЭ   </a:t>
          </a:r>
        </a:p>
        <a:p>
          <a:r>
            <a:rPr lang="ru-RU" sz="2800" dirty="0" smtClean="0">
              <a:solidFill>
                <a:srgbClr val="C00000"/>
              </a:solidFill>
            </a:rPr>
            <a:t> </a:t>
          </a:r>
          <a:r>
            <a:rPr lang="ru-RU" sz="2400" dirty="0" smtClean="0">
              <a:solidFill>
                <a:srgbClr val="92D050"/>
              </a:solidFill>
            </a:rPr>
            <a:t>9 класс - ГИА</a:t>
          </a:r>
          <a:endParaRPr lang="ru-RU" sz="2400" dirty="0">
            <a:solidFill>
              <a:srgbClr val="92D050"/>
            </a:solidFill>
          </a:endParaRPr>
        </a:p>
      </dgm:t>
    </dgm:pt>
    <dgm:pt modelId="{7DFC41F3-061C-447C-BB7B-58C939CBA718}" type="parTrans" cxnId="{68966B05-F2C4-4E62-B0F7-E07A9EFB449A}">
      <dgm:prSet/>
      <dgm:spPr/>
      <dgm:t>
        <a:bodyPr/>
        <a:lstStyle/>
        <a:p>
          <a:endParaRPr lang="ru-RU"/>
        </a:p>
      </dgm:t>
    </dgm:pt>
    <dgm:pt modelId="{4EE42698-3F4A-4E77-ACD2-0EB1C50CF87E}" type="sibTrans" cxnId="{68966B05-F2C4-4E62-B0F7-E07A9EFB449A}">
      <dgm:prSet/>
      <dgm:spPr/>
      <dgm:t>
        <a:bodyPr/>
        <a:lstStyle/>
        <a:p>
          <a:endParaRPr lang="ru-RU"/>
        </a:p>
      </dgm:t>
    </dgm:pt>
    <dgm:pt modelId="{0C88C1B8-F099-4645-B911-FA22326E8A46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C000"/>
              </a:solidFill>
            </a:rPr>
            <a:t>8 клас</a:t>
          </a:r>
          <a:r>
            <a:rPr lang="ru-RU" sz="2800" b="1" dirty="0" smtClean="0">
              <a:solidFill>
                <a:srgbClr val="FFC000"/>
              </a:solidFill>
            </a:rPr>
            <a:t>с</a:t>
          </a:r>
          <a:r>
            <a:rPr lang="ru-RU" sz="2800" dirty="0" smtClean="0">
              <a:solidFill>
                <a:srgbClr val="FFC000"/>
              </a:solidFill>
            </a:rPr>
            <a:t> – Обособленное определение</a:t>
          </a:r>
          <a:endParaRPr lang="ru-RU" sz="2800" dirty="0">
            <a:solidFill>
              <a:srgbClr val="FFC000"/>
            </a:solidFill>
          </a:endParaRPr>
        </a:p>
      </dgm:t>
    </dgm:pt>
    <dgm:pt modelId="{206DA7FA-8197-4944-BF0F-39C0DD483DA5}" type="parTrans" cxnId="{77BE0921-D3E2-429E-9498-C028A7889EF2}">
      <dgm:prSet/>
      <dgm:spPr/>
      <dgm:t>
        <a:bodyPr/>
        <a:lstStyle/>
        <a:p>
          <a:endParaRPr lang="ru-RU"/>
        </a:p>
      </dgm:t>
    </dgm:pt>
    <dgm:pt modelId="{C7FBB325-95D2-4767-9217-EA4C93164E5F}" type="sibTrans" cxnId="{77BE0921-D3E2-429E-9498-C028A7889EF2}">
      <dgm:prSet/>
      <dgm:spPr/>
      <dgm:t>
        <a:bodyPr/>
        <a:lstStyle/>
        <a:p>
          <a:endParaRPr lang="ru-RU"/>
        </a:p>
      </dgm:t>
    </dgm:pt>
    <dgm:pt modelId="{EC99FF82-6866-4115-B078-497266FD92FB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FFFF00"/>
              </a:solidFill>
            </a:rPr>
            <a:t>7 класс - Наречия, образованные от причастий</a:t>
          </a:r>
          <a:endParaRPr lang="ru-RU" sz="2800" dirty="0">
            <a:solidFill>
              <a:srgbClr val="FFFF00"/>
            </a:solidFill>
          </a:endParaRPr>
        </a:p>
      </dgm:t>
    </dgm:pt>
    <dgm:pt modelId="{528653BB-23D1-4D5B-9237-C6EF9F8E3322}" type="parTrans" cxnId="{9C219C08-5F1F-48A5-AF6E-40498A6D8F59}">
      <dgm:prSet/>
      <dgm:spPr/>
      <dgm:t>
        <a:bodyPr/>
        <a:lstStyle/>
        <a:p>
          <a:endParaRPr lang="ru-RU"/>
        </a:p>
      </dgm:t>
    </dgm:pt>
    <dgm:pt modelId="{193C4D41-4795-4F50-8CFC-95E9D850E424}" type="sibTrans" cxnId="{9C219C08-5F1F-48A5-AF6E-40498A6D8F59}">
      <dgm:prSet/>
      <dgm:spPr/>
      <dgm:t>
        <a:bodyPr/>
        <a:lstStyle/>
        <a:p>
          <a:endParaRPr lang="ru-RU"/>
        </a:p>
      </dgm:t>
    </dgm:pt>
    <dgm:pt modelId="{39A4A544-F36E-47DF-BE79-9D2D1B168830}">
      <dgm:prSet phldrT="[Текст]" custT="1"/>
      <dgm:spPr/>
      <dgm:t>
        <a:bodyPr/>
        <a:lstStyle/>
        <a:p>
          <a:r>
            <a:rPr lang="ru-RU" sz="2800" b="0" dirty="0" smtClean="0">
              <a:solidFill>
                <a:srgbClr val="C00000"/>
              </a:solidFill>
            </a:rPr>
            <a:t>6 класс – Понятие о причастии</a:t>
          </a:r>
          <a:endParaRPr lang="ru-RU" sz="2800" b="0" dirty="0">
            <a:solidFill>
              <a:srgbClr val="C00000"/>
            </a:solidFill>
          </a:endParaRPr>
        </a:p>
      </dgm:t>
    </dgm:pt>
    <dgm:pt modelId="{D4BB7226-B697-4C9C-B998-847B1E9C1D6A}" type="parTrans" cxnId="{8F7CD24C-45D9-4995-9BDD-4B4E22CC84F3}">
      <dgm:prSet/>
      <dgm:spPr/>
      <dgm:t>
        <a:bodyPr/>
        <a:lstStyle/>
        <a:p>
          <a:endParaRPr lang="ru-RU"/>
        </a:p>
      </dgm:t>
    </dgm:pt>
    <dgm:pt modelId="{92369CBB-0A3E-4DD7-8AAF-E8987AD90C4E}" type="sibTrans" cxnId="{8F7CD24C-45D9-4995-9BDD-4B4E22CC84F3}">
      <dgm:prSet/>
      <dgm:spPr/>
      <dgm:t>
        <a:bodyPr/>
        <a:lstStyle/>
        <a:p>
          <a:endParaRPr lang="ru-RU"/>
        </a:p>
      </dgm:t>
    </dgm:pt>
    <dgm:pt modelId="{CEEA8016-2B6F-4CB2-8DCB-21C88E85C5D0}" type="pres">
      <dgm:prSet presAssocID="{A6536A1B-15A8-415E-9997-381F320BE2B9}" presName="Name0" presStyleCnt="0">
        <dgm:presLayoutVars>
          <dgm:dir/>
          <dgm:animLvl val="lvl"/>
          <dgm:resizeHandles val="exact"/>
        </dgm:presLayoutVars>
      </dgm:prSet>
      <dgm:spPr/>
    </dgm:pt>
    <dgm:pt modelId="{CC543D3C-CF88-422D-AA54-1F9DAF8B79AE}" type="pres">
      <dgm:prSet presAssocID="{A29C0E79-3B9F-4656-8A00-28F8883B5AD3}" presName="Name8" presStyleCnt="0"/>
      <dgm:spPr/>
    </dgm:pt>
    <dgm:pt modelId="{ADDA6939-E322-4484-8017-6B805775EEE8}" type="pres">
      <dgm:prSet presAssocID="{A29C0E79-3B9F-4656-8A00-28F8883B5AD3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2B742-FF47-49DC-9034-D85BD666E92D}" type="pres">
      <dgm:prSet presAssocID="{A29C0E79-3B9F-4656-8A00-28F8883B5AD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CC47C-6B71-4C67-B452-95BA221FBE1E}" type="pres">
      <dgm:prSet presAssocID="{0C88C1B8-F099-4645-B911-FA22326E8A46}" presName="Name8" presStyleCnt="0"/>
      <dgm:spPr/>
    </dgm:pt>
    <dgm:pt modelId="{C01842C3-7A8C-4887-83FB-C483118556E4}" type="pres">
      <dgm:prSet presAssocID="{0C88C1B8-F099-4645-B911-FA22326E8A46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58A6F6-E05F-41DE-A5EB-2A9E95453B18}" type="pres">
      <dgm:prSet presAssocID="{0C88C1B8-F099-4645-B911-FA22326E8A4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6FC9E9-C13B-445F-BAA0-7A8B623F8C9C}" type="pres">
      <dgm:prSet presAssocID="{EC99FF82-6866-4115-B078-497266FD92FB}" presName="Name8" presStyleCnt="0"/>
      <dgm:spPr/>
    </dgm:pt>
    <dgm:pt modelId="{F0B3AA84-CF80-4A70-B0B2-1C5AF25C933E}" type="pres">
      <dgm:prSet presAssocID="{EC99FF82-6866-4115-B078-497266FD92FB}" presName="level" presStyleLbl="node1" presStyleIdx="2" presStyleCnt="4" custLinFactNeighborX="126" custLinFactNeighborY="-439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C72EF9-4D30-46F5-B581-125F5F9CA2EB}" type="pres">
      <dgm:prSet presAssocID="{EC99FF82-6866-4115-B078-497266FD92F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5FAE15-ED59-458A-8FE1-2B61B26D9DC6}" type="pres">
      <dgm:prSet presAssocID="{39A4A544-F36E-47DF-BE79-9D2D1B168830}" presName="Name8" presStyleCnt="0"/>
      <dgm:spPr/>
    </dgm:pt>
    <dgm:pt modelId="{063BEC80-5DC2-47CB-968A-583082B4455E}" type="pres">
      <dgm:prSet presAssocID="{39A4A544-F36E-47DF-BE79-9D2D1B168830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7ABF3-21FD-4491-A471-7FBCDBB2FD29}" type="pres">
      <dgm:prSet presAssocID="{39A4A544-F36E-47DF-BE79-9D2D1B1688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CC0329-8A57-4BDD-900B-37197EDE91A7}" type="presOf" srcId="{EC99FF82-6866-4115-B078-497266FD92FB}" destId="{8BC72EF9-4D30-46F5-B581-125F5F9CA2EB}" srcOrd="1" destOrd="0" presId="urn:microsoft.com/office/officeart/2005/8/layout/pyramid1"/>
    <dgm:cxn modelId="{FDD95EC2-3881-45E3-B5B5-47B564501110}" type="presOf" srcId="{EC99FF82-6866-4115-B078-497266FD92FB}" destId="{F0B3AA84-CF80-4A70-B0B2-1C5AF25C933E}" srcOrd="0" destOrd="0" presId="urn:microsoft.com/office/officeart/2005/8/layout/pyramid1"/>
    <dgm:cxn modelId="{48480EC7-5A8F-4BD9-AA57-20FB717C10DE}" type="presOf" srcId="{A6536A1B-15A8-415E-9997-381F320BE2B9}" destId="{CEEA8016-2B6F-4CB2-8DCB-21C88E85C5D0}" srcOrd="0" destOrd="0" presId="urn:microsoft.com/office/officeart/2005/8/layout/pyramid1"/>
    <dgm:cxn modelId="{480D278F-84FB-48F5-8E4C-117560C242C1}" type="presOf" srcId="{39A4A544-F36E-47DF-BE79-9D2D1B168830}" destId="{ABC7ABF3-21FD-4491-A471-7FBCDBB2FD29}" srcOrd="1" destOrd="0" presId="urn:microsoft.com/office/officeart/2005/8/layout/pyramid1"/>
    <dgm:cxn modelId="{AB2E53A2-6785-4B05-8129-D1003AF78677}" type="presOf" srcId="{A29C0E79-3B9F-4656-8A00-28F8883B5AD3}" destId="{74D2B742-FF47-49DC-9034-D85BD666E92D}" srcOrd="1" destOrd="0" presId="urn:microsoft.com/office/officeart/2005/8/layout/pyramid1"/>
    <dgm:cxn modelId="{B1E62093-17B4-466E-9F19-23B1C092003D}" type="presOf" srcId="{39A4A544-F36E-47DF-BE79-9D2D1B168830}" destId="{063BEC80-5DC2-47CB-968A-583082B4455E}" srcOrd="0" destOrd="0" presId="urn:microsoft.com/office/officeart/2005/8/layout/pyramid1"/>
    <dgm:cxn modelId="{833EC48E-1301-4D41-959B-7FF377E8AD89}" type="presOf" srcId="{0C88C1B8-F099-4645-B911-FA22326E8A46}" destId="{C01842C3-7A8C-4887-83FB-C483118556E4}" srcOrd="0" destOrd="0" presId="urn:microsoft.com/office/officeart/2005/8/layout/pyramid1"/>
    <dgm:cxn modelId="{68966B05-F2C4-4E62-B0F7-E07A9EFB449A}" srcId="{A6536A1B-15A8-415E-9997-381F320BE2B9}" destId="{A29C0E79-3B9F-4656-8A00-28F8883B5AD3}" srcOrd="0" destOrd="0" parTransId="{7DFC41F3-061C-447C-BB7B-58C939CBA718}" sibTransId="{4EE42698-3F4A-4E77-ACD2-0EB1C50CF87E}"/>
    <dgm:cxn modelId="{449922D1-D7BC-49A7-AD25-7C1ADA6AA810}" type="presOf" srcId="{0C88C1B8-F099-4645-B911-FA22326E8A46}" destId="{3258A6F6-E05F-41DE-A5EB-2A9E95453B18}" srcOrd="1" destOrd="0" presId="urn:microsoft.com/office/officeart/2005/8/layout/pyramid1"/>
    <dgm:cxn modelId="{77BE0921-D3E2-429E-9498-C028A7889EF2}" srcId="{A6536A1B-15A8-415E-9997-381F320BE2B9}" destId="{0C88C1B8-F099-4645-B911-FA22326E8A46}" srcOrd="1" destOrd="0" parTransId="{206DA7FA-8197-4944-BF0F-39C0DD483DA5}" sibTransId="{C7FBB325-95D2-4767-9217-EA4C93164E5F}"/>
    <dgm:cxn modelId="{8F7CD24C-45D9-4995-9BDD-4B4E22CC84F3}" srcId="{A6536A1B-15A8-415E-9997-381F320BE2B9}" destId="{39A4A544-F36E-47DF-BE79-9D2D1B168830}" srcOrd="3" destOrd="0" parTransId="{D4BB7226-B697-4C9C-B998-847B1E9C1D6A}" sibTransId="{92369CBB-0A3E-4DD7-8AAF-E8987AD90C4E}"/>
    <dgm:cxn modelId="{51A97FE0-2B29-4912-8AC2-B29F470C7F5B}" type="presOf" srcId="{A29C0E79-3B9F-4656-8A00-28F8883B5AD3}" destId="{ADDA6939-E322-4484-8017-6B805775EEE8}" srcOrd="0" destOrd="0" presId="urn:microsoft.com/office/officeart/2005/8/layout/pyramid1"/>
    <dgm:cxn modelId="{9C219C08-5F1F-48A5-AF6E-40498A6D8F59}" srcId="{A6536A1B-15A8-415E-9997-381F320BE2B9}" destId="{EC99FF82-6866-4115-B078-497266FD92FB}" srcOrd="2" destOrd="0" parTransId="{528653BB-23D1-4D5B-9237-C6EF9F8E3322}" sibTransId="{193C4D41-4795-4F50-8CFC-95E9D850E424}"/>
    <dgm:cxn modelId="{9223E1C4-CB95-48A8-845A-E606256741DF}" type="presParOf" srcId="{CEEA8016-2B6F-4CB2-8DCB-21C88E85C5D0}" destId="{CC543D3C-CF88-422D-AA54-1F9DAF8B79AE}" srcOrd="0" destOrd="0" presId="urn:microsoft.com/office/officeart/2005/8/layout/pyramid1"/>
    <dgm:cxn modelId="{CF0731DE-C84E-4E06-B92B-F2F5C1DA8FA2}" type="presParOf" srcId="{CC543D3C-CF88-422D-AA54-1F9DAF8B79AE}" destId="{ADDA6939-E322-4484-8017-6B805775EEE8}" srcOrd="0" destOrd="0" presId="urn:microsoft.com/office/officeart/2005/8/layout/pyramid1"/>
    <dgm:cxn modelId="{80124B07-75EE-498C-B503-A11B16B74FA8}" type="presParOf" srcId="{CC543D3C-CF88-422D-AA54-1F9DAF8B79AE}" destId="{74D2B742-FF47-49DC-9034-D85BD666E92D}" srcOrd="1" destOrd="0" presId="urn:microsoft.com/office/officeart/2005/8/layout/pyramid1"/>
    <dgm:cxn modelId="{27C0B731-324E-40AE-81FF-8E76B32CAC74}" type="presParOf" srcId="{CEEA8016-2B6F-4CB2-8DCB-21C88E85C5D0}" destId="{7AFCC47C-6B71-4C67-B452-95BA221FBE1E}" srcOrd="1" destOrd="0" presId="urn:microsoft.com/office/officeart/2005/8/layout/pyramid1"/>
    <dgm:cxn modelId="{9727D78B-87BC-4C6D-87CB-599C75893C5E}" type="presParOf" srcId="{7AFCC47C-6B71-4C67-B452-95BA221FBE1E}" destId="{C01842C3-7A8C-4887-83FB-C483118556E4}" srcOrd="0" destOrd="0" presId="urn:microsoft.com/office/officeart/2005/8/layout/pyramid1"/>
    <dgm:cxn modelId="{CBA65835-8E18-4A0C-86B6-3B93A87FB19B}" type="presParOf" srcId="{7AFCC47C-6B71-4C67-B452-95BA221FBE1E}" destId="{3258A6F6-E05F-41DE-A5EB-2A9E95453B18}" srcOrd="1" destOrd="0" presId="urn:microsoft.com/office/officeart/2005/8/layout/pyramid1"/>
    <dgm:cxn modelId="{724A0C9E-66CD-42DD-BF48-6BE4EF6DD4D2}" type="presParOf" srcId="{CEEA8016-2B6F-4CB2-8DCB-21C88E85C5D0}" destId="{406FC9E9-C13B-445F-BAA0-7A8B623F8C9C}" srcOrd="2" destOrd="0" presId="urn:microsoft.com/office/officeart/2005/8/layout/pyramid1"/>
    <dgm:cxn modelId="{5A64536B-0F67-44FE-B61C-E0BBE3E7C266}" type="presParOf" srcId="{406FC9E9-C13B-445F-BAA0-7A8B623F8C9C}" destId="{F0B3AA84-CF80-4A70-B0B2-1C5AF25C933E}" srcOrd="0" destOrd="0" presId="urn:microsoft.com/office/officeart/2005/8/layout/pyramid1"/>
    <dgm:cxn modelId="{5E65099B-6F72-455C-8907-5E3F4F389BC2}" type="presParOf" srcId="{406FC9E9-C13B-445F-BAA0-7A8B623F8C9C}" destId="{8BC72EF9-4D30-46F5-B581-125F5F9CA2EB}" srcOrd="1" destOrd="0" presId="urn:microsoft.com/office/officeart/2005/8/layout/pyramid1"/>
    <dgm:cxn modelId="{09396927-A21F-47A4-A74A-636B3779B364}" type="presParOf" srcId="{CEEA8016-2B6F-4CB2-8DCB-21C88E85C5D0}" destId="{7E5FAE15-ED59-458A-8FE1-2B61B26D9DC6}" srcOrd="3" destOrd="0" presId="urn:microsoft.com/office/officeart/2005/8/layout/pyramid1"/>
    <dgm:cxn modelId="{24130854-886D-4BAF-B8EC-B28F3F643104}" type="presParOf" srcId="{7E5FAE15-ED59-458A-8FE1-2B61B26D9DC6}" destId="{063BEC80-5DC2-47CB-968A-583082B4455E}" srcOrd="0" destOrd="0" presId="urn:microsoft.com/office/officeart/2005/8/layout/pyramid1"/>
    <dgm:cxn modelId="{7EE3535B-48B1-4689-B893-ABD638B435E1}" type="presParOf" srcId="{7E5FAE15-ED59-458A-8FE1-2B61B26D9DC6}" destId="{ABC7ABF3-21FD-4491-A471-7FBCDBB2FD2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DA6939-E322-4484-8017-6B805775EEE8}">
      <dsp:nvSpPr>
        <dsp:cNvPr id="0" name=""/>
        <dsp:cNvSpPr/>
      </dsp:nvSpPr>
      <dsp:spPr>
        <a:xfrm>
          <a:off x="3086099" y="0"/>
          <a:ext cx="2057400" cy="1268024"/>
        </a:xfrm>
        <a:prstGeom prst="trapezoid">
          <a:avLst>
            <a:gd name="adj" fmla="val 8112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</a:rPr>
            <a:t>11 класс – ЕГЭ  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C00000"/>
              </a:solidFill>
            </a:rPr>
            <a:t> </a:t>
          </a:r>
          <a:r>
            <a:rPr lang="ru-RU" sz="2400" kern="1200" dirty="0" smtClean="0">
              <a:solidFill>
                <a:srgbClr val="92D050"/>
              </a:solidFill>
            </a:rPr>
            <a:t>9 класс - ГИА</a:t>
          </a:r>
          <a:endParaRPr lang="ru-RU" sz="2400" kern="1200" dirty="0">
            <a:solidFill>
              <a:srgbClr val="92D050"/>
            </a:solidFill>
          </a:endParaRPr>
        </a:p>
      </dsp:txBody>
      <dsp:txXfrm>
        <a:off x="3086099" y="0"/>
        <a:ext cx="2057400" cy="1268024"/>
      </dsp:txXfrm>
    </dsp:sp>
    <dsp:sp modelId="{C01842C3-7A8C-4887-83FB-C483118556E4}">
      <dsp:nvSpPr>
        <dsp:cNvPr id="0" name=""/>
        <dsp:cNvSpPr/>
      </dsp:nvSpPr>
      <dsp:spPr>
        <a:xfrm>
          <a:off x="2057400" y="1268024"/>
          <a:ext cx="4114800" cy="1268024"/>
        </a:xfrm>
        <a:prstGeom prst="trapezoid">
          <a:avLst>
            <a:gd name="adj" fmla="val 8112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C000"/>
              </a:solidFill>
            </a:rPr>
            <a:t>8 клас</a:t>
          </a:r>
          <a:r>
            <a:rPr lang="ru-RU" sz="2800" b="1" kern="1200" dirty="0" smtClean="0">
              <a:solidFill>
                <a:srgbClr val="FFC000"/>
              </a:solidFill>
            </a:rPr>
            <a:t>с</a:t>
          </a:r>
          <a:r>
            <a:rPr lang="ru-RU" sz="2800" kern="1200" dirty="0" smtClean="0">
              <a:solidFill>
                <a:srgbClr val="FFC000"/>
              </a:solidFill>
            </a:rPr>
            <a:t> – Обособленное определение</a:t>
          </a:r>
          <a:endParaRPr lang="ru-RU" sz="2800" kern="1200" dirty="0">
            <a:solidFill>
              <a:srgbClr val="FFC000"/>
            </a:solidFill>
          </a:endParaRPr>
        </a:p>
      </dsp:txBody>
      <dsp:txXfrm>
        <a:off x="2777489" y="1268024"/>
        <a:ext cx="2674620" cy="1268024"/>
      </dsp:txXfrm>
    </dsp:sp>
    <dsp:sp modelId="{F0B3AA84-CF80-4A70-B0B2-1C5AF25C933E}">
      <dsp:nvSpPr>
        <dsp:cNvPr id="0" name=""/>
        <dsp:cNvSpPr/>
      </dsp:nvSpPr>
      <dsp:spPr>
        <a:xfrm>
          <a:off x="1036476" y="2480319"/>
          <a:ext cx="6172199" cy="1268024"/>
        </a:xfrm>
        <a:prstGeom prst="trapezoid">
          <a:avLst>
            <a:gd name="adj" fmla="val 8112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FFFF00"/>
              </a:solidFill>
            </a:rPr>
            <a:t>7 класс - Наречия, образованные от причастий</a:t>
          </a:r>
          <a:endParaRPr lang="ru-RU" sz="2800" kern="1200" dirty="0">
            <a:solidFill>
              <a:srgbClr val="FFFF00"/>
            </a:solidFill>
          </a:endParaRPr>
        </a:p>
      </dsp:txBody>
      <dsp:txXfrm>
        <a:off x="2116611" y="2480319"/>
        <a:ext cx="4011930" cy="1268024"/>
      </dsp:txXfrm>
    </dsp:sp>
    <dsp:sp modelId="{063BEC80-5DC2-47CB-968A-583082B4455E}">
      <dsp:nvSpPr>
        <dsp:cNvPr id="0" name=""/>
        <dsp:cNvSpPr/>
      </dsp:nvSpPr>
      <dsp:spPr>
        <a:xfrm>
          <a:off x="0" y="3804073"/>
          <a:ext cx="8229600" cy="1268024"/>
        </a:xfrm>
        <a:prstGeom prst="trapezoid">
          <a:avLst>
            <a:gd name="adj" fmla="val 81126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rgbClr val="C00000"/>
              </a:solidFill>
            </a:rPr>
            <a:t>6 класс – Понятие о причастии</a:t>
          </a:r>
          <a:endParaRPr lang="ru-RU" sz="2800" b="0" kern="1200" dirty="0">
            <a:solidFill>
              <a:srgbClr val="C00000"/>
            </a:solidFill>
          </a:endParaRPr>
        </a:p>
      </dsp:txBody>
      <dsp:txXfrm>
        <a:off x="1440179" y="3804073"/>
        <a:ext cx="5349240" cy="1268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454512-E8B4-428B-B246-251C20A113E7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8F3E40-C7B9-44F8-A118-3F1B14D768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32856"/>
            <a:ext cx="7851648" cy="18722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МЕТОДИЧЕСКАЯ РАЗРАБОТКА  РАЗДЕЛА ОБРАЗОВАТЕЛЬНОЙ ПРОГРАММЫ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«ПРИЧАСТИЕ»</a:t>
            </a:r>
            <a:br>
              <a:rPr lang="ru-RU" sz="3600" dirty="0" smtClean="0"/>
            </a:br>
            <a:r>
              <a:rPr lang="ru-RU" sz="3600" dirty="0" smtClean="0"/>
              <a:t>6 класс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43380"/>
            <a:ext cx="7854696" cy="2357454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1800" dirty="0" smtClean="0"/>
              <a:t>ВЫПОЛНИЛА</a:t>
            </a:r>
          </a:p>
          <a:p>
            <a:r>
              <a:rPr lang="ru-RU" sz="2400" dirty="0" smtClean="0"/>
              <a:t>учитель русского языка и литературы </a:t>
            </a:r>
          </a:p>
          <a:p>
            <a:r>
              <a:rPr lang="ru-RU" sz="2400" dirty="0" smtClean="0"/>
              <a:t>МБОУ «</a:t>
            </a:r>
            <a:r>
              <a:rPr lang="ru-RU" sz="2400" dirty="0" err="1" smtClean="0"/>
              <a:t>Скоробогатовская</a:t>
            </a:r>
            <a:r>
              <a:rPr lang="ru-RU" sz="2400" dirty="0" smtClean="0"/>
              <a:t> СОШ»</a:t>
            </a:r>
          </a:p>
          <a:p>
            <a:r>
              <a:rPr lang="ru-RU" sz="2400" dirty="0" err="1" smtClean="0"/>
              <a:t>Волнухина</a:t>
            </a:r>
            <a:r>
              <a:rPr lang="ru-RU" sz="2400" dirty="0" smtClean="0"/>
              <a:t> Марина Васильевна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84313"/>
            <a:ext cx="8229600" cy="4840287"/>
          </a:xfrm>
        </p:spPr>
        <p:txBody>
          <a:bodyPr/>
          <a:lstStyle/>
          <a:p>
            <a:pPr algn="ctr"/>
            <a:r>
              <a:rPr lang="ru-RU" u="sng" dirty="0" smtClean="0"/>
              <a:t>ПРИЕМ КЛАСТЕРА</a:t>
            </a:r>
          </a:p>
          <a:p>
            <a:pPr algn="ctr"/>
            <a:endParaRPr lang="ru-RU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3" y="2348880"/>
            <a:ext cx="593407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85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НАУЧНОЕ СОЧИНЕНИЕ ПО ТЕМЕ «ПРИЧАСТИЕ»</a:t>
            </a:r>
            <a:endParaRPr lang="ru-RU" sz="2400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1"/>
            <a:ext cx="7920879" cy="46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33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МОДЕЛЬ УРОКА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r>
              <a:rPr lang="ru-RU" sz="2000" u="sng" dirty="0" smtClean="0"/>
              <a:t>Тема урока: </a:t>
            </a:r>
            <a:r>
              <a:rPr lang="ru-RU" sz="2000" dirty="0" smtClean="0"/>
              <a:t>«Что такое причастие?</a:t>
            </a:r>
          </a:p>
          <a:p>
            <a:r>
              <a:rPr lang="ru-RU" sz="2000" u="sng" dirty="0" smtClean="0"/>
              <a:t>Тип урока</a:t>
            </a:r>
            <a:r>
              <a:rPr lang="ru-RU" sz="2000" dirty="0" smtClean="0"/>
              <a:t>: объяснение нового материала</a:t>
            </a:r>
          </a:p>
          <a:p>
            <a:r>
              <a:rPr lang="ru-RU" sz="2000" u="sng" dirty="0" smtClean="0"/>
              <a:t>Цель урока</a:t>
            </a:r>
            <a:r>
              <a:rPr lang="ru-RU" sz="2000" dirty="0" smtClean="0"/>
              <a:t>: Познакомить обучающихся с причастием. Отличать причастие от прилагательного и глагола. Развивать логическое мышление, устную монологическую речь. Воспитывать языковую культуру</a:t>
            </a:r>
          </a:p>
          <a:p>
            <a:r>
              <a:rPr lang="ru-RU" sz="2000" u="sng" dirty="0" smtClean="0"/>
              <a:t>Структура урока:</a:t>
            </a:r>
          </a:p>
          <a:p>
            <a:pPr marL="0" indent="0">
              <a:buNone/>
            </a:pPr>
            <a:r>
              <a:rPr lang="en-US" sz="2000" dirty="0" smtClean="0"/>
              <a:t>I. </a:t>
            </a:r>
            <a:r>
              <a:rPr lang="ru-RU" sz="2000" b="1" dirty="0" smtClean="0"/>
              <a:t>Мотивационно-ориентировочная часть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1.1. Установление происхождения темы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1.2. Мотивация, постановка целей урока</a:t>
            </a:r>
          </a:p>
          <a:p>
            <a:pPr marL="0" indent="0">
              <a:buNone/>
            </a:pPr>
            <a:r>
              <a:rPr lang="en-US" sz="2000" dirty="0" smtClean="0"/>
              <a:t>II</a:t>
            </a:r>
            <a:r>
              <a:rPr lang="ru-RU" sz="2000" dirty="0" smtClean="0"/>
              <a:t>. </a:t>
            </a:r>
            <a:r>
              <a:rPr lang="ru-RU" sz="2000" b="1" dirty="0" smtClean="0"/>
              <a:t>Создание проблемной ситуации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2.1. Повторение изученного ( индивидуальная работа по 	карточкам)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2.2. Эвристический метод ( знакомство с термином)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5851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92150"/>
            <a:ext cx="8229600" cy="5632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III.</a:t>
            </a:r>
            <a:r>
              <a:rPr lang="ru-RU" sz="2000" dirty="0" smtClean="0"/>
              <a:t> </a:t>
            </a:r>
            <a:r>
              <a:rPr lang="ru-RU" sz="2000" b="1" dirty="0" smtClean="0"/>
              <a:t>Признаки прилагательного (частично-поисковый метод)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3.1. Фронтальная работа ( сравнение прилагательного и причастия)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3.2. Игра «Подскажи словечко»</a:t>
            </a:r>
          </a:p>
          <a:p>
            <a:pPr marL="0" indent="0">
              <a:buNone/>
            </a:pPr>
            <a:r>
              <a:rPr lang="en-US" sz="2000" dirty="0" smtClean="0"/>
              <a:t>IV.</a:t>
            </a:r>
            <a:r>
              <a:rPr lang="ru-RU" sz="2000" dirty="0" smtClean="0"/>
              <a:t> </a:t>
            </a:r>
            <a:r>
              <a:rPr lang="ru-RU" sz="2000" b="1" dirty="0" smtClean="0"/>
              <a:t>Признаки глагола ( исследовательский  метод)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4.1. Дифференцированная работа по группам</a:t>
            </a:r>
          </a:p>
          <a:p>
            <a:pPr marL="0" indent="0">
              <a:buNone/>
            </a:pPr>
            <a:r>
              <a:rPr lang="en-US" sz="2000" dirty="0" smtClean="0"/>
              <a:t>V</a:t>
            </a:r>
            <a:r>
              <a:rPr lang="ru-RU" sz="2000" dirty="0" smtClean="0"/>
              <a:t>. </a:t>
            </a:r>
            <a:r>
              <a:rPr lang="ru-RU" sz="2000" b="1" dirty="0" smtClean="0"/>
              <a:t>Физкультминутка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VI</a:t>
            </a:r>
            <a:r>
              <a:rPr lang="ru-RU" sz="2000" dirty="0" smtClean="0"/>
              <a:t>. </a:t>
            </a:r>
            <a:r>
              <a:rPr lang="ru-RU" sz="2000" b="1" dirty="0" smtClean="0"/>
              <a:t>Отличительные признаки причастия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5.1. Составление кластера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5.2. Работа с  лингвистическим текстом учебника</a:t>
            </a:r>
          </a:p>
          <a:p>
            <a:pPr marL="0" indent="0">
              <a:buNone/>
            </a:pPr>
            <a:r>
              <a:rPr lang="en-US" sz="2000" dirty="0" smtClean="0"/>
              <a:t>VII</a:t>
            </a:r>
            <a:r>
              <a:rPr lang="ru-RU" sz="2000" dirty="0" smtClean="0"/>
              <a:t>. </a:t>
            </a:r>
            <a:r>
              <a:rPr lang="ru-RU" sz="2000" b="1" dirty="0" smtClean="0"/>
              <a:t>Контрольно-диагностическая часть урока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6.1. Тестирование с самопроверкой</a:t>
            </a:r>
          </a:p>
          <a:p>
            <a:pPr marL="0" indent="0">
              <a:buNone/>
            </a:pPr>
            <a:r>
              <a:rPr lang="en-US" sz="2000" dirty="0" smtClean="0"/>
              <a:t>VIII</a:t>
            </a:r>
            <a:r>
              <a:rPr lang="ru-RU" sz="2000" dirty="0" smtClean="0"/>
              <a:t>. </a:t>
            </a:r>
            <a:r>
              <a:rPr lang="ru-RU" sz="2000" b="1" dirty="0" smtClean="0"/>
              <a:t>Рефлексивно-оценочная часть</a:t>
            </a:r>
          </a:p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dirty="0" smtClean="0"/>
              <a:t>7.1. Подведение итогов урока</a:t>
            </a:r>
          </a:p>
          <a:p>
            <a:pPr marL="0" indent="0">
              <a:buNone/>
            </a:pPr>
            <a:r>
              <a:rPr lang="ru-RU" sz="2000" dirty="0"/>
              <a:t>	</a:t>
            </a:r>
            <a:r>
              <a:rPr lang="ru-RU" sz="2000" dirty="0" smtClean="0"/>
              <a:t>7.2. Задание на дом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8896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Ожидаемые результаты после изучения раздела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-324544" y="1844824"/>
            <a:ext cx="4038600" cy="4434840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ЗНАТЬ:</a:t>
            </a:r>
          </a:p>
          <a:p>
            <a:pPr marL="0" indent="0" algn="ctr">
              <a:buNone/>
            </a:pPr>
            <a:r>
              <a:rPr lang="ru-RU" dirty="0" smtClean="0"/>
              <a:t>Морфологические признаки причастия</a:t>
            </a: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Суффиксы причастия</a:t>
            </a:r>
          </a:p>
          <a:p>
            <a:pPr marL="0" indent="0" algn="ctr">
              <a:buNone/>
            </a:pPr>
            <a:r>
              <a:rPr lang="ru-RU" dirty="0" smtClean="0"/>
              <a:t>Причастный оборот</a:t>
            </a:r>
          </a:p>
          <a:p>
            <a:pPr marL="0" indent="0" algn="ctr">
              <a:buNone/>
            </a:pPr>
            <a:r>
              <a:rPr lang="ru-RU" dirty="0" smtClean="0"/>
              <a:t>Правописание Н </a:t>
            </a:r>
            <a:r>
              <a:rPr lang="ru-RU" dirty="0"/>
              <a:t>-</a:t>
            </a:r>
            <a:r>
              <a:rPr lang="ru-RU" dirty="0" smtClean="0"/>
              <a:t>НН,               НЕ с причастиями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5111328" y="1988840"/>
            <a:ext cx="4038600" cy="4434840"/>
          </a:xfrm>
        </p:spPr>
        <p:txBody>
          <a:bodyPr>
            <a:normAutofit fontScale="92500"/>
          </a:bodyPr>
          <a:lstStyle/>
          <a:p>
            <a:pPr algn="ctr"/>
            <a:r>
              <a:rPr lang="ru-RU" b="1" dirty="0" smtClean="0"/>
              <a:t>УМЕТЬ:</a:t>
            </a:r>
          </a:p>
          <a:p>
            <a:pPr marL="0" indent="0" algn="ctr">
              <a:buNone/>
            </a:pPr>
            <a:r>
              <a:rPr lang="ru-RU" dirty="0" smtClean="0"/>
              <a:t>Выполнять морфологический, словообразовательный, морфемный разборы причастия</a:t>
            </a:r>
          </a:p>
          <a:p>
            <a:pPr marL="0" indent="0" algn="ctr">
              <a:buNone/>
            </a:pPr>
            <a:r>
              <a:rPr lang="ru-RU" dirty="0" smtClean="0"/>
              <a:t>Применять орфографические и пунктуационные правила</a:t>
            </a:r>
          </a:p>
          <a:p>
            <a:pPr marL="0" indent="0" algn="ctr">
              <a:buNone/>
            </a:pPr>
            <a:r>
              <a:rPr lang="ru-RU" dirty="0" smtClean="0"/>
              <a:t>Использовать причастия в речи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44824"/>
            <a:ext cx="2298379" cy="3248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60155027"/>
              </p:ext>
            </p:extLst>
          </p:nvPr>
        </p:nvGraphicFramePr>
        <p:xfrm>
          <a:off x="428596" y="1071546"/>
          <a:ext cx="822960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65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Используемая литература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Autofit/>
          </a:bodyPr>
          <a:lstStyle/>
          <a:p>
            <a:r>
              <a:rPr lang="ru-RU" sz="1800" dirty="0" smtClean="0"/>
              <a:t>Программа по русскому языку.5-9 класс Авторы программы </a:t>
            </a:r>
            <a:r>
              <a:rPr lang="ru-RU" sz="1800" dirty="0" err="1" smtClean="0"/>
              <a:t>М.М.Разумовская</a:t>
            </a:r>
            <a:r>
              <a:rPr lang="ru-RU" sz="1800" dirty="0" smtClean="0"/>
              <a:t>, </a:t>
            </a:r>
            <a:r>
              <a:rPr lang="ru-RU" sz="1800" dirty="0" err="1" smtClean="0"/>
              <a:t>В.И.Капинос</a:t>
            </a:r>
            <a:r>
              <a:rPr lang="ru-RU" sz="1800" dirty="0" smtClean="0"/>
              <a:t>.-М: Дрофа,2010</a:t>
            </a:r>
          </a:p>
          <a:p>
            <a:r>
              <a:rPr lang="ru-RU" sz="1800" dirty="0" smtClean="0"/>
              <a:t>1. </a:t>
            </a:r>
            <a:r>
              <a:rPr lang="ru-RU" sz="1800" dirty="0" err="1"/>
              <a:t>Н.С.Балак</a:t>
            </a:r>
            <a:r>
              <a:rPr lang="ru-RU" sz="1800" dirty="0"/>
              <a:t>. Использование лингвистического текста при изучении причастия. </a:t>
            </a:r>
            <a:r>
              <a:rPr lang="ru-RU" sz="1800" dirty="0" smtClean="0"/>
              <a:t>–М: </a:t>
            </a:r>
            <a:r>
              <a:rPr lang="ru-RU" sz="1800" dirty="0" err="1" smtClean="0"/>
              <a:t>Вако</a:t>
            </a:r>
            <a:r>
              <a:rPr lang="ru-RU" sz="1800" dirty="0" smtClean="0"/>
              <a:t>, 2005</a:t>
            </a:r>
          </a:p>
          <a:p>
            <a:r>
              <a:rPr lang="ru-RU" sz="1800" dirty="0" smtClean="0"/>
              <a:t>2.М.Г.Бройде Занимательные упражнения по русскому языку. 5-9 класс-М: </a:t>
            </a:r>
            <a:r>
              <a:rPr lang="ru-RU" sz="1800" dirty="0" err="1" smtClean="0"/>
              <a:t>Вако</a:t>
            </a:r>
            <a:r>
              <a:rPr lang="ru-RU" sz="1800" dirty="0" smtClean="0"/>
              <a:t>, 2012</a:t>
            </a:r>
            <a:endParaRPr lang="ru-RU" sz="1800" dirty="0"/>
          </a:p>
          <a:p>
            <a:r>
              <a:rPr lang="ru-RU" sz="1800" dirty="0"/>
              <a:t>    3</a:t>
            </a:r>
            <a:r>
              <a:rPr lang="ru-RU" sz="1800" dirty="0" smtClean="0"/>
              <a:t>. </a:t>
            </a:r>
            <a:r>
              <a:rPr lang="ru-RU" sz="1800" dirty="0"/>
              <a:t>И.Ю. </a:t>
            </a:r>
            <a:r>
              <a:rPr lang="ru-RU" sz="1800" dirty="0" err="1"/>
              <a:t>Гац</a:t>
            </a:r>
            <a:r>
              <a:rPr lang="ru-RU" sz="1800" dirty="0"/>
              <a:t>. Изучение обособления определений с помощью компьютера.  </a:t>
            </a:r>
            <a:r>
              <a:rPr lang="ru-RU" sz="1800" dirty="0" smtClean="0"/>
              <a:t>      Русский </a:t>
            </a:r>
            <a:r>
              <a:rPr lang="ru-RU" sz="1800" dirty="0"/>
              <a:t>язык в школе, 1995 г. - № 1.</a:t>
            </a:r>
          </a:p>
          <a:p>
            <a:r>
              <a:rPr lang="ru-RU" sz="1800" dirty="0" smtClean="0"/>
              <a:t>4.С.Н.Пименова</a:t>
            </a:r>
            <a:r>
              <a:rPr lang="ru-RU" sz="1800" dirty="0"/>
              <a:t>. Первые уроки изучения причастия в 7 классе по учебному комплексу. // Русский язык в школе, 1994г - №3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5.О.А.Финтисова Поурочное планирование. Русский язык. 6 класс.-Волгоград: Учитель, 2012</a:t>
            </a:r>
            <a:endParaRPr lang="ru-RU" sz="1800" dirty="0"/>
          </a:p>
          <a:p>
            <a:pPr lvl="0"/>
            <a:r>
              <a:rPr lang="ru-RU" sz="1800" dirty="0"/>
              <a:t>6</a:t>
            </a:r>
            <a:r>
              <a:rPr lang="ru-RU" sz="1800" dirty="0" smtClean="0"/>
              <a:t>.Электронные </a:t>
            </a:r>
            <a:r>
              <a:rPr lang="ru-RU" sz="1800" dirty="0"/>
              <a:t>образовательные ресурсы:</a:t>
            </a:r>
          </a:p>
          <a:p>
            <a:pPr marL="0" lvl="0" indent="0">
              <a:buNone/>
            </a:pPr>
            <a:r>
              <a:rPr lang="ru-RU" sz="1800" dirty="0" smtClean="0"/>
              <a:t>-Справочно-информационный </a:t>
            </a:r>
            <a:r>
              <a:rPr lang="ru-RU" sz="1800" dirty="0"/>
              <a:t>портал «Русский язык»- </a:t>
            </a:r>
            <a:r>
              <a:rPr lang="ru-RU" sz="1800" dirty="0" err="1"/>
              <a:t>Грамота.РУ</a:t>
            </a:r>
            <a:r>
              <a:rPr lang="ru-RU" sz="1800" dirty="0"/>
              <a:t> </a:t>
            </a:r>
            <a:r>
              <a:rPr lang="en-US" sz="1800" i="1" dirty="0"/>
              <a:t>http</a:t>
            </a:r>
            <a:r>
              <a:rPr lang="ru-RU" sz="1800" i="1" dirty="0"/>
              <a:t>://</a:t>
            </a:r>
            <a:r>
              <a:rPr lang="en-US" sz="1800" i="1" dirty="0"/>
              <a:t>www</a:t>
            </a:r>
            <a:r>
              <a:rPr lang="ru-RU" sz="1800" i="1" dirty="0"/>
              <a:t>.</a:t>
            </a:r>
            <a:r>
              <a:rPr lang="en-US" sz="1800" i="1" dirty="0" err="1"/>
              <a:t>gramota</a:t>
            </a:r>
            <a:r>
              <a:rPr lang="ru-RU" sz="1800" i="1" dirty="0"/>
              <a:t>.</a:t>
            </a:r>
            <a:r>
              <a:rPr lang="en-US" sz="1800" i="1" dirty="0" err="1"/>
              <a:t>ru</a:t>
            </a:r>
            <a:endParaRPr lang="ru-RU" sz="1800" dirty="0"/>
          </a:p>
          <a:p>
            <a:pPr marL="0" lvl="0" indent="0">
              <a:buNone/>
            </a:pPr>
            <a:r>
              <a:rPr lang="ru-RU" sz="1800" dirty="0" smtClean="0"/>
              <a:t>-Сайт </a:t>
            </a:r>
            <a:r>
              <a:rPr lang="ru-RU" sz="1800" dirty="0"/>
              <a:t>«Я иду на урок русского языка» и электронная версия газеты «Русский язык» </a:t>
            </a:r>
            <a:r>
              <a:rPr lang="en-US" sz="1800" i="1" dirty="0"/>
              <a:t>http</a:t>
            </a:r>
            <a:r>
              <a:rPr lang="ru-RU" sz="1800" i="1" dirty="0"/>
              <a:t>://</a:t>
            </a:r>
            <a:r>
              <a:rPr lang="en-US" sz="1800" i="1" dirty="0" err="1"/>
              <a:t>rus</a:t>
            </a:r>
            <a:r>
              <a:rPr lang="ru-RU" sz="1800" i="1" dirty="0"/>
              <a:t>.1</a:t>
            </a:r>
            <a:r>
              <a:rPr lang="en-US" sz="1800" i="1" dirty="0" err="1"/>
              <a:t>sentember</a:t>
            </a:r>
            <a:r>
              <a:rPr lang="ru-RU" sz="1800" i="1" dirty="0"/>
              <a:t>.</a:t>
            </a:r>
            <a:r>
              <a:rPr lang="en-US" sz="1800" i="1" dirty="0" err="1"/>
              <a:t>ru</a:t>
            </a:r>
            <a:endParaRPr lang="ru-RU" sz="1800" dirty="0"/>
          </a:p>
          <a:p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9191" y="2967335"/>
            <a:ext cx="7685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</a:t>
            </a: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070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ПОЯСНИТЕЛЬНАЯ ЗАПИСКА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8000" dirty="0" smtClean="0"/>
              <a:t>Программа по русскому языку 5-9 классы. </a:t>
            </a:r>
            <a:r>
              <a:rPr lang="ru-RU" sz="8000" dirty="0" err="1" smtClean="0"/>
              <a:t>М.М.Разумовская</a:t>
            </a:r>
            <a:r>
              <a:rPr lang="ru-RU" sz="8000" dirty="0" smtClean="0"/>
              <a:t> –                 М.: Дрофа, 2010</a:t>
            </a:r>
          </a:p>
          <a:p>
            <a:endParaRPr lang="ru-RU" sz="8000" dirty="0" smtClean="0"/>
          </a:p>
          <a:p>
            <a:r>
              <a:rPr lang="ru-RU" sz="8000" dirty="0" smtClean="0"/>
              <a:t>Учебник «Русский язык» под ред. </a:t>
            </a:r>
            <a:r>
              <a:rPr lang="ru-RU" sz="8000" dirty="0" err="1" smtClean="0"/>
              <a:t>М.М.Разумовской</a:t>
            </a:r>
            <a:r>
              <a:rPr lang="ru-RU" sz="8000" dirty="0" smtClean="0"/>
              <a:t> , 6 класс. </a:t>
            </a:r>
          </a:p>
          <a:p>
            <a:pPr marL="0" indent="0">
              <a:buNone/>
            </a:pPr>
            <a:endParaRPr lang="ru-RU" sz="8000" dirty="0" smtClean="0"/>
          </a:p>
          <a:p>
            <a:r>
              <a:rPr lang="ru-RU" sz="8000" dirty="0" smtClean="0"/>
              <a:t>На изучение темы «Причастие» программой отведено 25 уроков.</a:t>
            </a:r>
          </a:p>
          <a:p>
            <a:endParaRPr lang="ru-RU" sz="8000" dirty="0" smtClean="0"/>
          </a:p>
          <a:p>
            <a:r>
              <a:rPr lang="ru-RU" sz="8000" dirty="0" smtClean="0"/>
              <a:t>Причастие—тема новая и сложная для шестиклассников, поэтому при ее изучении важны такие приемы , как мотивация, беседа, рассказ учителя, игра, проблемная ситуация, самостоятельное чтение лингвистического текста, составление опорного конспекта, кластеров. </a:t>
            </a:r>
          </a:p>
          <a:p>
            <a:endParaRPr lang="ru-RU" sz="8000" dirty="0" smtClean="0"/>
          </a:p>
          <a:p>
            <a:r>
              <a:rPr lang="ru-RU" sz="8000" dirty="0" smtClean="0"/>
              <a:t> Причастие почти не встречается в собственной речи учащихся, поэтому необходимо усилить практическое направление в изучении этой формы глагола.</a:t>
            </a:r>
          </a:p>
          <a:p>
            <a:pPr marL="0" indent="0">
              <a:buNone/>
            </a:pPr>
            <a:r>
              <a:rPr lang="ru-RU" sz="8000" dirty="0" smtClean="0"/>
              <a:t> </a:t>
            </a:r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5544616" cy="417309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4000" b="1" dirty="0" smtClean="0">
                <a:latin typeface="Alexandra Script" pitchFamily="66" charset="0"/>
                <a:cs typeface="Angsana New" pitchFamily="18" charset="-34"/>
              </a:rPr>
              <a:t>«Сии </a:t>
            </a:r>
            <a:r>
              <a:rPr lang="ru-RU" sz="4000" b="1" dirty="0">
                <a:latin typeface="Alexandra Script" pitchFamily="66" charset="0"/>
                <a:cs typeface="Angsana New" pitchFamily="18" charset="-34"/>
              </a:rPr>
              <a:t>глагольные имена служат сокращению человеческого слова, заключая в себе имени и глагола силу</a:t>
            </a:r>
            <a:r>
              <a:rPr lang="ru-RU" sz="4000" b="1" dirty="0" smtClean="0">
                <a:latin typeface="Alexandra Script" pitchFamily="66" charset="0"/>
                <a:cs typeface="Angsana New" pitchFamily="18" charset="-34"/>
              </a:rPr>
              <a:t>.» М. Ломоносов</a:t>
            </a:r>
            <a:endParaRPr lang="ru-RU" sz="4000" b="1" dirty="0">
              <a:latin typeface="Alexandra Script" pitchFamily="66" charset="0"/>
              <a:cs typeface="Angsana New" pitchFamily="18" charset="-34"/>
            </a:endParaRPr>
          </a:p>
          <a:p>
            <a:pPr lvl="2"/>
            <a:r>
              <a:rPr lang="ru-RU" dirty="0" smtClean="0">
                <a:latin typeface="Arial Narrow" pitchFamily="34" charset="0"/>
              </a:rPr>
              <a:t>Причастие </a:t>
            </a:r>
            <a:r>
              <a:rPr lang="ru-RU" dirty="0">
                <a:latin typeface="Arial Narrow" pitchFamily="34" charset="0"/>
              </a:rPr>
              <a:t>широко используется в научной и художественной </a:t>
            </a:r>
            <a:r>
              <a:rPr lang="ru-RU" dirty="0" smtClean="0">
                <a:latin typeface="Arial Narrow" pitchFamily="34" charset="0"/>
              </a:rPr>
              <a:t>литературе</a:t>
            </a:r>
          </a:p>
          <a:p>
            <a:pPr lvl="6"/>
            <a:r>
              <a:rPr lang="ru-RU" dirty="0" smtClean="0">
                <a:latin typeface="Arial" pitchFamily="34" charset="0"/>
                <a:cs typeface="Arial" pitchFamily="34" charset="0"/>
              </a:rPr>
              <a:t>Знание причастия позволит </a:t>
            </a:r>
            <a:r>
              <a:rPr lang="ru-RU" dirty="0">
                <a:latin typeface="Arial" pitchFamily="34" charset="0"/>
                <a:cs typeface="Arial" pitchFamily="34" charset="0"/>
              </a:rPr>
              <a:t>расширить представление учащихся о стилях речи, их языковых особенностях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772816"/>
            <a:ext cx="2190750" cy="2352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РАЗДЕЛА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Дать понятие  о причастии. Научить отличать причастие от прилагательного.</a:t>
            </a:r>
          </a:p>
          <a:p>
            <a:pPr lvl="0"/>
            <a:r>
              <a:rPr lang="ru-RU" dirty="0" smtClean="0"/>
              <a:t>Выработать навык образований причастий, орфографического и пунктуационного правописания  причастий и причастных оборотов.</a:t>
            </a:r>
          </a:p>
          <a:p>
            <a:pPr lvl="0"/>
            <a:r>
              <a:rPr lang="ru-RU" dirty="0" smtClean="0"/>
              <a:t>Показать стилистическую роль причастия. Использовать причастия в сочинениях художественного и научного стилей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РАЗДЕЛА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 smtClean="0"/>
              <a:t>Образовательные</a:t>
            </a:r>
            <a:r>
              <a:rPr lang="ru-RU" u="sng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сопоставление и синтез сведений о причастии со знаниями о глаголе и </a:t>
            </a:r>
            <a:r>
              <a:rPr lang="ru-RU" dirty="0" smtClean="0"/>
              <a:t>прилагательном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u="sng" dirty="0"/>
              <a:t>Р</a:t>
            </a:r>
            <a:r>
              <a:rPr lang="ru-RU" u="sng" dirty="0" smtClean="0"/>
              <a:t>азвивающие</a:t>
            </a:r>
            <a:r>
              <a:rPr lang="ru-RU" u="sng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активизация исследовательского и логического мышления; развитие информационной культуры, письменной </a:t>
            </a:r>
            <a:r>
              <a:rPr lang="ru-RU" dirty="0" smtClean="0"/>
              <a:t>речи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u="sng" dirty="0"/>
              <a:t>В</a:t>
            </a:r>
            <a:r>
              <a:rPr lang="ru-RU" u="sng" dirty="0" smtClean="0"/>
              <a:t>оспитательные: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формирование интеллектуально-познавательной компетентности, навыков самостоятельной работы; воспитание бережного отношения к русскому </a:t>
            </a:r>
            <a:r>
              <a:rPr lang="ru-RU" dirty="0" smtClean="0"/>
              <a:t>языку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lvl="0"/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ПОУРОЧНОЕ ПЛАНИРОВАНИЕ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9979485"/>
              </p:ext>
            </p:extLst>
          </p:nvPr>
        </p:nvGraphicFramePr>
        <p:xfrm>
          <a:off x="539552" y="980728"/>
          <a:ext cx="8280920" cy="5774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027"/>
                <a:gridCol w="2391082"/>
                <a:gridCol w="724570"/>
                <a:gridCol w="4368241"/>
              </a:tblGrid>
              <a:tr h="41659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№ урока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Тема урока 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часы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Основные</a:t>
                      </a:r>
                      <a:r>
                        <a:rPr lang="ru-RU" sz="1400" b="1" baseline="0" dirty="0" smtClean="0"/>
                        <a:t> цели</a:t>
                      </a:r>
                      <a:endParaRPr lang="ru-RU" sz="14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86-87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Что такое</a:t>
                      </a:r>
                      <a:r>
                        <a:rPr lang="ru-RU" sz="1100" b="1" baseline="0" dirty="0" smtClean="0"/>
                        <a:t> причастие? 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Знать основные признаки причастия. Отличать причастия от прилагательного. </a:t>
                      </a:r>
                      <a:endParaRPr lang="ru-RU" sz="11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88-90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Причастный оборот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Уметь находить причастный оборот, выделять его запятыми</a:t>
                      </a:r>
                      <a:endParaRPr lang="ru-RU" sz="1100" b="1" dirty="0"/>
                    </a:p>
                  </a:txBody>
                  <a:tcPr/>
                </a:tc>
              </a:tr>
              <a:tr h="931210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91-93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Образование</a:t>
                      </a:r>
                      <a:r>
                        <a:rPr lang="ru-RU" sz="1100" b="1" baseline="0" dirty="0" smtClean="0"/>
                        <a:t> причастий. Действительные и страдательные причастия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/>
                        <a:t>Уметь выполнять словообразовательный разбор причастий, выделять</a:t>
                      </a:r>
                      <a:r>
                        <a:rPr lang="ru-RU" sz="1100" b="1" baseline="0" dirty="0" smtClean="0"/>
                        <a:t> суффиксы причастий. Классифицировать причастия на действительные и страдательные</a:t>
                      </a:r>
                      <a:endParaRPr lang="ru-RU" sz="1100" b="1" dirty="0" smtClean="0"/>
                    </a:p>
                    <a:p>
                      <a:endParaRPr lang="ru-RU" sz="1100" b="1" dirty="0"/>
                    </a:p>
                  </a:txBody>
                  <a:tcPr/>
                </a:tc>
              </a:tr>
              <a:tr h="588133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94-95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Полные и краткие</a:t>
                      </a:r>
                      <a:r>
                        <a:rPr lang="ru-RU" sz="1100" b="1" baseline="0" dirty="0" smtClean="0"/>
                        <a:t> причастия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Определять морфологические признаки и синтаксическую</a:t>
                      </a:r>
                      <a:r>
                        <a:rPr lang="ru-RU" sz="1100" b="1" baseline="0" dirty="0" smtClean="0"/>
                        <a:t> роль полных и кратких причастий</a:t>
                      </a:r>
                      <a:endParaRPr lang="ru-RU" sz="11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96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Морфологический разбор причастия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1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Уметь выполнять морфологический разбор причастия</a:t>
                      </a:r>
                      <a:endParaRPr lang="ru-RU" sz="11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97-98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Контрольная работа и её анализ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Проверка степени усвоения изученного материала. Корректировка знаний</a:t>
                      </a:r>
                      <a:endParaRPr lang="ru-RU" sz="1100" b="1" dirty="0"/>
                    </a:p>
                  </a:txBody>
                  <a:tcPr/>
                </a:tc>
              </a:tr>
              <a:tr h="588133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99-102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/>
                        <a:t>Буквы Н и НН в причастиях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4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Уметь применять правило на практике.</a:t>
                      </a:r>
                      <a:r>
                        <a:rPr lang="ru-RU" sz="1100" b="1" baseline="0" dirty="0" smtClean="0"/>
                        <a:t> Отличать причастия от глагольных прилагательных</a:t>
                      </a:r>
                      <a:endParaRPr lang="ru-RU" sz="1100" b="1" dirty="0"/>
                    </a:p>
                  </a:txBody>
                  <a:tcPr/>
                </a:tc>
              </a:tr>
              <a:tr h="588133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103-105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Слитное </a:t>
                      </a:r>
                      <a:r>
                        <a:rPr lang="ru-RU" sz="1100" b="1" baseline="0" dirty="0" smtClean="0"/>
                        <a:t> и раздельное написание НЕ с причастиями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Выработать навык грамотного написания НЕ с причастиями</a:t>
                      </a:r>
                      <a:endParaRPr lang="ru-RU" sz="11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106-108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Закрепление изученного о причастии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3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Систематизировать знания о причастии</a:t>
                      </a:r>
                      <a:endParaRPr lang="ru-RU" sz="1100" b="1" dirty="0"/>
                    </a:p>
                  </a:txBody>
                  <a:tcPr/>
                </a:tc>
              </a:tr>
              <a:tr h="416594"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109-110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Контрольный диктант и его анализ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/>
                        <a:t>2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1" dirty="0" smtClean="0"/>
                        <a:t>Проверка навыка грамотного</a:t>
                      </a:r>
                      <a:r>
                        <a:rPr lang="ru-RU" sz="1100" b="1" baseline="0" dirty="0" smtClean="0"/>
                        <a:t> письма Работа над ошибками</a:t>
                      </a:r>
                      <a:endParaRPr lang="ru-RU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17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ПСИХОЛОГО-ПЕДАГОГИЧЕСКОЕ ОБОСНОВАНИЕ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016641"/>
              </p:ext>
            </p:extLst>
          </p:nvPr>
        </p:nvGraphicFramePr>
        <p:xfrm>
          <a:off x="0" y="1772816"/>
          <a:ext cx="4572000" cy="2717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121092297"/>
              </p:ext>
            </p:extLst>
          </p:nvPr>
        </p:nvGraphicFramePr>
        <p:xfrm>
          <a:off x="3563888" y="3140968"/>
          <a:ext cx="54006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>Используемые технологии при изучении раздела</a:t>
            </a:r>
            <a:endParaRPr lang="ru-RU" sz="36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5978037"/>
              </p:ext>
            </p:extLst>
          </p:nvPr>
        </p:nvGraphicFramePr>
        <p:xfrm>
          <a:off x="457200" y="1935163"/>
          <a:ext cx="82296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Название технологии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урока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Проблемная технология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такое причастие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Личностно-ориентированная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Суффиксы причастий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Игровая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Деловая</a:t>
                      </a:r>
                      <a:r>
                        <a:rPr lang="ru-RU" baseline="0" dirty="0" smtClean="0"/>
                        <a:t> игра «По следам причастия»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Компьютерная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Обобщение по теме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Здоровьесберегающая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Физкультминутки как составная часть урока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304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МЕТОДЫ, </a:t>
            </a:r>
            <a:r>
              <a:rPr lang="ru-RU" sz="3600" b="1" dirty="0"/>
              <a:t>ПРИЕМЫ</a:t>
            </a:r>
            <a:r>
              <a:rPr lang="ru-RU" sz="3600" b="1" dirty="0" smtClean="0"/>
              <a:t>, ФОРМЫ    ОРГАНИЗАЦИИ ДЕЯТЕЛЬНОСТИ ОБУЧАЮЩИХСЯ ПРИ ИЗУЧЕНИИ РАЗДЕЛА</a:t>
            </a:r>
            <a:endParaRPr lang="ru-RU" sz="360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idx="1"/>
          </p:nvPr>
        </p:nvSpPr>
        <p:spPr bwMode="auto">
          <a:xfrm>
            <a:off x="467544" y="3068960"/>
            <a:ext cx="2592288" cy="295232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Методы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 Наглядные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 Словесные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   - Практические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275856" y="3068960"/>
            <a:ext cx="2743944" cy="2952328"/>
          </a:xfrm>
          <a:prstGeom prst="rect">
            <a:avLst/>
          </a:prstGeom>
          <a:solidFill>
            <a:srgbClr val="FFCC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sng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Приемы: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-Научное</a:t>
            </a:r>
            <a:r>
              <a:rPr kumimoji="0" lang="ru-RU" sz="2400" b="0" i="1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 сочинение</a:t>
            </a:r>
            <a:endParaRPr lang="ru-RU" sz="2400" i="1" kern="0" dirty="0">
              <a:solidFill>
                <a:sysClr val="windowText" lastClr="000000"/>
              </a:solidFill>
              <a:latin typeface="Times New Roman" pitchFamily="18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-Беседа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-Самостоятельная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i="1" kern="0" dirty="0">
                <a:solidFill>
                  <a:sysClr val="windowText" lastClr="000000"/>
                </a:solidFill>
                <a:latin typeface="Times New Roman" pitchFamily="18" charset="0"/>
              </a:rPr>
              <a:t>р</a:t>
            </a:r>
            <a:r>
              <a:rPr kumimoji="0" lang="ru-RU" sz="24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абота</a:t>
            </a:r>
            <a:endParaRPr kumimoji="0" lang="ru-RU" sz="2400" b="0" i="1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i="1" kern="0" dirty="0" smtClean="0">
                <a:solidFill>
                  <a:sysClr val="windowText" lastClr="000000"/>
                </a:solidFill>
                <a:latin typeface="Times New Roman" pitchFamily="18" charset="0"/>
              </a:rPr>
              <a:t>-Кластер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</a:rPr>
              <a:t>-Работа с учебником</a:t>
            </a: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6286500" y="3048000"/>
            <a:ext cx="2514600" cy="2971800"/>
          </a:xfrm>
          <a:prstGeom prst="rect">
            <a:avLst/>
          </a:prstGeom>
          <a:solidFill>
            <a:srgbClr val="FFCC99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1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Формы: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Групповая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Коллективная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Индивидуальная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Парная</a:t>
            </a:r>
            <a:endParaRPr kumimoji="0" lang="ru-RU" sz="2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5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</TotalTime>
  <Words>769</Words>
  <Application>Microsoft Office PowerPoint</Application>
  <PresentationFormat>Экран (4:3)</PresentationFormat>
  <Paragraphs>175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МЕТОДИЧЕСКАЯ РАЗРАБОТКА  РАЗДЕЛА ОБРАЗОВАТЕЛЬНОЙ ПРОГРАММЫ  «ПРИЧАСТИЕ» 6 класс</vt:lpstr>
      <vt:lpstr>ПОЯСНИТЕЛЬНАЯ ЗАПИСКА</vt:lpstr>
      <vt:lpstr>АКТУАЛЬНОСТЬ</vt:lpstr>
      <vt:lpstr>ЦЕЛЬ РАЗДЕЛА</vt:lpstr>
      <vt:lpstr>ЗАДАЧИ РАЗДЕЛА</vt:lpstr>
      <vt:lpstr>ПОУРОЧНОЕ ПЛАНИРОВАНИЕ</vt:lpstr>
      <vt:lpstr>ПСИХОЛОГО-ПЕДАГОГИЧЕСКОЕ ОБОСНОВАНИЕ</vt:lpstr>
      <vt:lpstr>Используемые технологии при изучении раздела</vt:lpstr>
      <vt:lpstr>МЕТОДЫ, ПРИЕМЫ, ФОРМЫ    ОРГАНИЗАЦИИ ДЕЯТЕЛЬНОСТИ ОБУЧАЮЩИХСЯ ПРИ ИЗУЧЕНИИ РАЗДЕЛА</vt:lpstr>
      <vt:lpstr>Презентация PowerPoint</vt:lpstr>
      <vt:lpstr>НАУЧНОЕ СОЧИНЕНИЕ ПО ТЕМЕ «ПРИЧАСТИЕ»</vt:lpstr>
      <vt:lpstr>МОДЕЛЬ УРОКА</vt:lpstr>
      <vt:lpstr>Презентация PowerPoint</vt:lpstr>
      <vt:lpstr>Ожидаемые результаты после изучения раздела</vt:lpstr>
      <vt:lpstr>Презентация PowerPoint</vt:lpstr>
      <vt:lpstr>Используемая литература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по теме  «ПРИЧАСТИЕ» русский язык 7 класс</dc:title>
  <dc:creator>SOS</dc:creator>
  <cp:lastModifiedBy>Admin</cp:lastModifiedBy>
  <cp:revision>59</cp:revision>
  <cp:lastPrinted>2013-01-16T13:07:40Z</cp:lastPrinted>
  <dcterms:created xsi:type="dcterms:W3CDTF">2013-01-03T16:10:43Z</dcterms:created>
  <dcterms:modified xsi:type="dcterms:W3CDTF">2014-02-09T12:21:33Z</dcterms:modified>
</cp:coreProperties>
</file>