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over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340768"/>
            <a:ext cx="806489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Профилактика </a:t>
            </a:r>
          </a:p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ж</a:t>
            </a:r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естокого обращения с детьми в семье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</a:endParaRPr>
          </a:p>
        </p:txBody>
      </p:sp>
      <p:pic>
        <p:nvPicPr>
          <p:cNvPr id="5" name="Рисунок 4" descr="8VPYguGltDDHgW9jggQ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636912"/>
            <a:ext cx="6336704" cy="397784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188640"/>
            <a:ext cx="82396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dirty="0" smtClean="0"/>
              <a:t>Муниципальное автономное дошкольное образовательное учреждение 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«</a:t>
            </a:r>
            <a:r>
              <a:rPr lang="ru-RU" sz="1600" b="1" dirty="0" smtClean="0"/>
              <a:t>Детский сад комбинированного вида «</a:t>
            </a:r>
            <a:r>
              <a:rPr lang="ru-RU" sz="1600" b="1" dirty="0" err="1" smtClean="0"/>
              <a:t>Ивушка</a:t>
            </a:r>
            <a:r>
              <a:rPr lang="ru-RU" sz="1600" b="1" dirty="0" smtClean="0"/>
              <a:t>» города Балашова Саратовской области»</a:t>
            </a:r>
            <a:endParaRPr lang="ru-RU" sz="1600" dirty="0" smtClean="0"/>
          </a:p>
          <a:p>
            <a:pPr algn="ctr"/>
            <a:r>
              <a:rPr lang="ru-RU" sz="1600" b="1" dirty="0" smtClean="0"/>
              <a:t>___________________________(МАДОУ </a:t>
            </a:r>
            <a:r>
              <a:rPr lang="ru-RU" sz="1600" b="1" dirty="0" err="1" smtClean="0"/>
              <a:t>д\с</a:t>
            </a:r>
            <a:r>
              <a:rPr lang="ru-RU" sz="1600" b="1" dirty="0" smtClean="0"/>
              <a:t> «</a:t>
            </a:r>
            <a:r>
              <a:rPr lang="ru-RU" sz="1600" b="1" dirty="0" err="1" smtClean="0"/>
              <a:t>Ивушка</a:t>
            </a:r>
            <a:r>
              <a:rPr lang="ru-RU" sz="1600" b="1" dirty="0" smtClean="0"/>
              <a:t>»)_______________________</a:t>
            </a:r>
            <a:endParaRPr lang="ru-RU" sz="1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1"/>
            <a:ext cx="8229600" cy="273630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latin typeface="Georgia" pitchFamily="18" charset="0"/>
              </a:rPr>
              <a:t>       </a:t>
            </a:r>
            <a:r>
              <a:rPr lang="ru-RU" sz="2400" b="1" dirty="0" smtClean="0">
                <a:latin typeface="Georgia" pitchFamily="18" charset="0"/>
              </a:rPr>
              <a:t>Жестокое обращение с детьми </a:t>
            </a:r>
            <a:r>
              <a:rPr lang="ru-RU" sz="2400" dirty="0" smtClean="0">
                <a:latin typeface="Georgia" pitchFamily="18" charset="0"/>
              </a:rPr>
              <a:t>– это умышленное или неосторожное обращение или действия со стороны родителей/лиц их заменяющих или других людей, которые привели к травмам, </a:t>
            </a:r>
            <a:r>
              <a:rPr lang="ru-RU" sz="2400" dirty="0" smtClean="0">
                <a:latin typeface="Georgia" pitchFamily="18" charset="0"/>
              </a:rPr>
              <a:t>н</a:t>
            </a:r>
            <a:r>
              <a:rPr lang="ru-RU" sz="2400" dirty="0" smtClean="0">
                <a:latin typeface="Georgia" pitchFamily="18" charset="0"/>
              </a:rPr>
              <a:t>арушению в развитии, смерти ребенка либо угрожают правам и благополучию ребенка.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4" name="Рисунок 3" descr="1-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3501008"/>
            <a:ext cx="5333775" cy="2790929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Georgia" pitchFamily="18" charset="0"/>
              </a:rPr>
              <a:t>Формы проявления 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жестокости по отношению к детям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50904" cy="492514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Физическое насилие </a:t>
            </a:r>
            <a:r>
              <a:rPr lang="ru-RU" sz="2000" dirty="0" smtClean="0">
                <a:latin typeface="Georgia" pitchFamily="18" charset="0"/>
              </a:rPr>
              <a:t>– ушибы, синяки, ссадины, кровоподтеки и т.п.</a:t>
            </a:r>
          </a:p>
          <a:p>
            <a:r>
              <a:rPr lang="ru-RU" sz="2000" b="1" dirty="0" err="1" smtClean="0">
                <a:latin typeface="Georgia" pitchFamily="18" charset="0"/>
              </a:rPr>
              <a:t>Психо-эмоциональное</a:t>
            </a:r>
            <a:r>
              <a:rPr lang="ru-RU" sz="2000" b="1" dirty="0" smtClean="0">
                <a:latin typeface="Georgia" pitchFamily="18" charset="0"/>
              </a:rPr>
              <a:t> давление </a:t>
            </a:r>
            <a:r>
              <a:rPr lang="ru-RU" sz="2000" dirty="0" smtClean="0">
                <a:latin typeface="Georgia" pitchFamily="18" charset="0"/>
              </a:rPr>
              <a:t>– отвержение, изоляция, словесные оскорбления, угрозы и т.п.</a:t>
            </a:r>
          </a:p>
          <a:p>
            <a:r>
              <a:rPr lang="ru-RU" sz="2000" b="1" dirty="0" smtClean="0">
                <a:latin typeface="Georgia" pitchFamily="18" charset="0"/>
              </a:rPr>
              <a:t>Сексуальное насилие </a:t>
            </a:r>
            <a:r>
              <a:rPr lang="ru-RU" sz="2000" dirty="0" smtClean="0">
                <a:latin typeface="Georgia" pitchFamily="18" charset="0"/>
              </a:rPr>
              <a:t>– рассматривается как вариант особо жестокого обращения с детьми.</a:t>
            </a:r>
          </a:p>
          <a:p>
            <a:r>
              <a:rPr lang="ru-RU" sz="2000" b="1" dirty="0" smtClean="0">
                <a:latin typeface="Georgia" pitchFamily="18" charset="0"/>
              </a:rPr>
              <a:t>Моральная жестокость </a:t>
            </a:r>
            <a:r>
              <a:rPr lang="ru-RU" sz="2000" dirty="0" smtClean="0">
                <a:latin typeface="Georgia" pitchFamily="18" charset="0"/>
              </a:rPr>
              <a:t>(пренебрежение нуждами ребенка) – неопрятен, голоден, имеет хронические болезни и т.п. 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 descr="86935G7jt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43600" y="1484784"/>
            <a:ext cx="3600400" cy="4752528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Georgia" pitchFamily="18" charset="0"/>
              </a:rPr>
              <a:t>Ответственность за жестокое обращение с </a:t>
            </a:r>
            <a:r>
              <a:rPr lang="ru-RU" b="1" dirty="0" err="1" smtClean="0">
                <a:latin typeface="Georgia" pitchFamily="18" charset="0"/>
              </a:rPr>
              <a:t>детьмии</a:t>
            </a:r>
            <a:r>
              <a:rPr lang="ru-RU" b="1" dirty="0" smtClean="0">
                <a:latin typeface="Georgia" pitchFamily="18" charset="0"/>
              </a:rPr>
              <a:t>: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eorgia" pitchFamily="18" charset="0"/>
              </a:rPr>
              <a:t>Административная ответственность</a:t>
            </a:r>
          </a:p>
          <a:p>
            <a:r>
              <a:rPr lang="ru-RU" sz="2800" dirty="0" smtClean="0">
                <a:latin typeface="Georgia" pitchFamily="18" charset="0"/>
              </a:rPr>
              <a:t>Уголовная ответственность</a:t>
            </a:r>
          </a:p>
          <a:p>
            <a:r>
              <a:rPr lang="ru-RU" sz="2800" dirty="0" smtClean="0">
                <a:latin typeface="Georgia" pitchFamily="18" charset="0"/>
              </a:rPr>
              <a:t>Гражданско-правовая ответственность.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Рисунок 3" descr="1446027922_tmpddwl9z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6726" y="1772816"/>
            <a:ext cx="4047273" cy="5085184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Существует мнение, что….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Georgia" pitchFamily="18" charset="0"/>
              </a:rPr>
              <a:t>Дети чаще подвергаются насилию в социально-неблагополучных семьях…..</a:t>
            </a:r>
          </a:p>
          <a:p>
            <a:r>
              <a:rPr lang="ru-RU" sz="1800" dirty="0" smtClean="0">
                <a:latin typeface="Georgia" pitchFamily="18" charset="0"/>
              </a:rPr>
              <a:t>Физические наказания могут пойти ребенку на пользу…..</a:t>
            </a:r>
          </a:p>
          <a:p>
            <a:r>
              <a:rPr lang="ru-RU" sz="1800" dirty="0" smtClean="0">
                <a:latin typeface="Georgia" pitchFamily="18" charset="0"/>
              </a:rPr>
              <a:t>Дети могут провоцировать взрослых на жестокое обращение….</a:t>
            </a:r>
          </a:p>
          <a:p>
            <a:r>
              <a:rPr lang="ru-RU" sz="1800" dirty="0" smtClean="0">
                <a:latin typeface="Georgia" pitchFamily="18" charset="0"/>
              </a:rPr>
              <a:t>Случаи сексуального насилия над детьми – редкость…</a:t>
            </a:r>
          </a:p>
          <a:p>
            <a:r>
              <a:rPr lang="ru-RU" sz="1800" dirty="0" smtClean="0">
                <a:latin typeface="Georgia" pitchFamily="18" charset="0"/>
              </a:rPr>
              <a:t>Словесные и эмоциональные оскорбления не так плохи, как физические (телесные)….</a:t>
            </a:r>
            <a:endParaRPr lang="ru-RU" sz="1800" dirty="0">
              <a:latin typeface="Georgia" pitchFamily="18" charset="0"/>
            </a:endParaRPr>
          </a:p>
        </p:txBody>
      </p:sp>
      <p:pic>
        <p:nvPicPr>
          <p:cNvPr id="4" name="Рисунок 3" descr="1231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1484784"/>
            <a:ext cx="4283968" cy="4464496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60648"/>
            <a:ext cx="6192688" cy="6336703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5400600" cy="452596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Берегите детей, берегите!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Не</a:t>
            </a:r>
            <a:r>
              <a:rPr lang="ru-RU" i="1" dirty="0" smtClean="0">
                <a:latin typeface="Georgia" pitchFamily="18" charset="0"/>
              </a:rPr>
              <a:t> бросайте </a:t>
            </a:r>
            <a:r>
              <a:rPr lang="ru-RU" i="1" dirty="0" smtClean="0">
                <a:latin typeface="Georgia" pitchFamily="18" charset="0"/>
              </a:rPr>
              <a:t>своих малышей</a:t>
            </a:r>
            <a:r>
              <a:rPr lang="ru-RU" i="1" dirty="0" smtClean="0">
                <a:latin typeface="Georgia" pitchFamily="18" charset="0"/>
              </a:rPr>
              <a:t>!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Как </a:t>
            </a:r>
            <a:r>
              <a:rPr lang="ru-RU" i="1" dirty="0" smtClean="0">
                <a:latin typeface="Georgia" pitchFamily="18" charset="0"/>
              </a:rPr>
              <a:t>над </a:t>
            </a:r>
            <a:r>
              <a:rPr lang="ru-RU" i="1" dirty="0" smtClean="0">
                <a:latin typeface="Georgia" pitchFamily="18" charset="0"/>
              </a:rPr>
              <a:t>нежным ростком трепещите.</a:t>
            </a: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Каждый </a:t>
            </a:r>
            <a:r>
              <a:rPr lang="ru-RU" i="1" dirty="0" smtClean="0">
                <a:latin typeface="Georgia" pitchFamily="18" charset="0"/>
              </a:rPr>
              <a:t>миг рядом </a:t>
            </a:r>
            <a:r>
              <a:rPr lang="ru-RU" i="1" dirty="0" smtClean="0">
                <a:latin typeface="Georgia" pitchFamily="18" charset="0"/>
              </a:rPr>
              <a:t>ходит злодей.</a:t>
            </a: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 Берегите детей</a:t>
            </a:r>
            <a:r>
              <a:rPr lang="ru-RU" i="1" dirty="0" smtClean="0">
                <a:latin typeface="Georgia" pitchFamily="18" charset="0"/>
              </a:rPr>
              <a:t>, берегите!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Охраняйте их хрупкий </a:t>
            </a:r>
            <a:r>
              <a:rPr lang="ru-RU" i="1" dirty="0" smtClean="0">
                <a:latin typeface="Georgia" pitchFamily="18" charset="0"/>
              </a:rPr>
              <a:t>покой.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Их</a:t>
            </a:r>
            <a:r>
              <a:rPr lang="ru-RU" i="1" dirty="0" smtClean="0">
                <a:latin typeface="Georgia" pitchFamily="18" charset="0"/>
              </a:rPr>
              <a:t> ладошку в своей сожмите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И</a:t>
            </a:r>
            <a:r>
              <a:rPr lang="ru-RU" i="1" dirty="0" smtClean="0">
                <a:latin typeface="Georgia" pitchFamily="18" charset="0"/>
              </a:rPr>
              <a:t> ведите вслед за собой. </a:t>
            </a:r>
            <a:endParaRPr lang="ru-RU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Georgia" pitchFamily="18" charset="0"/>
              </a:rPr>
              <a:t>Берегите детей, берегите!</a:t>
            </a:r>
            <a:endParaRPr lang="ru-RU" i="1" dirty="0">
              <a:latin typeface="Georgia" pitchFamily="18" charset="0"/>
            </a:endParaRPr>
          </a:p>
        </p:txBody>
      </p:sp>
      <p:pic>
        <p:nvPicPr>
          <p:cNvPr id="4" name="Рисунок 3" descr="160707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132856"/>
            <a:ext cx="5857986" cy="4725144"/>
          </a:xfrm>
          <a:prstGeom prst="rect">
            <a:avLst/>
          </a:prstGeo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200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Формы проявления  жестокости по отношению к детям</vt:lpstr>
      <vt:lpstr>Ответственность за жестокое обращение с детьмии:</vt:lpstr>
      <vt:lpstr>Существует мнение, что….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2017-12-14T04:51:48Z</dcterms:created>
  <dcterms:modified xsi:type="dcterms:W3CDTF">2017-12-14T08:06:51Z</dcterms:modified>
</cp:coreProperties>
</file>