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58" r:id="rId4"/>
    <p:sldId id="280" r:id="rId5"/>
    <p:sldId id="285" r:id="rId6"/>
    <p:sldId id="284" r:id="rId7"/>
    <p:sldId id="283" r:id="rId8"/>
    <p:sldId id="259" r:id="rId9"/>
    <p:sldId id="260" r:id="rId10"/>
    <p:sldId id="288" r:id="rId11"/>
    <p:sldId id="262" r:id="rId12"/>
    <p:sldId id="286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Состав группы -дети среднего возраста</a:t>
            </a:r>
          </a:p>
          <a:p>
            <a:pPr>
              <a:defRPr/>
            </a:pPr>
            <a:r>
              <a:rPr lang="ru-RU"/>
              <a:t>(5 -6 лет) 15 человек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группы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Мальчики</c:v>
                </c:pt>
                <c:pt idx="1">
                  <c:v>Девочки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Работа над речью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Логопед</c:v>
                </c:pt>
                <c:pt idx="1">
                  <c:v>Воспитатели</c:v>
                </c:pt>
                <c:pt idx="2">
                  <c:v>Родители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delete val="1"/>
      </c:legendEntry>
      <c:layout/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37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92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1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4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2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04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235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12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90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2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B4BB0-FA89-4278-959A-316DA2537C79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AC96E-A57B-4D87-8D34-0503827323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67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E%D0%BD%D0%B5%D1%82%D0%B8%D0%BA%D0%B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hyperlink" Target="https://ru.wikipedia.org/wiki/%D0%93%D1%80%D0%B0%D0%BC%D0%BC%D0%B0%D1%82%D0%B8%D1%87%D0%B5%D1%81%D0%BA%D0%B8%D0%B9_%D1%81%D1%82%D1%80%D0%BE%D0%B9" TargetMode="External"/><Relationship Id="rId4" Type="http://schemas.openxmlformats.org/officeDocument/2006/relationships/hyperlink" Target="https://ru.wikipedia.org/wiki/%D0%9B%D0%B5%D0%BA%D1%81%D0%B8%D0%BA%D0%B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2044005"/>
            <a:ext cx="5040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Презентация  для родительского собрания</a:t>
            </a:r>
          </a:p>
          <a:p>
            <a:pPr algn="ctr"/>
            <a:r>
              <a:rPr lang="ru-RU" sz="2400" b="1" smtClean="0">
                <a:solidFill>
                  <a:srgbClr val="FF0000"/>
                </a:solidFill>
                <a:latin typeface="Comic Sans MS" panose="030F0702030302020204" pitchFamily="66" charset="0"/>
              </a:rPr>
              <a:t>подготовила учитель-логопед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Михайлова Е.С.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ГБДОУ д/с №121 Выборгского р-на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г. </a:t>
            </a:r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Санкт- Петербург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2017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20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C:\Users\Елена\Desktop\Для род.собрания\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92536"/>
            <a:ext cx="3240360" cy="294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332656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После того, как  органы артикуляции (губы, язык, нёбо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, щёки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) подготовлены  артикуляционной гимнастикой, логопед ставит звук. После этого звук надо ввести в речь и закрепить (автоматизировать</a:t>
            </a:r>
            <a:r>
              <a:rPr lang="ru-RU" dirty="0" smtClean="0"/>
              <a:t>).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Важно!!! Делать гимнастику для языка, автоматизировать (закреплять) звук может воспитатель, мама, папа, бабушка…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Ставит звук только логопед!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Материал на автоматизацию-</a:t>
            </a:r>
          </a:p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н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а </a:t>
            </a:r>
            <a:r>
              <a:rPr lang="ru-RU" sz="2400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флешках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2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5" name="Picture 1" descr="C:\Users\Елена\Desktop\Для род.собрания\Screen-Shot-2014-05-05-at-10.30.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73016"/>
            <a:ext cx="4746600" cy="304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260648"/>
            <a:ext cx="35766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Домашние задания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41252" y="78386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3 раза в неделю: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Понедельник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Среда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Пятница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ru-RU" sz="2000" b="1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Все устные задания проговариваем с детьми. В группе всё будем проверять!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55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C:\Users\Елена\Desktop\Для род.собрания\буратино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24944"/>
            <a:ext cx="3672408" cy="384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79712" y="211024"/>
            <a:ext cx="43204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Для </a:t>
            </a:r>
            <a:r>
              <a:rPr lang="ru-RU" sz="2400" b="1" u="sng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занятий нужны:</a:t>
            </a:r>
          </a:p>
          <a:p>
            <a:endParaRPr lang="ru-RU" sz="2400" b="1" u="sng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Папка с ручкой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Тетрадь 48 л в обложке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Тетрадь 18 листов в обложке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Наклейки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Задания по книгам «Занимаемся вместе» </a:t>
            </a:r>
            <a:r>
              <a:rPr lang="ru-RU" sz="2400" b="1" dirty="0" err="1" smtClean="0">
                <a:solidFill>
                  <a:srgbClr val="7030A0"/>
                </a:solidFill>
                <a:latin typeface="Comic Sans MS" panose="030F0702030302020204" pitchFamily="66" charset="0"/>
              </a:rPr>
              <a:t>Н.В.Нищевой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+ задания на мелкую моторику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5602" name="Picture 2" descr="C:\Users\Елена\Desktop\Для род.собрания\multimediabooks_covers10016939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502" y="3879092"/>
            <a:ext cx="2736304" cy="284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96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28087" y="476672"/>
            <a:ext cx="65213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В контакте есть страничка нашей 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группы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«Кузнечики»</a:t>
            </a:r>
            <a:endParaRPr lang="ru-RU" sz="24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9457" name="Picture 1" descr="C:\Users\Елена\Desktop\Для род.собрания\504794_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212976"/>
            <a:ext cx="4608512" cy="287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71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3" name="Picture 1" descr="C:\Users\Елена\Desktop\Для род.собрания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429000"/>
            <a:ext cx="2206625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4343" y="509998"/>
            <a:ext cx="3147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Посещаемость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16258" y="2204864"/>
            <a:ext cx="43941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Без уважительной </a:t>
            </a:r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причины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не прогуливаем!</a:t>
            </a:r>
          </a:p>
        </p:txBody>
      </p:sp>
    </p:spTree>
    <p:extLst>
      <p:ext uri="{BB962C8B-B14F-4D97-AF65-F5344CB8AC3E}">
        <p14:creationId xmlns:p14="http://schemas.microsoft.com/office/powerpoint/2010/main" val="132676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9" name="Picture 1" descr="C:\Users\Елена\Desktop\Для род.собрания\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65104"/>
            <a:ext cx="3048000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1124744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В сентябре всем родителям подойти к логопеду.</a:t>
            </a:r>
          </a:p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Быть готовыми ответить на вопросы о течении беременности, родов, раннем </a:t>
            </a:r>
            <a:r>
              <a:rPr lang="ru-RU" sz="2400" b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развитиии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 ребёнка.</a:t>
            </a:r>
          </a:p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Принести </a:t>
            </a:r>
            <a:r>
              <a:rPr lang="ru-RU" sz="2400" b="1" dirty="0" err="1">
                <a:solidFill>
                  <a:srgbClr val="7030A0"/>
                </a:solidFill>
                <a:latin typeface="Comic Sans MS" panose="030F0702030302020204" pitchFamily="66" charset="0"/>
              </a:rPr>
              <a:t>мед.карту</a:t>
            </a:r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 ребёнка из поликлиники.</a:t>
            </a:r>
          </a:p>
        </p:txBody>
      </p:sp>
    </p:spTree>
    <p:extLst>
      <p:ext uri="{BB962C8B-B14F-4D97-AF65-F5344CB8AC3E}">
        <p14:creationId xmlns:p14="http://schemas.microsoft.com/office/powerpoint/2010/main" val="28354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5" name="Picture 1" descr="C:\Users\Елена\Desktop\Для род.собрания\16210960.mmpb8ig11a.W6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429000"/>
            <a:ext cx="5136232" cy="321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980728"/>
            <a:ext cx="56166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7030A0"/>
                </a:solidFill>
                <a:latin typeface="Comic Sans MS" panose="030F0702030302020204" pitchFamily="66" charset="0"/>
              </a:rPr>
              <a:t>Занятия ребёнка вне сада</a:t>
            </a:r>
            <a:r>
              <a:rPr lang="ru-RU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Рекомендуются любые спортивные кружки, рисование, музыка.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Не рекомендуется изучение иностранных языков!</a:t>
            </a:r>
          </a:p>
        </p:txBody>
      </p:sp>
    </p:spTree>
    <p:extLst>
      <p:ext uri="{BB962C8B-B14F-4D97-AF65-F5344CB8AC3E}">
        <p14:creationId xmlns:p14="http://schemas.microsoft.com/office/powerpoint/2010/main" val="99729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2492895"/>
            <a:ext cx="4671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Comic Sans MS" panose="030F0702030302020204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72699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44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12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49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77710" y="548680"/>
            <a:ext cx="6912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u="sng" dirty="0">
                <a:solidFill>
                  <a:srgbClr val="7030A0"/>
                </a:solidFill>
                <a:latin typeface="Comic Sans MS" panose="030F0702030302020204" pitchFamily="66" charset="0"/>
              </a:rPr>
              <a:t>Информация о педагоге.</a:t>
            </a:r>
          </a:p>
          <a:p>
            <a:pPr algn="ctr"/>
            <a:r>
              <a:rPr lang="ru-RU" sz="2000" dirty="0">
                <a:solidFill>
                  <a:srgbClr val="7030A0"/>
                </a:solidFill>
                <a:latin typeface="Comic Sans MS" panose="030F0702030302020204" pitchFamily="66" charset="0"/>
              </a:rPr>
              <a:t>Михайлова Елена Сергеевна- учитель-логопед   </a:t>
            </a:r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высшей</a:t>
            </a:r>
            <a:r>
              <a:rPr lang="en-US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Comic Sans MS" panose="030F0702030302020204" pitchFamily="66" charset="0"/>
              </a:rPr>
              <a:t>квалификационной категории</a:t>
            </a:r>
            <a:r>
              <a:rPr lang="ru-RU" sz="2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sz="2000" dirty="0" smtClean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endParaRPr lang="ru-RU" sz="2000" dirty="0">
              <a:solidFill>
                <a:srgbClr val="7030A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Часы  </a:t>
            </a:r>
            <a:r>
              <a:rPr lang="ru-RU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приёма  родителей: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  </a:t>
            </a:r>
            <a:r>
              <a:rPr lang="ru-RU" sz="2000" dirty="0">
                <a:solidFill>
                  <a:srgbClr val="FF0000"/>
                </a:solidFill>
                <a:latin typeface="Comic Sans MS" panose="030F0702030302020204" pitchFamily="66" charset="0"/>
              </a:rPr>
              <a:t>по средам  с 15.00 до  </a:t>
            </a:r>
            <a:r>
              <a:rPr lang="ru-RU" sz="20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18.00</a:t>
            </a:r>
            <a:endParaRPr lang="ru-RU" sz="2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Елена\Desktop\Для род.собрания\DSC075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780504"/>
            <a:ext cx="4512359" cy="3002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31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21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49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47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161327195"/>
              </p:ext>
            </p:extLst>
          </p:nvPr>
        </p:nvGraphicFramePr>
        <p:xfrm>
          <a:off x="1828800" y="18288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419872" y="501317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  <a:latin typeface="Comic Sans MS" panose="030F0702030302020204" pitchFamily="66" charset="0"/>
              </a:rPr>
              <a:t>Все дети пришли с заключением  комиссии: </a:t>
            </a:r>
            <a:r>
              <a:rPr lang="ru-RU" sz="20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ОНР </a:t>
            </a:r>
            <a:r>
              <a:rPr lang="ru-RU" sz="2000" b="1" dirty="0">
                <a:solidFill>
                  <a:srgbClr val="00B0F0"/>
                </a:solidFill>
                <a:latin typeface="Comic Sans MS" panose="030F0702030302020204" pitchFamily="66" charset="0"/>
              </a:rPr>
              <a:t>(Общее недоразвитие речи)</a:t>
            </a:r>
          </a:p>
        </p:txBody>
      </p:sp>
      <p:pic>
        <p:nvPicPr>
          <p:cNvPr id="3074" name="Picture 2" descr="C:\Users\Елена\Desktop\Для род.собрания\дет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04664"/>
            <a:ext cx="231927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45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332656"/>
            <a:ext cx="69653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Comic Sans MS" panose="030F0702030302020204" pitchFamily="66" charset="0"/>
              </a:rPr>
              <a:t>Что такое ОНР (Общее недоразвитие речи)?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740541"/>
            <a:ext cx="72008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Общее недоразвитие речи</a:t>
            </a:r>
            <a:r>
              <a:rPr lang="ru-RU" dirty="0"/>
              <a:t> (ОНР) — </a:t>
            </a:r>
            <a:r>
              <a:rPr lang="ru-RU" dirty="0" smtClean="0"/>
              <a:t> сложное речевое расстройство, </a:t>
            </a:r>
            <a:r>
              <a:rPr lang="ru-RU" dirty="0"/>
              <a:t>при </a:t>
            </a:r>
            <a:r>
              <a:rPr lang="ru-RU" dirty="0" smtClean="0"/>
              <a:t>котором  </a:t>
            </a:r>
            <a:r>
              <a:rPr lang="ru-RU" dirty="0"/>
              <a:t>нарушается формирование всех компонентов речевой системы, то есть звуковой стороны (</a:t>
            </a:r>
            <a:r>
              <a:rPr lang="ru-RU" dirty="0">
                <a:hlinkClick r:id="rId3" tooltip="Фонетика"/>
              </a:rPr>
              <a:t>фонетики</a:t>
            </a:r>
            <a:r>
              <a:rPr lang="ru-RU" dirty="0"/>
              <a:t>) и смысловой стороны (</a:t>
            </a:r>
            <a:r>
              <a:rPr lang="ru-RU" dirty="0">
                <a:hlinkClick r:id="rId4" tooltip="Лексика"/>
              </a:rPr>
              <a:t>лексики</a:t>
            </a:r>
            <a:r>
              <a:rPr lang="ru-RU" dirty="0"/>
              <a:t>, </a:t>
            </a:r>
            <a:r>
              <a:rPr lang="ru-RU" dirty="0">
                <a:hlinkClick r:id="rId5" tooltip="Грамматический строй"/>
              </a:rPr>
              <a:t>грамматики</a:t>
            </a:r>
            <a:r>
              <a:rPr lang="ru-RU" dirty="0"/>
              <a:t>)при нормальном слухе и интеллекте </a:t>
            </a:r>
            <a:r>
              <a:rPr lang="ru-RU" dirty="0" smtClean="0"/>
              <a:t>. Различают несколько уровней ОНР.</a:t>
            </a:r>
          </a:p>
          <a:p>
            <a:r>
              <a:rPr lang="ru-RU" u="sng" dirty="0" smtClean="0"/>
              <a:t>У детей нарушено: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Звукопроизношение (искажают, заменяют звуки)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err="1" smtClean="0"/>
              <a:t>Звуко</a:t>
            </a:r>
            <a:r>
              <a:rPr lang="ru-RU" dirty="0" smtClean="0"/>
              <a:t>-слоговая структура слов (пропускают, переставляют  слоги в словах)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Связная речь ниже возрастной нормы, грамматически неправильная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Плохо развита общая и мелкая моторика</a:t>
            </a:r>
          </a:p>
          <a:p>
            <a:r>
              <a:rPr lang="ru-RU" dirty="0" smtClean="0"/>
              <a:t>(нарушены точные движения пальцев рук, дети могут </a:t>
            </a:r>
          </a:p>
          <a:p>
            <a:r>
              <a:rPr lang="ru-RU" dirty="0" smtClean="0"/>
              <a:t>Быть </a:t>
            </a:r>
            <a:r>
              <a:rPr lang="ru-RU" dirty="0" err="1" smtClean="0"/>
              <a:t>моторно</a:t>
            </a:r>
            <a:r>
              <a:rPr lang="ru-RU" dirty="0" smtClean="0"/>
              <a:t> неловкими)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/>
              <a:t>Нарушены фонематические функции (не могут </a:t>
            </a:r>
            <a:r>
              <a:rPr lang="ru-RU" dirty="0" err="1" smtClean="0"/>
              <a:t>проана</a:t>
            </a:r>
            <a:r>
              <a:rPr lang="ru-RU" dirty="0" smtClean="0"/>
              <a:t>-</a:t>
            </a:r>
          </a:p>
          <a:p>
            <a:r>
              <a:rPr lang="ru-RU" dirty="0" err="1"/>
              <a:t>л</a:t>
            </a:r>
            <a:r>
              <a:rPr lang="ru-RU" dirty="0" err="1" smtClean="0"/>
              <a:t>изировать</a:t>
            </a:r>
            <a:r>
              <a:rPr lang="ru-RU" dirty="0" smtClean="0"/>
              <a:t> звуковой состав слов).</a:t>
            </a:r>
          </a:p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dirty="0"/>
          </a:p>
        </p:txBody>
      </p:sp>
      <p:pic>
        <p:nvPicPr>
          <p:cNvPr id="4098" name="Picture 2" descr="C:\Users\Елена\Desktop\Для род.собрания\1_5404100e33e455404100e33e8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92317"/>
            <a:ext cx="3171800" cy="314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2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256580"/>
            <a:ext cx="554461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План работы.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Сентябрь- обследование, артикуляторная гимнастика.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Октябрь- май- 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подгрупповые занятия-2 раза в неделю: вторник, четверг с 9.00 до 10.00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latin typeface="Comic Sans MS" panose="030F0702030302020204" pitchFamily="66" charset="0"/>
              </a:rPr>
              <a:t>индивидуальные занятия с детьми по постановке и автоматизации звуков.</a:t>
            </a:r>
          </a:p>
        </p:txBody>
      </p:sp>
      <p:pic>
        <p:nvPicPr>
          <p:cNvPr id="5122" name="Picture 2" descr="C:\Users\Елена\Desktop\Для род.собрания\au4gIA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564904"/>
            <a:ext cx="6186264" cy="419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2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448220"/>
              </p:ext>
            </p:extLst>
          </p:nvPr>
        </p:nvGraphicFramePr>
        <p:xfrm>
          <a:off x="4211960" y="2101150"/>
          <a:ext cx="4427189" cy="45259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6203"/>
                <a:gridCol w="1670493"/>
                <a:gridCol w="1670493"/>
              </a:tblGrid>
              <a:tr h="2114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Месяц 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</a:t>
                      </a:r>
                      <a:r>
                        <a:rPr lang="ru-RU" sz="1000">
                          <a:effectLst/>
                        </a:rPr>
                        <a:t>Недели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Темы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Октябрь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Осень. Деревья.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Грибы.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Овощи.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Фрукты.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Ягоды. Домашние заготовки.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25379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Ноябрь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Дикие животные и их детеныши. Подготовка к зиме.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Перелетные птицы.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Зимующие птицы.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Домашние животные и их детеныши.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Декабрь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Домашние птицы и их детеныши.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Зима. Зимняя одежда.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Зимние забавы.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Новый год.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Январь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Человек. Части тела.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Транспорт.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Правила дорожного движения.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Февраль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Материалы и инструменты.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2-ая неделя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Профессии.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Защитники Отечества.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Спорт. Олимпийские игры.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Март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Мамин день. Семья.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Весна в природе.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Животные холодных стран.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Животные жарких стран.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Апрель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Электроприборы. Ателье.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Космос.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Возвращение птиц. Насекомые.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Посуда. Продукты питания.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Город Санкт-Петербург. Адрес.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Май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 мая – День Победы.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Комнатные растения.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Школа. Школьные принадлежности.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  <a:tr h="1268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4-ая неделя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Лето. Цветы.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379" marR="41379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59025" y="16441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1090136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Лексические темы</a:t>
            </a:r>
            <a:r>
              <a:rPr kumimoji="0" lang="ru-RU" altLang="ru-RU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старшей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компенсирующей группы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«Кузнечик».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Елена\Desktop\Для род.собрания\1780175-ilustracion-de-ninos-viendo-la-televis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3265313" cy="405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2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1" descr="C:\Users\Елена\Desktop\Для род.собрания\img5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88432"/>
            <a:ext cx="3022823" cy="3022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Елена\Desktop\Для род.собрания\2685125_rsrrrss_rsrrr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590662"/>
            <a:ext cx="3795886" cy="492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5736" y="380952"/>
            <a:ext cx="37224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Comic Sans MS" panose="030F0702030302020204" pitchFamily="66" charset="0"/>
              </a:rPr>
              <a:t>Обучение чтению</a:t>
            </a:r>
          </a:p>
        </p:txBody>
      </p:sp>
    </p:spTree>
    <p:extLst>
      <p:ext uri="{BB962C8B-B14F-4D97-AF65-F5344CB8AC3E}">
        <p14:creationId xmlns:p14="http://schemas.microsoft.com/office/powerpoint/2010/main" val="386126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71800" y="548680"/>
            <a:ext cx="3592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Настрой на </a:t>
            </a: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работу</a:t>
            </a:r>
            <a:endParaRPr lang="ru-RU" dirty="0"/>
          </a:p>
        </p:txBody>
      </p:sp>
      <p:pic>
        <p:nvPicPr>
          <p:cNvPr id="24577" name="Picture 1" descr="C:\Users\Елена\Desktop\Для род.собрания\Vospitanie-detej-810x5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125" y="3736985"/>
            <a:ext cx="4421565" cy="294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800887615"/>
              </p:ext>
            </p:extLst>
          </p:nvPr>
        </p:nvGraphicFramePr>
        <p:xfrm>
          <a:off x="1691680" y="10719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3750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Елена\Desktop\Для род.собрания\960x600x75x0x0x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332656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Артикуляторная  гимнастика</a:t>
            </a:r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Для чего она нужна?  Как её проводить?</a:t>
            </a:r>
          </a:p>
        </p:txBody>
      </p:sp>
      <p:pic>
        <p:nvPicPr>
          <p:cNvPr id="23554" name="Picture 2" descr="C:\Users\Елена\Desktop\Для род.собрания\artikulyacionnaya_gimnastik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654" y="4149080"/>
            <a:ext cx="4181790" cy="259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87812" y="1084476"/>
            <a:ext cx="68686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Это  фундамент  </a:t>
            </a:r>
            <a:r>
              <a:rPr lang="ru-RU" sz="2000" b="1" dirty="0" smtClean="0">
                <a:solidFill>
                  <a:srgbClr val="FF0000"/>
                </a:solidFill>
              </a:rPr>
              <a:t>будущей  </a:t>
            </a:r>
            <a:r>
              <a:rPr lang="ru-RU" sz="2000" b="1" dirty="0">
                <a:solidFill>
                  <a:srgbClr val="FF0000"/>
                </a:solidFill>
              </a:rPr>
              <a:t>чистой </a:t>
            </a:r>
            <a:r>
              <a:rPr lang="ru-RU" sz="2000" b="1" dirty="0" smtClean="0">
                <a:solidFill>
                  <a:srgbClr val="FF0000"/>
                </a:solidFill>
              </a:rPr>
              <a:t>речи!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Проводится каждый день  по 10 -15 минут перед зеркалом.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23555" name="Picture 3" descr="C:\Users\Елена\Desktop\Для род.собрания\уро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2599257" cy="332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958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567</Words>
  <Application>Microsoft Office PowerPoint</Application>
  <PresentationFormat>Экран (4:3)</PresentationFormat>
  <Paragraphs>151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38</cp:revision>
  <dcterms:created xsi:type="dcterms:W3CDTF">2015-09-07T16:44:32Z</dcterms:created>
  <dcterms:modified xsi:type="dcterms:W3CDTF">2017-12-20T07:17:36Z</dcterms:modified>
</cp:coreProperties>
</file>