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4" r:id="rId2"/>
    <p:sldId id="278" r:id="rId3"/>
    <p:sldId id="277" r:id="rId4"/>
    <p:sldId id="286" r:id="rId5"/>
    <p:sldId id="256" r:id="rId6"/>
    <p:sldId id="259" r:id="rId7"/>
    <p:sldId id="287" r:id="rId8"/>
    <p:sldId id="281" r:id="rId9"/>
    <p:sldId id="267" r:id="rId10"/>
    <p:sldId id="280" r:id="rId11"/>
    <p:sldId id="275" r:id="rId12"/>
    <p:sldId id="288" r:id="rId13"/>
    <p:sldId id="268" r:id="rId14"/>
    <p:sldId id="272" r:id="rId15"/>
    <p:sldId id="283" r:id="rId16"/>
    <p:sldId id="274" r:id="rId17"/>
    <p:sldId id="289" r:id="rId18"/>
    <p:sldId id="269" r:id="rId19"/>
    <p:sldId id="271" r:id="rId20"/>
    <p:sldId id="292" r:id="rId21"/>
    <p:sldId id="291" r:id="rId22"/>
    <p:sldId id="282" r:id="rId23"/>
    <p:sldId id="290" r:id="rId24"/>
    <p:sldId id="284" r:id="rId25"/>
    <p:sldId id="28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F5D927-2198-45A6-B4D1-BE43F2CFCB51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3B9A8-F36E-4C8A-BDC0-65135322EA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BAB95-78F6-418D-A917-1B252385ED0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2445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714356"/>
            <a:ext cx="764386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/>
              <a:t>Урок биологии</a:t>
            </a:r>
          </a:p>
          <a:p>
            <a:pPr algn="ctr"/>
            <a:r>
              <a:rPr lang="ru-RU" sz="5400" b="1" dirty="0" smtClean="0"/>
              <a:t>5 </a:t>
            </a:r>
            <a:r>
              <a:rPr lang="ru-RU" sz="5400" b="1" dirty="0" smtClean="0"/>
              <a:t>класс</a:t>
            </a:r>
          </a:p>
          <a:p>
            <a:pPr algn="ctr"/>
            <a:r>
              <a:rPr lang="ru-RU" sz="5400" b="1" dirty="0" smtClean="0"/>
              <a:t>Тема: </a:t>
            </a:r>
          </a:p>
          <a:p>
            <a:pPr algn="ctr"/>
            <a:r>
              <a:rPr lang="ru-RU" sz="5400" b="1" dirty="0" smtClean="0"/>
              <a:t>Шляпочные грибы</a:t>
            </a:r>
            <a:endParaRPr lang="ru-RU" sz="5400" b="1" dirty="0" smtClean="0"/>
          </a:p>
          <a:p>
            <a:pPr algn="r"/>
            <a:r>
              <a:rPr lang="ru-RU" sz="4000" dirty="0" smtClean="0"/>
              <a:t>Учитель</a:t>
            </a:r>
            <a:r>
              <a:rPr lang="ru-RU" sz="4000" dirty="0" smtClean="0"/>
              <a:t>:</a:t>
            </a:r>
          </a:p>
          <a:p>
            <a:pPr algn="r"/>
            <a:r>
              <a:rPr lang="ru-RU" sz="4000" dirty="0" err="1" smtClean="0"/>
              <a:t>Мититаниди</a:t>
            </a:r>
            <a:r>
              <a:rPr lang="ru-RU" sz="4000" dirty="0" smtClean="0"/>
              <a:t> </a:t>
            </a:r>
          </a:p>
          <a:p>
            <a:pPr algn="r"/>
            <a:r>
              <a:rPr lang="ru-RU" sz="4000" dirty="0" smtClean="0"/>
              <a:t>Ирина Николаевна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8887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929198"/>
            <a:ext cx="3429024" cy="109494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atin typeface="+mn-lt"/>
              </a:rPr>
              <a:t>«+» роль </a:t>
            </a:r>
            <a:endParaRPr lang="ru-RU" b="1" dirty="0">
              <a:latin typeface="+mn-lt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714876" y="357166"/>
            <a:ext cx="4175894" cy="10949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«-» роль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643314"/>
            <a:ext cx="64268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1.Участвуют</a:t>
            </a:r>
            <a:r>
              <a:rPr lang="ru-RU" sz="2800" b="1" dirty="0" smtClean="0"/>
              <a:t> в круговороте веществ.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571480"/>
            <a:ext cx="43218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2. Вызывают болезни</a:t>
            </a:r>
            <a:r>
              <a:rPr lang="ru-RU" sz="2400" b="1" dirty="0" smtClean="0"/>
              <a:t>. </a:t>
            </a:r>
            <a:endParaRPr lang="ru-RU" sz="2400" dirty="0"/>
          </a:p>
        </p:txBody>
      </p:sp>
      <p:cxnSp>
        <p:nvCxnSpPr>
          <p:cNvPr id="10" name="Прямая со стрелкой 9"/>
          <p:cNvCxnSpPr>
            <a:stCxn id="9" idx="3"/>
          </p:cNvCxnSpPr>
          <p:nvPr/>
        </p:nvCxnSpPr>
        <p:spPr>
          <a:xfrm>
            <a:off x="4821923" y="863868"/>
            <a:ext cx="893085" cy="1362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357158" y="1285860"/>
            <a:ext cx="57375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3. Портят продукты питания</a:t>
            </a:r>
            <a:r>
              <a:rPr lang="ru-RU" sz="2400" b="1" dirty="0" smtClean="0"/>
              <a:t>. </a:t>
            </a:r>
            <a:endParaRPr lang="ru-RU" sz="2400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750202" y="4536292"/>
            <a:ext cx="1000131" cy="35718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357422" y="3143248"/>
            <a:ext cx="64266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4.Из них получают антибиотики. </a:t>
            </a:r>
            <a:endParaRPr lang="ru-RU" sz="3200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rot="10800000" flipV="1">
            <a:off x="3571868" y="3786190"/>
            <a:ext cx="4000528" cy="150019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4714876" y="1285860"/>
            <a:ext cx="1285884" cy="21431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4143372" y="6000768"/>
            <a:ext cx="27354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5.Пища человека. </a:t>
            </a:r>
            <a:endParaRPr lang="ru-RU" sz="2400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 rot="10800000">
            <a:off x="3571868" y="5857892"/>
            <a:ext cx="1500198" cy="14287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2928926" y="2000240"/>
            <a:ext cx="49895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6. Разрушают постройки. </a:t>
            </a:r>
            <a:endParaRPr lang="ru-RU" sz="3200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 rot="5400000" flipH="1" flipV="1">
            <a:off x="5965041" y="1607331"/>
            <a:ext cx="571504" cy="3571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5318979" y="4572008"/>
            <a:ext cx="3825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7.Корм для животных</a:t>
            </a:r>
            <a:r>
              <a:rPr lang="ru-RU" sz="2400" b="1" dirty="0" smtClean="0"/>
              <a:t>.</a:t>
            </a:r>
            <a:endParaRPr lang="ru-RU" sz="2400" dirty="0"/>
          </a:p>
        </p:txBody>
      </p:sp>
      <p:cxnSp>
        <p:nvCxnSpPr>
          <p:cNvPr id="31" name="Прямая со стрелкой 30"/>
          <p:cNvCxnSpPr/>
          <p:nvPr/>
        </p:nvCxnSpPr>
        <p:spPr>
          <a:xfrm rot="10800000" flipV="1">
            <a:off x="3786182" y="5000636"/>
            <a:ext cx="1357322" cy="500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4786314" y="5143512"/>
            <a:ext cx="4000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8. Для приготовления </a:t>
            </a:r>
          </a:p>
          <a:p>
            <a:r>
              <a:rPr lang="ru-RU" sz="2400" b="1" dirty="0" smtClean="0"/>
              <a:t>сыров, хлеба, вина</a:t>
            </a:r>
            <a:endParaRPr lang="ru-RU" sz="2400" dirty="0"/>
          </a:p>
        </p:txBody>
      </p:sp>
      <p:cxnSp>
        <p:nvCxnSpPr>
          <p:cNvPr id="38" name="Прямая со стрелкой 37"/>
          <p:cNvCxnSpPr>
            <a:stCxn id="32" idx="1"/>
          </p:cNvCxnSpPr>
          <p:nvPr/>
        </p:nvCxnSpPr>
        <p:spPr>
          <a:xfrm rot="10800000" flipV="1">
            <a:off x="3571878" y="5559011"/>
            <a:ext cx="1214436" cy="8457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9" grpId="0"/>
      <p:bldP spid="14" grpId="0"/>
      <p:bldP spid="17" grpId="0"/>
      <p:bldP spid="22" grpId="0"/>
      <p:bldP spid="26" grpId="0"/>
      <p:bldP spid="29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1142976" y="714356"/>
          <a:ext cx="6682449" cy="2990107"/>
        </p:xfrm>
        <a:graphic>
          <a:graphicData uri="http://schemas.openxmlformats.org/drawingml/2006/table">
            <a:tbl>
              <a:tblPr/>
              <a:tblGrid>
                <a:gridCol w="3277715"/>
                <a:gridCol w="3404734"/>
              </a:tblGrid>
              <a:tr h="141269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286125" algn="l"/>
                        </a:tabLst>
                        <a:defRPr/>
                      </a:pPr>
                      <a:r>
                        <a:rPr kumimoji="0" lang="ru-RU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«+» роль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6125" algn="l"/>
                        </a:tabLs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286125" algn="l"/>
                        </a:tabLst>
                        <a:defRPr/>
                      </a:pPr>
                      <a:r>
                        <a:rPr kumimoji="0" lang="ru-RU" sz="5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«-» роль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6125" algn="l"/>
                        </a:tabLs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74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6125" algn="l"/>
                        </a:tabLst>
                      </a:pPr>
                      <a:r>
                        <a:rPr lang="ru-RU" sz="4400" b="1" dirty="0" smtClean="0">
                          <a:latin typeface="+mn-lt"/>
                          <a:ea typeface="Times New Roman"/>
                          <a:cs typeface="Times New Roman"/>
                        </a:rPr>
                        <a:t>1, 4, 5, 7, 8</a:t>
                      </a:r>
                      <a:endParaRPr lang="ru-RU" sz="4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6125" algn="l"/>
                        </a:tabLst>
                      </a:pPr>
                      <a:r>
                        <a:rPr lang="ru-RU" sz="4400" b="1" dirty="0" smtClean="0">
                          <a:latin typeface="+mn-lt"/>
                          <a:ea typeface="Times New Roman"/>
                          <a:cs typeface="Times New Roman"/>
                        </a:rPr>
                        <a:t>2, 3, 6</a:t>
                      </a:r>
                      <a:endParaRPr lang="ru-RU" sz="44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476672"/>
            <a:ext cx="7215238" cy="5595534"/>
          </a:xfrm>
        </p:spPr>
        <p:txBody>
          <a:bodyPr>
            <a:normAutofit fontScale="90000"/>
          </a:bodyPr>
          <a:lstStyle/>
          <a:p>
            <a:pPr lvl="1" algn="l"/>
            <a:r>
              <a:rPr lang="ru-RU" sz="2400" b="1" dirty="0">
                <a:latin typeface="+mn-lt"/>
              </a:rPr>
              <a:t>Лабораторная работа.</a:t>
            </a:r>
            <a:r>
              <a:rPr lang="ru-RU" sz="2000" dirty="0">
                <a:latin typeface="+mn-lt"/>
              </a:rPr>
              <a:t/>
            </a:r>
            <a:br>
              <a:rPr lang="ru-RU" sz="2000" dirty="0">
                <a:latin typeface="+mn-lt"/>
              </a:rPr>
            </a:br>
            <a:r>
              <a:rPr lang="ru-RU" sz="2000" dirty="0" smtClean="0">
                <a:latin typeface="+mn-lt"/>
              </a:rPr>
              <a:t>1. </a:t>
            </a:r>
            <a:r>
              <a:rPr lang="ru-RU" sz="2400" dirty="0" smtClean="0">
                <a:latin typeface="+mn-lt"/>
              </a:rPr>
              <a:t>Рассмотрите </a:t>
            </a:r>
            <a:r>
              <a:rPr lang="ru-RU" sz="2400" dirty="0">
                <a:latin typeface="+mn-lt"/>
              </a:rPr>
              <a:t>внешнее строение плодового тела шляпочного гриба. Найдите ножку и </a:t>
            </a:r>
            <a:r>
              <a:rPr lang="ru-RU" sz="2400" dirty="0" smtClean="0">
                <a:latin typeface="+mn-lt"/>
              </a:rPr>
              <a:t>шляпку.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2. Подпишите  </a:t>
            </a:r>
            <a:r>
              <a:rPr lang="ru-RU" sz="2400" dirty="0">
                <a:latin typeface="+mn-lt"/>
              </a:rPr>
              <a:t>его основные части шляпочного гриба.</a:t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>3.Аккуратно </a:t>
            </a:r>
            <a:r>
              <a:rPr lang="ru-RU" sz="2400" dirty="0">
                <a:latin typeface="+mn-lt"/>
              </a:rPr>
              <a:t>при помощи скальпеля отделите пенек от шляпки.</a:t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>4.</a:t>
            </a:r>
            <a:r>
              <a:rPr lang="ru-RU" sz="1000" dirty="0">
                <a:latin typeface="+mn-lt"/>
              </a:rPr>
              <a:t> </a:t>
            </a:r>
            <a:r>
              <a:rPr lang="ru-RU" sz="2400" dirty="0">
                <a:latin typeface="+mn-lt"/>
              </a:rPr>
              <a:t>С помощью лупы рассмотрите нижнюю поверхность шляпки гриба. 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5.Найдите </a:t>
            </a:r>
            <a:r>
              <a:rPr lang="ru-RU" sz="2400" dirty="0">
                <a:latin typeface="+mn-lt"/>
              </a:rPr>
              <a:t>часть гриба, на которых находятся споры. При помощи </a:t>
            </a:r>
            <a:r>
              <a:rPr lang="ru-RU" sz="2400" dirty="0" err="1">
                <a:latin typeface="+mn-lt"/>
              </a:rPr>
              <a:t>препаровальной</a:t>
            </a:r>
            <a:r>
              <a:rPr lang="ru-RU" sz="2400" dirty="0">
                <a:latin typeface="+mn-lt"/>
              </a:rPr>
              <a:t> иглы отделите ее от мякоти и рассмотрите с помощью лупы.</a:t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>6. Сделайте </a:t>
            </a:r>
            <a:r>
              <a:rPr lang="ru-RU" sz="2400" dirty="0">
                <a:latin typeface="+mn-lt"/>
              </a:rPr>
              <a:t>вывод, в котором укажите особенности плодового тела строения шляпочного гриба.</a:t>
            </a:r>
            <a:br>
              <a:rPr lang="ru-RU" sz="2400" dirty="0">
                <a:latin typeface="+mn-lt"/>
              </a:rPr>
            </a:br>
            <a:r>
              <a:rPr lang="ru-RU" sz="2400" dirty="0" smtClean="0">
                <a:latin typeface="+mn-lt"/>
              </a:rPr>
              <a:t>7. Выпишите </a:t>
            </a:r>
            <a:r>
              <a:rPr lang="ru-RU" sz="2400" dirty="0">
                <a:latin typeface="+mn-lt"/>
              </a:rPr>
              <a:t>из учебника </a:t>
            </a:r>
            <a:r>
              <a:rPr lang="ru-RU" sz="2400" dirty="0" smtClean="0">
                <a:latin typeface="+mn-lt"/>
              </a:rPr>
              <a:t>(</a:t>
            </a:r>
            <a:r>
              <a:rPr lang="ru-RU" sz="2400" dirty="0" err="1" smtClean="0">
                <a:latin typeface="+mn-lt"/>
              </a:rPr>
              <a:t>стр</a:t>
            </a:r>
            <a:r>
              <a:rPr lang="ru-RU" sz="2400" dirty="0" smtClean="0">
                <a:latin typeface="+mn-lt"/>
              </a:rPr>
              <a:t> 70-71) примеры </a:t>
            </a:r>
            <a:r>
              <a:rPr lang="ru-RU" sz="2400" dirty="0">
                <a:latin typeface="+mn-lt"/>
              </a:rPr>
              <a:t>трубчатых и пластинчатых </a:t>
            </a:r>
            <a:r>
              <a:rPr lang="ru-RU" sz="2400" dirty="0" smtClean="0">
                <a:latin typeface="+mn-lt"/>
              </a:rPr>
              <a:t>грибов.</a:t>
            </a:r>
            <a:br>
              <a:rPr lang="ru-RU" sz="2400" dirty="0" smtClean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Части гриба</a:t>
            </a:r>
            <a:endParaRPr lang="ru-RU" dirty="0"/>
          </a:p>
        </p:txBody>
      </p:sp>
      <p:pic>
        <p:nvPicPr>
          <p:cNvPr id="8" name="Содержимое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910" y="1714488"/>
            <a:ext cx="2305050" cy="3524250"/>
          </a:xfrm>
          <a:prstGeom prst="rect">
            <a:avLst/>
          </a:prstGeom>
        </p:spPr>
      </p:pic>
      <p:cxnSp>
        <p:nvCxnSpPr>
          <p:cNvPr id="12" name="Прямая со стрелкой 11"/>
          <p:cNvCxnSpPr/>
          <p:nvPr/>
        </p:nvCxnSpPr>
        <p:spPr>
          <a:xfrm>
            <a:off x="2643174" y="2428868"/>
            <a:ext cx="157163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214546" y="3286124"/>
            <a:ext cx="18573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500166" y="4929198"/>
            <a:ext cx="257176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4286248" y="2143116"/>
            <a:ext cx="2143140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шляпка</a:t>
            </a:r>
            <a:endParaRPr lang="ru-RU" sz="4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143372" y="3071810"/>
            <a:ext cx="235745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ножка</a:t>
            </a:r>
            <a:endParaRPr lang="ru-RU" sz="4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071934" y="4643446"/>
            <a:ext cx="300039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грибница</a:t>
            </a:r>
            <a:endParaRPr lang="ru-RU" sz="4400" dirty="0"/>
          </a:p>
        </p:txBody>
      </p:sp>
      <p:sp>
        <p:nvSpPr>
          <p:cNvPr id="21" name="Правая фигурная скобка 20"/>
          <p:cNvSpPr/>
          <p:nvPr/>
        </p:nvSpPr>
        <p:spPr>
          <a:xfrm>
            <a:off x="6572264" y="2000240"/>
            <a:ext cx="642942" cy="192882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286644" y="2000240"/>
            <a:ext cx="1428760" cy="2000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Плодо-вое тело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 animBg="1"/>
      <p:bldP spid="19" grpId="0" animBg="1"/>
      <p:bldP spid="20" grpId="0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928670"/>
            <a:ext cx="8197110" cy="307183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+mn-lt"/>
              </a:rPr>
              <a:t>Вывод:</a:t>
            </a:r>
            <a:r>
              <a:rPr lang="ru-RU" sz="2700" dirty="0" smtClean="0">
                <a:latin typeface="+mn-lt"/>
              </a:rPr>
              <a:t> Плодовое тело шляпочных грибов состоит из ____________________, </a:t>
            </a:r>
            <a:r>
              <a:rPr lang="ru-RU" sz="2400" dirty="0" smtClean="0"/>
              <a:t>вегетативное тело - из __________________. На нижней стороне шляпки есть толстый слой, состоящий из узких трубочек (такие грибы называют ______________________________________, _______________, ________________, _________________) или из тонких пластинок (______________________ грибы: _________________, _________________, _____________________ ).</a:t>
            </a:r>
            <a:br>
              <a:rPr lang="ru-RU" sz="2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000108"/>
            <a:ext cx="3429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1.мицелия или грибницы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642918"/>
            <a:ext cx="22467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2. ножки и  шляпки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1643050"/>
            <a:ext cx="15116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3. трубчатые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868" y="2000240"/>
            <a:ext cx="15616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4. маслята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2643182"/>
            <a:ext cx="1476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5. сыроежки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2357430"/>
            <a:ext cx="1911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6. пластинчатые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2000240"/>
            <a:ext cx="1927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7. подберезовик,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643306" y="3000372"/>
            <a:ext cx="16067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8. волнушки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000760" y="2000240"/>
            <a:ext cx="16115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9. белый гриб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00298" y="2643182"/>
            <a:ext cx="1404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10. рыжики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oblses.odessa.ua/uploads/posts/2015-08/1439628969_f8091000de3f026d209837e21bc2e700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2" name="Picture 4" descr="http://images.forwallpaper.com/files/thumbs/preview/54/545659__scary-mushroom_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285728"/>
            <a:ext cx="8501122" cy="62865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2643182"/>
            <a:ext cx="52899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/>
              <a:t>Грибокорень или микориза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xn----7sbfgdcexaavhq8ayq2b7l7b.xn--p1ai/wp-content/uploads/2016/08/72926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http://images.freeimages.com/images/premium/previews/1772/17722500-king-bolete-mushroo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215464" cy="6858001"/>
          </a:xfrm>
          <a:prstGeom prst="rect">
            <a:avLst/>
          </a:prstGeom>
          <a:noFill/>
        </p:spPr>
      </p:pic>
      <p:pic>
        <p:nvPicPr>
          <p:cNvPr id="8196" name="Picture 4" descr="http://fb.ru/misc/i/gallery/15681/22795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230000" cy="6858000"/>
          </a:xfrm>
          <a:prstGeom prst="rect">
            <a:avLst/>
          </a:prstGeom>
          <a:noFill/>
        </p:spPr>
      </p:pic>
      <p:pic>
        <p:nvPicPr>
          <p:cNvPr id="14" name="Picture 6" descr="http://heliograph.ru/images/895878_risunok-pogank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" name="Picture 18" descr="http://spina-sustav.ru/wp-content/uploads/2013/04/1286446023_1-1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-642966"/>
            <a:ext cx="9144000" cy="7500966"/>
          </a:xfrm>
          <a:prstGeom prst="rect">
            <a:avLst/>
          </a:prstGeom>
          <a:noFill/>
        </p:spPr>
      </p:pic>
      <p:pic>
        <p:nvPicPr>
          <p:cNvPr id="8198" name="Picture 6" descr="http://cs8.pikabu.ru/post_img/2016/09/30/8/147524192719742262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-642966"/>
            <a:ext cx="9715536" cy="7500966"/>
          </a:xfrm>
          <a:prstGeom prst="rect">
            <a:avLst/>
          </a:prstGeom>
          <a:noFill/>
        </p:spPr>
      </p:pic>
      <p:pic>
        <p:nvPicPr>
          <p:cNvPr id="17" name="Picture 22" descr="http://chernigov-foto.com/gallery/d/1372-2/DSCF7927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-214338"/>
            <a:ext cx="9786974" cy="7500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85787" y="857232"/>
            <a:ext cx="800105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Памятка </a:t>
            </a:r>
          </a:p>
          <a:p>
            <a:pPr algn="ctr"/>
            <a:r>
              <a:rPr lang="ru-RU" sz="3600" b="1" dirty="0" smtClean="0"/>
              <a:t>При отравлении грибами:</a:t>
            </a:r>
          </a:p>
          <a:p>
            <a:pPr algn="just"/>
            <a:r>
              <a:rPr lang="ru-RU" sz="4400" b="1" dirty="0" smtClean="0"/>
              <a:t>1.Вызвать скорую помощь</a:t>
            </a:r>
          </a:p>
          <a:p>
            <a:pPr algn="just"/>
            <a:r>
              <a:rPr lang="ru-RU" sz="4400" b="1" dirty="0" smtClean="0"/>
              <a:t>2. Промыть желудок</a:t>
            </a:r>
          </a:p>
          <a:p>
            <a:pPr algn="just"/>
            <a:r>
              <a:rPr lang="ru-RU" sz="4400" b="1" dirty="0" smtClean="0"/>
              <a:t>3.Выпить активированный уголь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424936" cy="698477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5800" b="1" dirty="0">
                <a:solidFill>
                  <a:srgbClr val="FFFF00"/>
                </a:solidFill>
                <a:latin typeface="Arial Black" pitchFamily="34" charset="0"/>
              </a:rPr>
              <a:t>Мы – умные!</a:t>
            </a:r>
            <a:br>
              <a:rPr lang="ru-RU" sz="5800" b="1" dirty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5800" b="1" dirty="0">
                <a:solidFill>
                  <a:srgbClr val="FFFF00"/>
                </a:solidFill>
                <a:latin typeface="Arial Black" pitchFamily="34" charset="0"/>
              </a:rPr>
              <a:t>Мы – дружные!</a:t>
            </a:r>
            <a:br>
              <a:rPr lang="ru-RU" sz="5800" b="1" dirty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5800" b="1" dirty="0">
                <a:solidFill>
                  <a:srgbClr val="FFFF00"/>
                </a:solidFill>
                <a:latin typeface="Arial Black" pitchFamily="34" charset="0"/>
              </a:rPr>
              <a:t>Мы – внимательные! </a:t>
            </a:r>
            <a:br>
              <a:rPr lang="ru-RU" sz="5800" b="1" dirty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5800" b="1" dirty="0">
                <a:solidFill>
                  <a:srgbClr val="FFFF00"/>
                </a:solidFill>
                <a:latin typeface="Arial Black" pitchFamily="34" charset="0"/>
              </a:rPr>
              <a:t>Мы – старательные!</a:t>
            </a:r>
            <a:br>
              <a:rPr lang="ru-RU" sz="5800" b="1" dirty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5800" b="1" dirty="0">
                <a:solidFill>
                  <a:srgbClr val="FFFF00"/>
                </a:solidFill>
                <a:latin typeface="Arial Black" pitchFamily="34" charset="0"/>
              </a:rPr>
              <a:t>Мы отлично учимся!</a:t>
            </a:r>
            <a:br>
              <a:rPr lang="ru-RU" sz="5800" b="1" dirty="0">
                <a:solidFill>
                  <a:srgbClr val="FFFF00"/>
                </a:solidFill>
                <a:latin typeface="Arial Black" pitchFamily="34" charset="0"/>
              </a:rPr>
            </a:br>
            <a:r>
              <a:rPr lang="ru-RU" sz="5800" b="1" dirty="0">
                <a:solidFill>
                  <a:srgbClr val="FFFF00"/>
                </a:solidFill>
                <a:latin typeface="Arial Black" pitchFamily="34" charset="0"/>
              </a:rPr>
              <a:t>Все у нас </a:t>
            </a:r>
            <a:r>
              <a:rPr lang="ru-RU" sz="5800" b="1" dirty="0" smtClean="0">
                <a:solidFill>
                  <a:srgbClr val="FFFF00"/>
                </a:solidFill>
                <a:latin typeface="Arial Black" pitchFamily="34" charset="0"/>
              </a:rPr>
              <a:t>получится!</a:t>
            </a:r>
            <a:endParaRPr lang="ru-RU" sz="5800" b="1" dirty="0">
              <a:solidFill>
                <a:srgbClr val="FFFF00"/>
              </a:solidFill>
              <a:latin typeface="Arial Black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773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76422" cy="1023502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+mn-lt"/>
              </a:rPr>
              <a:t>Цели урока:</a:t>
            </a:r>
            <a:endParaRPr lang="ru-RU" sz="66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2050" name="Picture 2" descr="http://statya.com.ua/wp-content/uploads/2013/12/884565-300x2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5912" y="4357694"/>
            <a:ext cx="3188054" cy="1857388"/>
          </a:xfrm>
          <a:prstGeom prst="rect">
            <a:avLst/>
          </a:prstGeom>
          <a:noFill/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500034" y="1571612"/>
            <a:ext cx="80010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1.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Сформировать понятие шляпочных грибов.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500034" y="2071678"/>
            <a:ext cx="78581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2. Выделить группы шляпочных грибов.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571744"/>
            <a:ext cx="82153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3. Охарактеризовать правила сбора грибов и  приемы первой медицинской помощи при отравлении ядовитыми грибами.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  <p:bldP spid="36866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85787" y="857232"/>
            <a:ext cx="8001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Рефлексия:</a:t>
            </a:r>
          </a:p>
          <a:p>
            <a:pPr algn="ctr"/>
            <a:endParaRPr lang="ru-RU" sz="4400" b="1" dirty="0" smtClean="0"/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428596" y="1857364"/>
            <a:ext cx="685804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Сегодня я узнал….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Было интересно…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Я научился…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Я понял, что…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Меня удивило…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4000528" cy="3712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2428868"/>
            <a:ext cx="3532628" cy="3710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одержимое 4"/>
          <p:cNvSpPr>
            <a:spLocks noGrp="1"/>
          </p:cNvSpPr>
          <p:nvPr>
            <p:ph idx="1"/>
          </p:nvPr>
        </p:nvSpPr>
        <p:spPr>
          <a:xfrm>
            <a:off x="4357686" y="1071546"/>
            <a:ext cx="4497142" cy="178593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smtClean="0"/>
              <a:t>Оцените работу на уроке</a:t>
            </a:r>
          </a:p>
          <a:p>
            <a:pPr algn="ctr"/>
            <a:r>
              <a:rPr lang="ru-RU" sz="3600" b="1" dirty="0" smtClean="0"/>
              <a:t>Могли бы лучше…</a:t>
            </a:r>
            <a:endParaRPr lang="ru-RU" sz="3600" b="1" dirty="0"/>
          </a:p>
        </p:txBody>
      </p:sp>
      <p:sp>
        <p:nvSpPr>
          <p:cNvPr id="7" name="Содержимое 4"/>
          <p:cNvSpPr>
            <a:spLocks noGrp="1"/>
          </p:cNvSpPr>
          <p:nvPr>
            <p:ph type="title"/>
          </p:nvPr>
        </p:nvSpPr>
        <p:spPr>
          <a:xfrm>
            <a:off x="285720" y="3643315"/>
            <a:ext cx="3923636" cy="1857388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1" dirty="0" smtClean="0">
                <a:latin typeface="+mn-lt"/>
              </a:rPr>
              <a:t>Оцените работу на уроке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4000" b="1" dirty="0" smtClean="0">
                <a:latin typeface="+mn-lt"/>
              </a:rPr>
              <a:t>Отлично !!! </a:t>
            </a:r>
          </a:p>
        </p:txBody>
      </p:sp>
    </p:spTree>
    <p:extLst>
      <p:ext uri="{BB962C8B-B14F-4D97-AF65-F5344CB8AC3E}">
        <p14:creationId xmlns="" xmlns:p14="http://schemas.microsoft.com/office/powerpoint/2010/main" val="149182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Домашнее задание:</a:t>
            </a:r>
            <a:endParaRPr lang="ru-RU" dirty="0"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	</a:t>
            </a:r>
            <a:r>
              <a:rPr lang="ru-RU" sz="2400" b="1" dirty="0" smtClean="0"/>
              <a:t>Всем</a:t>
            </a:r>
          </a:p>
          <a:p>
            <a:pPr>
              <a:buNone/>
            </a:pPr>
            <a:r>
              <a:rPr lang="ru-RU" sz="2400" dirty="0" smtClean="0"/>
              <a:t>Параграф 14, вопросы на </a:t>
            </a:r>
            <a:r>
              <a:rPr lang="ru-RU" sz="2400" dirty="0" err="1" smtClean="0"/>
              <a:t>стр</a:t>
            </a:r>
            <a:r>
              <a:rPr lang="ru-RU" sz="2400" dirty="0" smtClean="0"/>
              <a:t> 77 (устно)</a:t>
            </a:r>
          </a:p>
          <a:p>
            <a:pPr lvl="0">
              <a:buNone/>
            </a:pPr>
            <a:r>
              <a:rPr lang="ru-RU" sz="2400" dirty="0" smtClean="0"/>
              <a:t>Вырастить плесень (стр.78)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	</a:t>
            </a:r>
            <a:r>
              <a:rPr lang="ru-RU" sz="2400" b="1" dirty="0" smtClean="0"/>
              <a:t>На выбор: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Составить кроссворд (не менее 10 понятий) на тему: «Царство Грибы» (творческое).</a:t>
            </a:r>
          </a:p>
          <a:p>
            <a:pPr marL="457200" indent="-457200">
              <a:buAutoNum type="arabicPeriod"/>
            </a:pPr>
            <a:endParaRPr lang="ru-RU" sz="2400" dirty="0" smtClean="0"/>
          </a:p>
          <a:p>
            <a:pPr marL="457200" indent="-457200">
              <a:buAutoNum type="arabicPeriod"/>
            </a:pPr>
            <a:endParaRPr lang="ru-RU" sz="2400" dirty="0" smtClean="0"/>
          </a:p>
          <a:p>
            <a:pPr marL="457200" indent="-457200">
              <a:buAutoNum type="arabicPeriod"/>
            </a:pPr>
            <a:endParaRPr lang="ru-RU" sz="2400" dirty="0" smtClean="0"/>
          </a:p>
          <a:p>
            <a:pPr marL="457200" indent="-457200">
              <a:buAutoNum type="arabicPeriod"/>
            </a:pPr>
            <a:endParaRPr lang="ru-RU" sz="2400" dirty="0" smtClean="0"/>
          </a:p>
          <a:p>
            <a:pPr marL="457200" indent="-457200">
              <a:buAutoNum type="arabicPeriod"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4" name="Picture 4" descr="http://900igr.net/datas/russkij-jazyk/Slova-oboznachajuschie-dejstvie/0017-017-Zakonchen-urok-i-vypolnen-pl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https://fs00.infourok.ru/images/doc/280/285431/1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28596" y="1357298"/>
            <a:ext cx="814393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Закон един, говорит один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(уважай говорящего)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Закон инициативы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Не согласен – возражай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Возражаешь – предлагай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Предлагаешь - делай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071670" y="428604"/>
            <a:ext cx="57150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Законы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работы в группе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071670" y="285728"/>
            <a:ext cx="57150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«Тихая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охота»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714480" y="714356"/>
            <a:ext cx="742952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Сергей Аксаков: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«В числе разнообразных охот человеческих имеет своё место и смиренная охота ходить по грибы. Хотя она не может равняться с другими охотами, более оживлёнными, но может соперничать со многими. Я даже готов отдать преимущество грибам, потому что их надобно отыскивать, следовательно, можно и не находить, тут примешивается некоторое умение, знание месторождения грибов, знание местности и счастье. Недаром говорит пословица: «Со счастьем хорошо и по грибы ходить».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42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Разложить каждое из чисел на разрядные слагаемые </a:t>
            </a:r>
            <a:br>
              <a:rPr lang="ru-RU" dirty="0" smtClean="0">
                <a:latin typeface="+mn-lt"/>
              </a:rPr>
            </a:br>
            <a:r>
              <a:rPr lang="ru-RU" b="1" dirty="0" smtClean="0"/>
              <a:t>21, 52,35, 53, 24, 66, 33,45, 22, 61, 64, 26, 34, 65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214414" y="3000372"/>
          <a:ext cx="7286678" cy="24288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40954"/>
                <a:gridCol w="1040954"/>
                <a:gridCol w="1132804"/>
                <a:gridCol w="949104"/>
                <a:gridCol w="1040954"/>
                <a:gridCol w="1040954"/>
                <a:gridCol w="1040954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129226"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Щ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</a:tr>
              <a:tr h="579772">
                <a:tc>
                  <a:txBody>
                    <a:bodyPr/>
                    <a:lstStyle/>
                    <a:p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Ч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323528" y="548680"/>
            <a:ext cx="6408712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76422" cy="1023502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+mn-lt"/>
              </a:rPr>
              <a:t>Шляпочные грибы</a:t>
            </a:r>
            <a:endParaRPr lang="ru-RU" sz="66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2050" name="Picture 2" descr="http://statya.com.ua/wp-content/uploads/2013/12/884565-300x2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8215370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76422" cy="1023502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+mn-lt"/>
              </a:rPr>
              <a:t>Шляпочные грибы</a:t>
            </a:r>
            <a:endParaRPr lang="ru-RU" sz="66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2050" name="Picture 2" descr="http://statya.com.ua/wp-content/uploads/2013/12/884565-300x2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1428736"/>
            <a:ext cx="2786082" cy="16231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1643050"/>
            <a:ext cx="535785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Сформулировать, выделить, охарактеризовать,</a:t>
            </a:r>
          </a:p>
          <a:p>
            <a:r>
              <a:rPr lang="ru-RU" sz="4400" b="1" dirty="0" smtClean="0"/>
              <a:t>различать</a:t>
            </a:r>
            <a:r>
              <a:rPr lang="ru-RU" sz="2400" b="1" dirty="0" smtClean="0"/>
              <a:t> 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76422" cy="1023502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+mn-lt"/>
              </a:rPr>
              <a:t>Цели урока:</a:t>
            </a:r>
            <a:endParaRPr lang="ru-RU" sz="66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2050" name="Picture 2" descr="http://statya.com.ua/wp-content/uploads/2013/12/884565-300x2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5912" y="4357694"/>
            <a:ext cx="3188054" cy="1857388"/>
          </a:xfrm>
          <a:prstGeom prst="rect">
            <a:avLst/>
          </a:prstGeom>
          <a:noFill/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500034" y="1571612"/>
            <a:ext cx="80010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1.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Сформировать понятие шляпочных грибов.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500034" y="2071678"/>
            <a:ext cx="78581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2. Выделить группы шляпочных грибов.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571744"/>
            <a:ext cx="82153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3. Охарактеризовать правила сбора грибов и  приемы первой медицинской помощи при отравлении ядовитыми грибами.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  <p:bldP spid="36866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345239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Могут ли знания полученные на сегодняшнем уроке, быть использованы в повседневной жизни?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478</Words>
  <Application>Microsoft Office PowerPoint</Application>
  <PresentationFormat>Экран (4:3)</PresentationFormat>
  <Paragraphs>132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Разложить каждое из чисел на разрядные слагаемые  21, 52,35, 53, 24, 66, 33,45, 22, 61, 64, 26, 34, 65</vt:lpstr>
      <vt:lpstr>Шляпочные грибы</vt:lpstr>
      <vt:lpstr>Шляпочные грибы</vt:lpstr>
      <vt:lpstr>Цели урока:</vt:lpstr>
      <vt:lpstr>Могут ли знания полученные на сегодняшнем уроке, быть использованы в повседневной жизни?</vt:lpstr>
      <vt:lpstr>Слайд 10</vt:lpstr>
      <vt:lpstr>«+» роль </vt:lpstr>
      <vt:lpstr>Слайд 12</vt:lpstr>
      <vt:lpstr>Лабораторная работа. 1. Рассмотрите внешнее строение плодового тела шляпочного гриба. Найдите ножку и шляпку. 2. Подпишите  его основные части шляпочного гриба. 3.Аккуратно при помощи скальпеля отделите пенек от шляпки. 4. С помощью лупы рассмотрите нижнюю поверхность шляпки гриба.  5.Найдите часть гриба, на которых находятся споры. При помощи препаровальной иглы отделите ее от мякоти и рассмотрите с помощью лупы. 6. Сделайте вывод, в котором укажите особенности плодового тела строения шляпочного гриба. 7. Выпишите из учебника (стр 70-71) примеры трубчатых и пластинчатых грибов. </vt:lpstr>
      <vt:lpstr>Части гриба</vt:lpstr>
      <vt:lpstr>Вывод: Плодовое тело шляпочных грибов состоит из ____________________, вегетативное тело - из __________________. На нижней стороне шляпки есть толстый слой, состоящий из узких трубочек (такие грибы называют ______________________________________, _______________, ________________, _________________) или из тонких пластинок (______________________ грибы: _________________, _________________, _____________________ ).  </vt:lpstr>
      <vt:lpstr>Слайд 16</vt:lpstr>
      <vt:lpstr>Слайд 17</vt:lpstr>
      <vt:lpstr>Слайд 18</vt:lpstr>
      <vt:lpstr>Слайд 19</vt:lpstr>
      <vt:lpstr>Цели урока:</vt:lpstr>
      <vt:lpstr>Слайд 21</vt:lpstr>
      <vt:lpstr>Оцените работу на уроке Отлично !!! </vt:lpstr>
      <vt:lpstr>Домашнее задание: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First</cp:lastModifiedBy>
  <cp:revision>77</cp:revision>
  <dcterms:created xsi:type="dcterms:W3CDTF">2013-07-29T17:42:42Z</dcterms:created>
  <dcterms:modified xsi:type="dcterms:W3CDTF">2017-12-20T20:41:55Z</dcterms:modified>
</cp:coreProperties>
</file>