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5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Fon"/>
          <p:cNvPicPr>
            <a:picLocks noChangeAspect="1" noChangeArrowheads="1"/>
          </p:cNvPicPr>
          <p:nvPr/>
        </p:nvPicPr>
        <p:blipFill>
          <a:blip r:embed="rId2" cstate="print"/>
          <a:srcRect l="8852" t="6396" r="10373" b="16855"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</p:spPr>
      </p:pic>
      <p:sp>
        <p:nvSpPr>
          <p:cNvPr id="53251" name="WordArt 3"/>
          <p:cNvSpPr>
            <a:spLocks noChangeArrowheads="1" noChangeShapeType="1" noTextEdit="1"/>
          </p:cNvSpPr>
          <p:nvPr/>
        </p:nvSpPr>
        <p:spPr bwMode="auto">
          <a:xfrm>
            <a:off x="3429000" y="152400"/>
            <a:ext cx="2286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УУД</a:t>
            </a:r>
          </a:p>
        </p:txBody>
      </p:sp>
      <p:pic>
        <p:nvPicPr>
          <p:cNvPr id="53252" name="Picture 4" descr="Fon"/>
          <p:cNvPicPr>
            <a:picLocks noChangeAspect="1" noChangeArrowheads="1"/>
          </p:cNvPicPr>
          <p:nvPr/>
        </p:nvPicPr>
        <p:blipFill>
          <a:blip r:embed="rId2" cstate="print"/>
          <a:srcRect l="8852" t="6396" r="10373" b="1685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533400" y="1371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/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533400" y="1676400"/>
            <a:ext cx="807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28662" y="1643050"/>
            <a:ext cx="742955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читательской компетентности  на уроках русского языка и литературы как основа успешного обучения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4500570"/>
            <a:ext cx="400049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dirty="0" smtClean="0"/>
              <a:t>Чечёнкина Елена Александровна</a:t>
            </a:r>
          </a:p>
          <a:p>
            <a:pPr algn="r">
              <a:spcBef>
                <a:spcPct val="50000"/>
              </a:spcBef>
            </a:pPr>
            <a:r>
              <a:rPr lang="ru-RU" dirty="0" smtClean="0"/>
              <a:t>учитель русского языка и литературы</a:t>
            </a:r>
          </a:p>
          <a:p>
            <a:pPr algn="r">
              <a:spcBef>
                <a:spcPct val="50000"/>
              </a:spcBef>
            </a:pPr>
            <a:r>
              <a:rPr lang="ru-RU" dirty="0" smtClean="0"/>
              <a:t>МКОУ «СОШ ст. </a:t>
            </a:r>
            <a:r>
              <a:rPr lang="ru-RU" dirty="0" smtClean="0"/>
              <a:t>Евсино</a:t>
            </a:r>
          </a:p>
          <a:p>
            <a:pPr algn="r">
              <a:spcBef>
                <a:spcPct val="50000"/>
              </a:spcBef>
            </a:pPr>
            <a:r>
              <a:rPr lang="ru-RU" dirty="0" smtClean="0"/>
              <a:t>2014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Fon"/>
          <p:cNvPicPr>
            <a:picLocks noChangeAspect="1" noChangeArrowheads="1"/>
          </p:cNvPicPr>
          <p:nvPr/>
        </p:nvPicPr>
        <p:blipFill>
          <a:blip r:embed="rId2" cstate="print"/>
          <a:srcRect l="8852" t="6396" r="10373" b="16855"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</p:spPr>
      </p:pic>
      <p:sp>
        <p:nvSpPr>
          <p:cNvPr id="53251" name="WordArt 3"/>
          <p:cNvSpPr>
            <a:spLocks noChangeArrowheads="1" noChangeShapeType="1" noTextEdit="1"/>
          </p:cNvSpPr>
          <p:nvPr/>
        </p:nvSpPr>
        <p:spPr bwMode="auto">
          <a:xfrm>
            <a:off x="3429000" y="152400"/>
            <a:ext cx="2286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УУД</a:t>
            </a:r>
          </a:p>
        </p:txBody>
      </p:sp>
      <p:pic>
        <p:nvPicPr>
          <p:cNvPr id="53252" name="Picture 4" descr="Fon"/>
          <p:cNvPicPr>
            <a:picLocks noChangeAspect="1" noChangeArrowheads="1"/>
          </p:cNvPicPr>
          <p:nvPr/>
        </p:nvPicPr>
        <p:blipFill>
          <a:blip r:embed="rId2" cstate="print"/>
          <a:srcRect l="8852" t="6396" r="10373" b="1685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533400" y="1371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/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533400" y="1676400"/>
            <a:ext cx="807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71472" y="1212163"/>
            <a:ext cx="778674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III этап. Работа с текстом после чтения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715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Концептуальная (смысловая) беседа по тексту.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715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Знакомство с писателем.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715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Соотнесение видения художника с читательским представлением.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715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Творческие задания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Приёмы: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Беседа, СИНКВЕЙН, ФИШБОН, проверочный лист, КЛАСТЕР, различные виды таблиц, РАФТ…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Fon"/>
          <p:cNvPicPr>
            <a:picLocks noChangeAspect="1" noChangeArrowheads="1"/>
          </p:cNvPicPr>
          <p:nvPr/>
        </p:nvPicPr>
        <p:blipFill>
          <a:blip r:embed="rId2" cstate="print"/>
          <a:srcRect l="8852" t="6396" r="10373" b="16855"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</p:spPr>
      </p:pic>
      <p:sp>
        <p:nvSpPr>
          <p:cNvPr id="53251" name="WordArt 3"/>
          <p:cNvSpPr>
            <a:spLocks noChangeArrowheads="1" noChangeShapeType="1" noTextEdit="1"/>
          </p:cNvSpPr>
          <p:nvPr/>
        </p:nvSpPr>
        <p:spPr bwMode="auto">
          <a:xfrm>
            <a:off x="3429000" y="152400"/>
            <a:ext cx="2286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УУД</a:t>
            </a:r>
          </a:p>
        </p:txBody>
      </p:sp>
      <p:pic>
        <p:nvPicPr>
          <p:cNvPr id="53252" name="Picture 4" descr="Fon"/>
          <p:cNvPicPr>
            <a:picLocks noChangeAspect="1" noChangeArrowheads="1"/>
          </p:cNvPicPr>
          <p:nvPr/>
        </p:nvPicPr>
        <p:blipFill>
          <a:blip r:embed="rId2" cstate="print"/>
          <a:srcRect l="8852" t="6396" r="10373" b="1685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533400" y="1371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/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533400" y="1676400"/>
            <a:ext cx="807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2357430"/>
            <a:ext cx="37147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Читать и не понимать – то же, что совсем не читать </a:t>
            </a:r>
            <a:endParaRPr lang="ru-RU" sz="3600" dirty="0"/>
          </a:p>
        </p:txBody>
      </p:sp>
      <p:pic>
        <p:nvPicPr>
          <p:cNvPr id="14338" name="Picture 2" descr="Johan amos comenius 1592-16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571612"/>
            <a:ext cx="3470926" cy="392909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071538" y="5572140"/>
            <a:ext cx="28637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Ян </a:t>
            </a:r>
            <a:r>
              <a:rPr lang="ru-RU" sz="2400" dirty="0" err="1" smtClean="0"/>
              <a:t>Амос</a:t>
            </a:r>
            <a:r>
              <a:rPr lang="ru-RU" sz="2400" dirty="0" smtClean="0"/>
              <a:t> Коменский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Fon"/>
          <p:cNvPicPr>
            <a:picLocks noChangeAspect="1" noChangeArrowheads="1"/>
          </p:cNvPicPr>
          <p:nvPr/>
        </p:nvPicPr>
        <p:blipFill>
          <a:blip r:embed="rId2" cstate="print"/>
          <a:srcRect l="8852" t="6396" r="10373" b="16855"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</p:spPr>
      </p:pic>
      <p:sp>
        <p:nvSpPr>
          <p:cNvPr id="53251" name="WordArt 3"/>
          <p:cNvSpPr>
            <a:spLocks noChangeArrowheads="1" noChangeShapeType="1" noTextEdit="1"/>
          </p:cNvSpPr>
          <p:nvPr/>
        </p:nvSpPr>
        <p:spPr bwMode="auto">
          <a:xfrm>
            <a:off x="3429000" y="152400"/>
            <a:ext cx="2286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УУД</a:t>
            </a:r>
          </a:p>
        </p:txBody>
      </p:sp>
      <p:pic>
        <p:nvPicPr>
          <p:cNvPr id="53252" name="Picture 4" descr="Fon"/>
          <p:cNvPicPr>
            <a:picLocks noChangeAspect="1" noChangeArrowheads="1"/>
          </p:cNvPicPr>
          <p:nvPr/>
        </p:nvPicPr>
        <p:blipFill>
          <a:blip r:embed="rId2" cstate="print"/>
          <a:srcRect l="8852" t="6396" r="10373" b="1685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533400" y="1371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/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533400" y="1676400"/>
            <a:ext cx="807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142976" y="1357298"/>
            <a:ext cx="678661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итательская компетентность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совокупность знаний, навыков, позволяющих человеку отбирать, понимать, организовывать информацию, представленную в печатной (письменной) форме, и успешно использовать в личных и общественных целях.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2" descr="http://goldenglish.ru/images/books.jpg"/>
          <p:cNvPicPr>
            <a:picLocks noChangeAspect="1" noChangeArrowheads="1"/>
          </p:cNvPicPr>
          <p:nvPr/>
        </p:nvPicPr>
        <p:blipFill>
          <a:blip r:embed="rId3" cstate="print"/>
          <a:srcRect b="66518"/>
          <a:stretch>
            <a:fillRect/>
          </a:stretch>
        </p:blipFill>
        <p:spPr bwMode="auto">
          <a:xfrm>
            <a:off x="683568" y="5013176"/>
            <a:ext cx="7704856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Fon"/>
          <p:cNvPicPr>
            <a:picLocks noChangeAspect="1" noChangeArrowheads="1"/>
          </p:cNvPicPr>
          <p:nvPr/>
        </p:nvPicPr>
        <p:blipFill>
          <a:blip r:embed="rId2" cstate="print"/>
          <a:srcRect l="8852" t="6396" r="10373" b="16855"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</p:spPr>
      </p:pic>
      <p:sp>
        <p:nvSpPr>
          <p:cNvPr id="53251" name="WordArt 3"/>
          <p:cNvSpPr>
            <a:spLocks noChangeArrowheads="1" noChangeShapeType="1" noTextEdit="1"/>
          </p:cNvSpPr>
          <p:nvPr/>
        </p:nvSpPr>
        <p:spPr bwMode="auto">
          <a:xfrm>
            <a:off x="3429000" y="152400"/>
            <a:ext cx="2286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УУД</a:t>
            </a:r>
          </a:p>
        </p:txBody>
      </p:sp>
      <p:pic>
        <p:nvPicPr>
          <p:cNvPr id="53252" name="Picture 4" descr="Fon"/>
          <p:cNvPicPr>
            <a:picLocks noChangeAspect="1" noChangeArrowheads="1"/>
          </p:cNvPicPr>
          <p:nvPr/>
        </p:nvPicPr>
        <p:blipFill>
          <a:blip r:embed="rId2" cstate="print"/>
          <a:srcRect l="8852" t="6396" r="10373" b="1685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533400" y="1371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/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533400" y="1676400"/>
            <a:ext cx="807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57224" y="1500174"/>
            <a:ext cx="728667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Стратегиальное</a:t>
            </a: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чтение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Сметанникова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Н.Н.)</a:t>
            </a:r>
          </a:p>
          <a:p>
            <a:pPr marL="514350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Технология РКМЧП </a:t>
            </a:r>
          </a:p>
          <a:p>
            <a:pPr marL="514350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ехнологию продуктивного чтения  (Школа 2100).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http://goldenglish.ru/images/books.jpg"/>
          <p:cNvPicPr>
            <a:picLocks noChangeAspect="1" noChangeArrowheads="1"/>
          </p:cNvPicPr>
          <p:nvPr/>
        </p:nvPicPr>
        <p:blipFill>
          <a:blip r:embed="rId3" cstate="print"/>
          <a:srcRect t="33716" b="-3741"/>
          <a:stretch>
            <a:fillRect/>
          </a:stretch>
        </p:blipFill>
        <p:spPr bwMode="auto">
          <a:xfrm>
            <a:off x="4786314" y="4286256"/>
            <a:ext cx="3571899" cy="18369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Fon"/>
          <p:cNvPicPr>
            <a:picLocks noChangeAspect="1" noChangeArrowheads="1"/>
          </p:cNvPicPr>
          <p:nvPr/>
        </p:nvPicPr>
        <p:blipFill>
          <a:blip r:embed="rId2" cstate="print"/>
          <a:srcRect l="8852" t="6396" r="10373" b="16855"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</p:spPr>
      </p:pic>
      <p:sp>
        <p:nvSpPr>
          <p:cNvPr id="53251" name="WordArt 3"/>
          <p:cNvSpPr>
            <a:spLocks noChangeArrowheads="1" noChangeShapeType="1" noTextEdit="1"/>
          </p:cNvSpPr>
          <p:nvPr/>
        </p:nvSpPr>
        <p:spPr bwMode="auto">
          <a:xfrm>
            <a:off x="3429000" y="152400"/>
            <a:ext cx="2286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УУД</a:t>
            </a:r>
          </a:p>
        </p:txBody>
      </p:sp>
      <p:pic>
        <p:nvPicPr>
          <p:cNvPr id="53252" name="Picture 4" descr="Fon"/>
          <p:cNvPicPr>
            <a:picLocks noChangeAspect="1" noChangeArrowheads="1"/>
          </p:cNvPicPr>
          <p:nvPr/>
        </p:nvPicPr>
        <p:blipFill>
          <a:blip r:embed="rId2" cstate="print"/>
          <a:srcRect l="8852" t="6396" r="10373" b="1685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533400" y="1371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/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533400" y="1676400"/>
            <a:ext cx="807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5" y="1201264"/>
            <a:ext cx="8001055" cy="5228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Fon"/>
          <p:cNvPicPr>
            <a:picLocks noChangeAspect="1" noChangeArrowheads="1"/>
          </p:cNvPicPr>
          <p:nvPr/>
        </p:nvPicPr>
        <p:blipFill>
          <a:blip r:embed="rId2" cstate="print"/>
          <a:srcRect l="8852" t="6396" r="10373" b="16855"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</p:spPr>
      </p:pic>
      <p:sp>
        <p:nvSpPr>
          <p:cNvPr id="53251" name="WordArt 3"/>
          <p:cNvSpPr>
            <a:spLocks noChangeArrowheads="1" noChangeShapeType="1" noTextEdit="1"/>
          </p:cNvSpPr>
          <p:nvPr/>
        </p:nvSpPr>
        <p:spPr bwMode="auto">
          <a:xfrm>
            <a:off x="3429000" y="152400"/>
            <a:ext cx="2286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УУД</a:t>
            </a:r>
          </a:p>
        </p:txBody>
      </p:sp>
      <p:pic>
        <p:nvPicPr>
          <p:cNvPr id="53252" name="Picture 4" descr="Fon"/>
          <p:cNvPicPr>
            <a:picLocks noChangeAspect="1" noChangeArrowheads="1"/>
          </p:cNvPicPr>
          <p:nvPr/>
        </p:nvPicPr>
        <p:blipFill>
          <a:blip r:embed="rId2" cstate="print"/>
          <a:srcRect l="8852" t="6396" r="10373" b="1685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533400" y="1371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/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533400" y="1676400"/>
            <a:ext cx="807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1785926"/>
            <a:ext cx="42862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   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Действия учеников становятся более активными, творческими и самостоятельными, а роль учителя всё более сводится к «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режиссированию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этой активной, познавательной деятельности учащихся.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User\Desktop\6f29098c58f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928802"/>
            <a:ext cx="3095951" cy="3459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Fon"/>
          <p:cNvPicPr>
            <a:picLocks noChangeAspect="1" noChangeArrowheads="1"/>
          </p:cNvPicPr>
          <p:nvPr/>
        </p:nvPicPr>
        <p:blipFill>
          <a:blip r:embed="rId2" cstate="print"/>
          <a:srcRect l="8852" t="6396" r="10373" b="16855"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</p:spPr>
      </p:pic>
      <p:sp>
        <p:nvSpPr>
          <p:cNvPr id="53251" name="WordArt 3"/>
          <p:cNvSpPr>
            <a:spLocks noChangeArrowheads="1" noChangeShapeType="1" noTextEdit="1"/>
          </p:cNvSpPr>
          <p:nvPr/>
        </p:nvSpPr>
        <p:spPr bwMode="auto">
          <a:xfrm>
            <a:off x="3429000" y="152400"/>
            <a:ext cx="2286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УУД</a:t>
            </a:r>
          </a:p>
        </p:txBody>
      </p:sp>
      <p:pic>
        <p:nvPicPr>
          <p:cNvPr id="53252" name="Picture 4" descr="Fon"/>
          <p:cNvPicPr>
            <a:picLocks noChangeAspect="1" noChangeArrowheads="1"/>
          </p:cNvPicPr>
          <p:nvPr/>
        </p:nvPicPr>
        <p:blipFill>
          <a:blip r:embed="rId2" cstate="print"/>
          <a:srcRect l="8852" t="6396" r="10373" b="1685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533400" y="1371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/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533400" y="1676400"/>
            <a:ext cx="807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000100" y="1715617"/>
            <a:ext cx="728667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 работы с текстом: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с текстом до чтения.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с текстом во время чтения.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с текстом после чтения.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Fon"/>
          <p:cNvPicPr>
            <a:picLocks noChangeAspect="1" noChangeArrowheads="1"/>
          </p:cNvPicPr>
          <p:nvPr/>
        </p:nvPicPr>
        <p:blipFill>
          <a:blip r:embed="rId2" cstate="print"/>
          <a:srcRect l="8852" t="6396" r="10373" b="16855"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</p:spPr>
      </p:pic>
      <p:sp>
        <p:nvSpPr>
          <p:cNvPr id="53251" name="WordArt 3"/>
          <p:cNvSpPr>
            <a:spLocks noChangeArrowheads="1" noChangeShapeType="1" noTextEdit="1"/>
          </p:cNvSpPr>
          <p:nvPr/>
        </p:nvSpPr>
        <p:spPr bwMode="auto">
          <a:xfrm>
            <a:off x="3429000" y="152400"/>
            <a:ext cx="2286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УУД</a:t>
            </a:r>
          </a:p>
        </p:txBody>
      </p:sp>
      <p:pic>
        <p:nvPicPr>
          <p:cNvPr id="53252" name="Picture 4" descr="Fon"/>
          <p:cNvPicPr>
            <a:picLocks noChangeAspect="1" noChangeArrowheads="1"/>
          </p:cNvPicPr>
          <p:nvPr/>
        </p:nvPicPr>
        <p:blipFill>
          <a:blip r:embed="rId2" cstate="print"/>
          <a:srcRect l="8852" t="6396" r="10373" b="1685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533400" y="1371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/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533400" y="1676400"/>
            <a:ext cx="807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14348" y="1306755"/>
            <a:ext cx="750099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этап.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Работа с текстом до чтения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3429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Антиципация (предвосхищение, предугадывание, прогнозирование  предстоящего чтения).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>
                <a:tab pos="3429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Постановка целей урока с учетом общей  готовности учащихся к работе.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Приёмы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прогноз по названию, прогноз по ключевым словам, мозговой штурм, ориентация предвосхищения, глоссарий, батарея вопросов…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Fon"/>
          <p:cNvPicPr>
            <a:picLocks noChangeAspect="1" noChangeArrowheads="1"/>
          </p:cNvPicPr>
          <p:nvPr/>
        </p:nvPicPr>
        <p:blipFill>
          <a:blip r:embed="rId2" cstate="print"/>
          <a:srcRect l="8852" t="6396" r="10373" b="16855"/>
          <a:stretch>
            <a:fillRect/>
          </a:stretch>
        </p:blipFill>
        <p:spPr bwMode="auto">
          <a:xfrm>
            <a:off x="0" y="0"/>
            <a:ext cx="7620000" cy="5715000"/>
          </a:xfrm>
          <a:prstGeom prst="rect">
            <a:avLst/>
          </a:prstGeom>
          <a:noFill/>
        </p:spPr>
      </p:pic>
      <p:sp>
        <p:nvSpPr>
          <p:cNvPr id="53251" name="WordArt 3"/>
          <p:cNvSpPr>
            <a:spLocks noChangeArrowheads="1" noChangeShapeType="1" noTextEdit="1"/>
          </p:cNvSpPr>
          <p:nvPr/>
        </p:nvSpPr>
        <p:spPr bwMode="auto">
          <a:xfrm>
            <a:off x="3429000" y="152400"/>
            <a:ext cx="2286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УУД</a:t>
            </a:r>
          </a:p>
        </p:txBody>
      </p:sp>
      <p:pic>
        <p:nvPicPr>
          <p:cNvPr id="53252" name="Picture 4" descr="Fon"/>
          <p:cNvPicPr>
            <a:picLocks noChangeAspect="1" noChangeArrowheads="1"/>
          </p:cNvPicPr>
          <p:nvPr/>
        </p:nvPicPr>
        <p:blipFill>
          <a:blip r:embed="rId2" cstate="print"/>
          <a:srcRect l="8852" t="6396" r="10373" b="1685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533400" y="1371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/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533400" y="1676400"/>
            <a:ext cx="807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00034" y="1561659"/>
            <a:ext cx="785818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 этап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Работа с текстом во время чтения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715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Первичное чтение текста.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71500" algn="l"/>
              </a:tabLst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Перечитывание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текста.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715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Анализ текста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715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Беседа по содержанию текста.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715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Выразительное чтение.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Приёмы: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чтение с пометками (ИНСЕРТ), чтение со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СТОПом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ЧТЕНИЕ- СУММИРОВАНИЕ В ПАРАХ, чтение про себя с вопросами. Комментированное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чтение,диалог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автором, выделение ключевых слов, ДВОЙНОЙ ДНЕВНИК…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293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2014-02-22T13:44:24Z</dcterms:created>
  <dcterms:modified xsi:type="dcterms:W3CDTF">2017-12-20T13:31:09Z</dcterms:modified>
</cp:coreProperties>
</file>