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4" r:id="rId3"/>
    <p:sldId id="257" r:id="rId4"/>
    <p:sldId id="275" r:id="rId5"/>
    <p:sldId id="266" r:id="rId6"/>
    <p:sldId id="287" r:id="rId7"/>
    <p:sldId id="286" r:id="rId8"/>
    <p:sldId id="285" r:id="rId9"/>
    <p:sldId id="258" r:id="rId10"/>
    <p:sldId id="288" r:id="rId11"/>
    <p:sldId id="278" r:id="rId12"/>
    <p:sldId id="280" r:id="rId13"/>
    <p:sldId id="289" r:id="rId14"/>
    <p:sldId id="281" r:id="rId15"/>
    <p:sldId id="290" r:id="rId16"/>
    <p:sldId id="272" r:id="rId17"/>
    <p:sldId id="271" r:id="rId18"/>
    <p:sldId id="267" r:id="rId19"/>
    <p:sldId id="268" r:id="rId20"/>
    <p:sldId id="269" r:id="rId21"/>
    <p:sldId id="270" r:id="rId22"/>
    <p:sldId id="282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screen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404664"/>
            <a:ext cx="8229600" cy="576064"/>
          </a:xfrm>
        </p:spPr>
        <p:txBody>
          <a:bodyPr>
            <a:normAutofit/>
          </a:bodyPr>
          <a:lstStyle/>
          <a:p>
            <a:r>
              <a:rPr lang="ru-RU" sz="2800" dirty="0" smtClean="0">
                <a:cs typeface="Arabic Typesetting" pitchFamily="66" charset="-78"/>
              </a:rPr>
              <a:t>МБОУ «Улюнская СОШ им.С. Хамнаева»</a:t>
            </a:r>
            <a:endParaRPr lang="ru-RU" sz="2800" dirty="0">
              <a:cs typeface="Arabic Typesetting" pitchFamily="66" charset="-7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556792"/>
            <a:ext cx="7632848" cy="4392488"/>
          </a:xfrm>
        </p:spPr>
        <p:txBody>
          <a:bodyPr>
            <a:normAutofit/>
          </a:bodyPr>
          <a:lstStyle/>
          <a:p>
            <a:endParaRPr lang="ru-RU" b="1" dirty="0" smtClean="0"/>
          </a:p>
          <a:p>
            <a:r>
              <a:rPr lang="ru-RU" b="1" dirty="0" smtClean="0"/>
              <a:t>План мероприятий, направленных на создание условий для  получения качественного образования учащимися категории ДАТ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sz="1800" b="1" dirty="0" smtClean="0"/>
              <a:t>Черных Л. Д., </a:t>
            </a:r>
            <a:r>
              <a:rPr lang="ru-RU" sz="1800" b="1" dirty="0" smtClean="0"/>
              <a:t>зам.директора по </a:t>
            </a:r>
            <a:r>
              <a:rPr lang="ru-RU" sz="1800" b="1" dirty="0" smtClean="0"/>
              <a:t>ВР</a:t>
            </a:r>
            <a:endParaRPr lang="ru-RU" sz="1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1142984"/>
            <a:ext cx="8715436" cy="5500726"/>
          </a:xfrm>
        </p:spPr>
        <p:txBody>
          <a:bodyPr/>
          <a:lstStyle/>
          <a:p>
            <a:r>
              <a:rPr lang="ru-RU" dirty="0" smtClean="0"/>
              <a:t>Коррекционная работа с Д(АТ)</a:t>
            </a:r>
          </a:p>
          <a:p>
            <a:r>
              <a:rPr lang="ru-RU" dirty="0" smtClean="0"/>
              <a:t>Внедрение и реализация ИОП (индивидуальной образовательной программы)</a:t>
            </a:r>
          </a:p>
          <a:p>
            <a:r>
              <a:rPr lang="ru-RU" dirty="0" smtClean="0"/>
              <a:t>Развивать навыки рефлексии и самоанализа</a:t>
            </a:r>
          </a:p>
          <a:p>
            <a:r>
              <a:rPr lang="ru-RU" dirty="0" smtClean="0"/>
              <a:t>Развивать навыки самостоятельной работы по инструкции, требующей разные временные рамки для обдумывания(по типу темперамента)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Методические рекомендации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Показатели эффективности</a:t>
            </a:r>
            <a:endParaRPr lang="ru-RU" sz="2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59" y="1412240"/>
          <a:ext cx="8246721" cy="45170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8907"/>
                <a:gridCol w="2748907"/>
                <a:gridCol w="2748907"/>
              </a:tblGrid>
              <a:tr h="1505697">
                <a:tc>
                  <a:txBody>
                    <a:bodyPr/>
                    <a:lstStyle/>
                    <a:p>
                      <a:r>
                        <a:rPr lang="ru-RU" dirty="0" smtClean="0"/>
                        <a:t>1-е полугодие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 учащихся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4,7%</a:t>
                      </a:r>
                      <a:endParaRPr lang="ru-RU" dirty="0"/>
                    </a:p>
                  </a:txBody>
                  <a:tcPr/>
                </a:tc>
              </a:tr>
              <a:tr h="1505697">
                <a:tc>
                  <a:txBody>
                    <a:bodyPr/>
                    <a:lstStyle/>
                    <a:p>
                      <a:r>
                        <a:rPr lang="ru-RU" dirty="0" smtClean="0"/>
                        <a:t>3-я четверть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 учащихся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2,8%</a:t>
                      </a:r>
                      <a:endParaRPr lang="ru-RU" dirty="0"/>
                    </a:p>
                  </a:txBody>
                  <a:tcPr/>
                </a:tc>
              </a:tr>
              <a:tr h="1505697">
                <a:tc>
                  <a:txBody>
                    <a:bodyPr/>
                    <a:lstStyle/>
                    <a:p>
                      <a:r>
                        <a:rPr lang="ru-RU" dirty="0" smtClean="0"/>
                        <a:t>динамика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 учащихся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1,9%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Обязательные предметы</a:t>
            </a:r>
            <a:endParaRPr lang="ru-RU" sz="2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59" y="1412240"/>
          <a:ext cx="7632849" cy="33129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4283"/>
                <a:gridCol w="2544283"/>
                <a:gridCol w="2544283"/>
              </a:tblGrid>
              <a:tr h="1104301">
                <a:tc>
                  <a:txBody>
                    <a:bodyPr/>
                    <a:lstStyle/>
                    <a:p>
                      <a:r>
                        <a:rPr lang="ru-RU" dirty="0" smtClean="0"/>
                        <a:t>1-е полугодие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Русский</a:t>
                      </a:r>
                      <a:r>
                        <a:rPr lang="ru-RU" baseline="0" dirty="0" smtClean="0"/>
                        <a:t> язык- 5 учащихся (2,3%)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Математика-5</a:t>
                      </a:r>
                      <a:r>
                        <a:rPr lang="ru-RU" baseline="0" dirty="0" smtClean="0"/>
                        <a:t> учащихся –(</a:t>
                      </a:r>
                      <a:r>
                        <a:rPr lang="ru-RU" dirty="0" smtClean="0"/>
                        <a:t>2,3%)</a:t>
                      </a:r>
                      <a:endParaRPr lang="ru-RU" dirty="0"/>
                    </a:p>
                  </a:txBody>
                  <a:tcPr/>
                </a:tc>
              </a:tr>
              <a:tr h="1104301">
                <a:tc>
                  <a:txBody>
                    <a:bodyPr/>
                    <a:lstStyle/>
                    <a:p>
                      <a:r>
                        <a:rPr lang="ru-RU" dirty="0" smtClean="0"/>
                        <a:t>3-я четверть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Русский</a:t>
                      </a:r>
                      <a:r>
                        <a:rPr lang="ru-RU" baseline="0" dirty="0" smtClean="0"/>
                        <a:t> язык- 4 учащихся (1,9%)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Математика-2 учащихся – (1%)</a:t>
                      </a:r>
                      <a:endParaRPr lang="ru-RU" dirty="0"/>
                    </a:p>
                  </a:txBody>
                  <a:tcPr/>
                </a:tc>
              </a:tr>
              <a:tr h="1104301">
                <a:tc>
                  <a:txBody>
                    <a:bodyPr/>
                    <a:lstStyle/>
                    <a:p>
                      <a:r>
                        <a:rPr lang="ru-RU" dirty="0" smtClean="0"/>
                        <a:t>динамика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0,4%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1,3%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285875"/>
          <a:ext cx="8215370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87128"/>
                <a:gridCol w="282824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Дополнительно</a:t>
                      </a:r>
                      <a:r>
                        <a:rPr lang="ru-RU" sz="2400" baseline="0" dirty="0" smtClean="0"/>
                        <a:t> образование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количество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Кружки 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7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Секции 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3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Условия обучения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Обеспеченность учебниками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100 %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Охват горячим питанием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100 %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Показатель обеспечения условий обучения, воспитания и социализации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3100" dirty="0" smtClean="0"/>
              <a:t>Показатели поддержки учителей работающих с Д(АТ</a:t>
            </a:r>
            <a:r>
              <a:rPr lang="ru-RU" dirty="0" smtClean="0"/>
              <a:t>)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1357295"/>
          <a:ext cx="9143999" cy="55007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2714"/>
                <a:gridCol w="2449286"/>
                <a:gridCol w="2449286"/>
                <a:gridCol w="2122713"/>
              </a:tblGrid>
              <a:tr h="785815">
                <a:tc>
                  <a:txBody>
                    <a:bodyPr/>
                    <a:lstStyle/>
                    <a:p>
                      <a:r>
                        <a:rPr lang="ru-RU" dirty="0" smtClean="0"/>
                        <a:t>ФИО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предмет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квалификационная</a:t>
                      </a:r>
                      <a:r>
                        <a:rPr lang="ru-RU" baseline="0" dirty="0" smtClean="0"/>
                        <a:t> категория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КПК</a:t>
                      </a:r>
                      <a:endParaRPr lang="ru-RU" dirty="0"/>
                    </a:p>
                  </a:txBody>
                  <a:tcPr/>
                </a:tc>
              </a:tr>
              <a:tr h="785815">
                <a:tc>
                  <a:txBody>
                    <a:bodyPr/>
                    <a:lstStyle/>
                    <a:p>
                      <a:r>
                        <a:rPr lang="ru-RU" dirty="0" smtClean="0"/>
                        <a:t>Степанова Б.Б.</a:t>
                      </a:r>
                      <a:endParaRPr lang="ru-RU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ru-RU" dirty="0" smtClean="0"/>
                        <a:t>Русский язык и литература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первая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2016</a:t>
                      </a:r>
                      <a:endParaRPr lang="ru-RU" dirty="0"/>
                    </a:p>
                  </a:txBody>
                  <a:tcPr/>
                </a:tc>
              </a:tr>
              <a:tr h="785815">
                <a:tc>
                  <a:txBody>
                    <a:bodyPr/>
                    <a:lstStyle/>
                    <a:p>
                      <a:r>
                        <a:rPr lang="ru-RU" dirty="0" smtClean="0"/>
                        <a:t>Доржиева М.Ю.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первая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2016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785815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Ламуева</a:t>
                      </a:r>
                      <a:r>
                        <a:rPr lang="ru-RU" dirty="0" smtClean="0"/>
                        <a:t> О.Ж.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первая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2016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785815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Ванжилова</a:t>
                      </a:r>
                      <a:r>
                        <a:rPr lang="ru-RU" dirty="0" smtClean="0"/>
                        <a:t> О.В.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Математика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первая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2016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785815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Эрдыниева</a:t>
                      </a:r>
                      <a:r>
                        <a:rPr lang="ru-RU" dirty="0" smtClean="0"/>
                        <a:t> А.И.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первый год работы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2016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78581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007051"/>
          </a:xfrm>
        </p:spPr>
        <p:txBody>
          <a:bodyPr/>
          <a:lstStyle/>
          <a:p>
            <a:r>
              <a:rPr lang="ru-RU" dirty="0" smtClean="0"/>
              <a:t>Родительские собрания в классах с Д(АТ)</a:t>
            </a:r>
          </a:p>
          <a:p>
            <a:r>
              <a:rPr lang="ru-RU" dirty="0" smtClean="0"/>
              <a:t>Индивидуальные беседы</a:t>
            </a:r>
          </a:p>
          <a:p>
            <a:r>
              <a:rPr lang="ru-RU" dirty="0" smtClean="0"/>
              <a:t>Посещения на дому</a:t>
            </a:r>
          </a:p>
          <a:p>
            <a:r>
              <a:rPr lang="ru-RU" dirty="0" smtClean="0"/>
              <a:t>Консультация педагога-психолога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Поддержка родителей </a:t>
            </a:r>
            <a:br>
              <a:rPr lang="ru-RU" sz="3200" dirty="0" smtClean="0"/>
            </a:br>
            <a:r>
              <a:rPr lang="ru-RU" sz="3200" dirty="0" smtClean="0"/>
              <a:t>(законных представителей)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785395"/>
          </a:xfrm>
        </p:spPr>
        <p:txBody>
          <a:bodyPr>
            <a:noAutofit/>
          </a:bodyPr>
          <a:lstStyle/>
          <a:p>
            <a:pPr lvl="0">
              <a:lnSpc>
                <a:spcPct val="170000"/>
              </a:lnSpc>
            </a:pPr>
            <a:r>
              <a:rPr lang="ru-RU" sz="2000" dirty="0" smtClean="0"/>
              <a:t>Предмет «математика» для меня легкий – 17%,  трудный – 24%, нормальный – 62%</a:t>
            </a:r>
          </a:p>
          <a:p>
            <a:pPr lvl="0">
              <a:lnSpc>
                <a:spcPct val="170000"/>
              </a:lnSpc>
            </a:pPr>
            <a:r>
              <a:rPr lang="ru-RU" sz="2000" dirty="0" smtClean="0"/>
              <a:t>Темы по математике, в знании которых я  испытываю затруднения: Дроби правильные и неправильные, квадраты, задачи, степень числа, единицы измерения площадей, окружность и круг, плоскость, прямая, луч, порядок выполнение действий, уравнение; Тригонометрические уравнения, логарифмы, функции свойства графики, сумма и разность аргументов, формы приведения, обратная функция, корни, дроби, числовые функции.</a:t>
            </a:r>
          </a:p>
          <a:p>
            <a:pPr>
              <a:lnSpc>
                <a:spcPct val="170000"/>
              </a:lnSpc>
              <a:buNone/>
            </a:pPr>
            <a:r>
              <a:rPr lang="ru-RU" sz="2000" dirty="0" smtClean="0"/>
              <a:t> </a:t>
            </a:r>
          </a:p>
          <a:p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Основные академические трудности по математике, выявленные  на основе результатов анкетирования детей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9001156" cy="5429264"/>
          </a:xfrm>
        </p:spPr>
        <p:txBody>
          <a:bodyPr>
            <a:normAutofit fontScale="55000" lnSpcReduction="20000"/>
          </a:bodyPr>
          <a:lstStyle/>
          <a:p>
            <a:pPr lvl="0">
              <a:lnSpc>
                <a:spcPct val="160000"/>
              </a:lnSpc>
            </a:pPr>
            <a:r>
              <a:rPr lang="ru-RU" sz="4200" dirty="0" smtClean="0"/>
              <a:t>Предмет «русский язык» для меня  легкий – 4%,    трудным – 21%, нормальным – 75%.</a:t>
            </a:r>
          </a:p>
          <a:p>
            <a:pPr>
              <a:lnSpc>
                <a:spcPct val="160000"/>
              </a:lnSpc>
              <a:buNone/>
            </a:pPr>
            <a:r>
              <a:rPr lang="ru-RU" sz="4200" dirty="0" smtClean="0"/>
              <a:t> </a:t>
            </a:r>
          </a:p>
          <a:p>
            <a:pPr lvl="0">
              <a:lnSpc>
                <a:spcPct val="160000"/>
              </a:lnSpc>
            </a:pPr>
            <a:r>
              <a:rPr lang="ru-RU" sz="4200" dirty="0" smtClean="0"/>
              <a:t>Темы по русскому языку, в знании которых я  испытываю затруднения: Фонетика, орфоэпия, синтаксис, лексика, сложные предложения, орфограммы, пунктуация, синтаксический разбор простого предложения, разбор словосочетания, прямая речь, двойная –</a:t>
            </a:r>
            <a:r>
              <a:rPr lang="ru-RU" sz="4200" dirty="0" err="1" smtClean="0"/>
              <a:t>нн</a:t>
            </a:r>
            <a:r>
              <a:rPr lang="ru-RU" sz="4200" dirty="0" smtClean="0"/>
              <a:t>, синонимы, нераспространённые и распространённые предложения.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/>
              <a:t>Основные академические трудности по русскому языку, выявленные  на основе результатов анкетирования детей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785791"/>
          <a:ext cx="9144000" cy="62989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7761"/>
                <a:gridCol w="87440"/>
                <a:gridCol w="3673259"/>
                <a:gridCol w="859699"/>
                <a:gridCol w="1985102"/>
                <a:gridCol w="2000739"/>
              </a:tblGrid>
              <a:tr h="721107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Arial Narrow"/>
                          <a:ea typeface="Times New Roman"/>
                          <a:cs typeface="Arial Narrow"/>
                        </a:rPr>
                        <a:t>№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  <a:p>
                      <a:pPr indent="12065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/ </a:t>
                      </a:r>
                      <a:r>
                        <a:rPr lang="ru-RU" sz="1800" b="1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Мероприятие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, направление работы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615950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сроки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marL="615950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ответственные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 Ожидаемые 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результаты, итоговые документы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71234">
                <a:tc gridSpan="6">
                  <a:txBody>
                    <a:bodyPr/>
                    <a:lstStyle/>
                    <a:p>
                      <a:pPr marL="3401695"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1 .Организационные мероприятия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65116"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1.1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Проведение предметно-содержательного анализа результатов   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в 2015-16 учебном году</a:t>
                      </a: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Сентябрь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Зам. директора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, руководители МО, учителя-предметники 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Педагогический совет, протокол.</a:t>
                      </a:r>
                    </a:p>
                  </a:txBody>
                  <a:tcPr marL="25400" marR="25400" marT="0" marB="0"/>
                </a:tc>
              </a:tr>
              <a:tr h="899095"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1.2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gridSpan="2">
                  <a:txBody>
                    <a:bodyPr/>
                    <a:lstStyle/>
                    <a:p>
                      <a:pPr marL="12065" indent="-12065" algn="just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Создание рабочей группы по разработке комплекса мер для повышения качества общего образования 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pPr marL="12065" indent="-12065" algn="just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декабрь2016-январь 2017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12065" indent="-12065" algn="l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Зам.директора по УВР </a:t>
                      </a:r>
                      <a:r>
                        <a:rPr lang="ru-RU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Маладаева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М.В.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Приказ 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721107"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1.3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gridSpan="2">
                  <a:txBody>
                    <a:bodyPr/>
                    <a:lstStyle/>
                    <a:p>
                      <a:pPr indent="6350" algn="l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Разработка 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положения</a:t>
                      </a:r>
                      <a:r>
                        <a:rPr lang="ru-RU" sz="18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об индивидуальной образовательной программе учащихся категории ДАТ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pPr indent="6350" algn="l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февраль 2017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Администрация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Положение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578080"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1.4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ts val="144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Разработка планов подготовки к ГИА-2017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ts val="144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Сентябрь - Ноябрь 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2016г.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indent="6350" algn="l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Зам.директора по УВР Маладаева М.В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Приказ, план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721107"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1.5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Педагогический совет по проблеме    стабильно   низких образовательных результататов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Декабрь 2016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Директор школы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Протоколы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721107"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1.6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Приказ по школе о проведении</a:t>
                      </a:r>
                      <a:r>
                        <a:rPr lang="ru-RU" sz="1800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baseline="0" dirty="0" err="1" smtClean="0">
                          <a:latin typeface="Times New Roman"/>
                          <a:ea typeface="Times New Roman"/>
                        </a:rPr>
                        <a:t>самообследования</a:t>
                      </a:r>
                      <a:r>
                        <a:rPr lang="ru-RU" sz="1800" baseline="0" dirty="0" smtClean="0">
                          <a:latin typeface="Times New Roman"/>
                          <a:ea typeface="Times New Roman"/>
                        </a:rPr>
                        <a:t> для детей категории ДАТ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январь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41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Директор школы</a:t>
                      </a:r>
                      <a:endParaRPr lang="ru-RU" sz="1800" dirty="0" smtClean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приказ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21431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/>
              <a:t>Комплекс мер для повышения качества общего образования в МБОУ «Улюнская СОШ </a:t>
            </a:r>
            <a:r>
              <a:rPr lang="ru-RU" sz="2200" b="1" dirty="0" err="1" smtClean="0"/>
              <a:t>им.С.Хамнаева</a:t>
            </a:r>
            <a:r>
              <a:rPr lang="ru-RU" sz="2200" b="1" dirty="0" smtClean="0"/>
              <a:t>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642920"/>
          <a:ext cx="8229600" cy="57150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4400"/>
                <a:gridCol w="2777440"/>
                <a:gridCol w="1645920"/>
                <a:gridCol w="1645920"/>
                <a:gridCol w="1645920"/>
              </a:tblGrid>
              <a:tr h="621755">
                <a:tc gridSpan="5"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Аналитическая деятельность</a:t>
                      </a:r>
                      <a:endParaRPr lang="ru-RU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92407"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2.1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Анализ результатов ГИА-2016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Август-октябрь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Зам.директора по УВР </a:t>
                      </a:r>
                      <a:r>
                        <a:rPr lang="ru-RU" sz="2000" dirty="0" err="1">
                          <a:latin typeface="Times New Roman"/>
                          <a:ea typeface="Times New Roman"/>
                          <a:cs typeface="Times New Roman"/>
                        </a:rPr>
                        <a:t>Маладаева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 М.В, руководители МО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Аналитические отчеты, протоколы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1192407"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2.2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indent="12065" algn="just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Обсуждение итогов </a:t>
                      </a: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ГИА-2016 и результатов 2015-2016 учебного года 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с руководителями ШМО (</a:t>
                      </a:r>
                      <a:r>
                        <a:rPr lang="ru-RU" sz="2000" dirty="0" err="1">
                          <a:latin typeface="Times New Roman"/>
                          <a:ea typeface="Times New Roman"/>
                          <a:cs typeface="Times New Roman"/>
                        </a:rPr>
                        <a:t>методсовет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,)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Сентябрь-ноябрь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6350" indent="-6350" algn="l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Зам.директора по УВР </a:t>
                      </a:r>
                      <a:r>
                        <a:rPr lang="ru-RU" sz="2000" dirty="0" err="1">
                          <a:latin typeface="Times New Roman"/>
                          <a:ea typeface="Times New Roman"/>
                          <a:cs typeface="Times New Roman"/>
                        </a:rPr>
                        <a:t>Маладаева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 М.В, руководители МО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Выработка рекомендаций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1192407"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2.3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Контроль за полнотой и качеством выполнения учебных программ.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В течение года,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 по плану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Зам.директора по УВР </a:t>
                      </a:r>
                      <a:r>
                        <a:rPr lang="ru-RU" sz="2000" dirty="0" err="1">
                          <a:latin typeface="Times New Roman"/>
                          <a:ea typeface="Times New Roman"/>
                          <a:cs typeface="Times New Roman"/>
                        </a:rPr>
                        <a:t>Маладаева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 М.В, руководители МО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12065" indent="-12065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Аналитические справки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621755"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2.4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Анализ качественного состава педагогических работников 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октябрь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Аналитические справки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894306"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2.5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Анализ материально-технического оснащения образовательного процесса 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Октябрь-декабрь 2016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Инвентаризация, 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выявление  комплекса </a:t>
            </a:r>
            <a:r>
              <a:rPr lang="ru-RU" dirty="0"/>
              <a:t>внешних и внутренних причин стабильно низких учебных результатов </a:t>
            </a:r>
            <a:r>
              <a:rPr lang="ru-RU" dirty="0" smtClean="0"/>
              <a:t>школы и разработка стратегии </a:t>
            </a:r>
            <a:r>
              <a:rPr lang="ru-RU" dirty="0"/>
              <a:t>выхода из сложившейся ситуации.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" y="214290"/>
          <a:ext cx="8929718" cy="66437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759"/>
                <a:gridCol w="3516028"/>
                <a:gridCol w="1015742"/>
                <a:gridCol w="1484545"/>
                <a:gridCol w="2589644"/>
              </a:tblGrid>
              <a:tr h="420607">
                <a:tc gridSpan="5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  </a:t>
                      </a:r>
                      <a:r>
                        <a:rPr lang="ru-RU" sz="1800" dirty="0" smtClean="0"/>
                        <a:t>Работа с кадрами</a:t>
                      </a:r>
                      <a:endParaRPr lang="ru-RU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06642"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3.1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indent="6350" algn="just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Прохождение КПК по вопросам внедрения ФГОС, подготовки к ЕГЭ и ОГЭ др. направлениям повышения качества общего образования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 течение учебного  года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директор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Увеличение доли педагогов и руководителей, прошедших КПК. Повышение их проф. компетентности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1008303"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3.2.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Организация выездных обучающих семинаров, консультаций с участием специалистов БРИОП, РЦОИ 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 течение учебного  года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РУО 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indent="12065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Повышение проф. компетентности педагогов по вопросам подготовки к ГИА, качества преподавания предметов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3038954"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3.3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Распространение опыта педагогов по подготовке к государственной (итоговой) аттестации выпускников через деятельность МО и РМО, проведение мастер-классов, семинаров, открытых уроков.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Межсекционные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занятия внутри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МО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: проведение предметных недель в школе,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посещение  районных мероприятий,  проведение мастер-классов, открытых занятий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В течение года по плану МО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Зам.директора по УВР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Маладаева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М.В,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учителя-предметники, руководители МО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indent="12065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Повышение качества подготовки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1369204">
                <a:tc>
                  <a:txBody>
                    <a:bodyPr/>
                    <a:lstStyle/>
                    <a:p>
                      <a:pPr algn="l">
                        <a:lnSpc>
                          <a:spcPts val="141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3.5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Педсовет «Эффективность подготовки учащихся  к итоговой аттестации. Проблемы и пути их решений»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февраль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Директор, заместители, педагоги-предметники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Принятие своевременных мер, направленных на обеспечение качественного образования, повышение качества подготовки выпускников.</a:t>
                      </a:r>
                    </a:p>
                  </a:txBody>
                  <a:tcPr marL="25400" marR="25400" marT="0" marB="0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471462" cy="4749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620712"/>
          <a:ext cx="8229600" cy="58091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384"/>
                <a:gridCol w="2921456"/>
                <a:gridCol w="1645920"/>
                <a:gridCol w="1645920"/>
                <a:gridCol w="1645920"/>
              </a:tblGrid>
              <a:tr h="589136">
                <a:tc gridSpan="5">
                  <a:txBody>
                    <a:bodyPr/>
                    <a:lstStyle/>
                    <a:p>
                      <a:r>
                        <a:rPr lang="ru-RU" dirty="0" smtClean="0"/>
                        <a:t>Работа с учащимися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29849">
                <a:tc>
                  <a:txBody>
                    <a:bodyPr/>
                    <a:lstStyle/>
                    <a:p>
                      <a:pPr>
                        <a:lnSpc>
                          <a:spcPts val="1415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4.1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indent="6350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Выявление и поддержка детей, испытывающих академические трудности по предметам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1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В теч. уч. года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15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Учителя-предметники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Разработка  программ по выявлению и поддержке детей, испытывающих академические трудности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847387">
                <a:tc>
                  <a:txBody>
                    <a:bodyPr/>
                    <a:lstStyle/>
                    <a:p>
                      <a:pPr>
                        <a:lnSpc>
                          <a:spcPts val="1415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4.2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Участие в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ВПР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, НИКО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др.мониторинговых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исследованиях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По графику МО И Н РФ,РБ, плану работы МСОКО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1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МСОКО, ШСОКО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Анализ результатов, выработка рекомендаций.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589136">
                <a:tc>
                  <a:txBody>
                    <a:bodyPr/>
                    <a:lstStyle/>
                    <a:p>
                      <a:pPr>
                        <a:lnSpc>
                          <a:spcPts val="1415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4.3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Проведение собраний, классных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часов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15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В течении года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руководители, классные руководители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протоколы</a:t>
                      </a:r>
                    </a:p>
                  </a:txBody>
                  <a:tcPr marL="25400" marR="25400" marT="0" marB="0"/>
                </a:tc>
              </a:tr>
              <a:tr h="589136">
                <a:tc>
                  <a:txBody>
                    <a:bodyPr/>
                    <a:lstStyle/>
                    <a:p>
                      <a:pPr>
                        <a:lnSpc>
                          <a:spcPts val="1415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4.4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6350" indent="-6350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Организация консультаций по предметам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1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В теч. уч. года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15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Учителя-предметники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расписание</a:t>
                      </a:r>
                    </a:p>
                  </a:txBody>
                  <a:tcPr marL="25400" marR="25400" marT="0" marB="0"/>
                </a:tc>
              </a:tr>
              <a:tr h="847387">
                <a:tc>
                  <a:txBody>
                    <a:bodyPr/>
                    <a:lstStyle/>
                    <a:p>
                      <a:pPr>
                        <a:lnSpc>
                          <a:spcPts val="1415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4.5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Репетиционные ЕГЭ, ОГЭ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 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предметам: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республиканские,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ts val="1415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Районные  и  школьные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По графику МО и Н РБ, РЦОИ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ts val="1415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Март, апрель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Муниципальные организаторы ГИА, руководители 00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4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Анализ результатов, коррекционная работа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  <a:tr h="1002338">
                <a:tc>
                  <a:txBody>
                    <a:bodyPr/>
                    <a:lstStyle/>
                    <a:p>
                      <a:pPr>
                        <a:lnSpc>
                          <a:spcPts val="1415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4.6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Составление индивидуальных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 образовательных программ .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В</a:t>
                      </a:r>
                      <a:r>
                        <a:rPr lang="ru-RU" sz="1600" baseline="0" dirty="0" smtClean="0">
                          <a:latin typeface="Times New Roman"/>
                          <a:ea typeface="Times New Roman"/>
                        </a:rPr>
                        <a:t> течении года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Учителя-предметники, классные руководители</a:t>
                      </a: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самооценки и как следствие повышение качества знаний.</a:t>
                      </a:r>
                    </a:p>
                  </a:txBody>
                  <a:tcPr marL="25400" marR="25400" marT="0" marB="0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40000" lnSpcReduction="20000"/>
          </a:bodyPr>
          <a:lstStyle/>
          <a:p>
            <a:pPr lvl="0"/>
            <a:r>
              <a:rPr lang="ru-RU" sz="5100" dirty="0" smtClean="0"/>
              <a:t>Внедрение дистанционных технологий на уровне основного и среднего образования, индивидуальное обучение, работа с одаренными детьми, </a:t>
            </a:r>
          </a:p>
          <a:p>
            <a:pPr lvl="0"/>
            <a:r>
              <a:rPr lang="ru-RU" sz="5100" dirty="0" smtClean="0"/>
              <a:t>---формирование информационно-коммуникационной компетенции учителей </a:t>
            </a:r>
          </a:p>
          <a:p>
            <a:pPr lvl="0"/>
            <a:r>
              <a:rPr lang="ru-RU" sz="5100" dirty="0" smtClean="0"/>
              <a:t>Совершенствование (оптимизация) системы итогового контроля и промежуточной аттестации с точки зрения оценки достижения предметных и </a:t>
            </a:r>
            <a:r>
              <a:rPr lang="ru-RU" sz="5100" dirty="0" err="1" smtClean="0"/>
              <a:t>метапредметных</a:t>
            </a:r>
            <a:r>
              <a:rPr lang="ru-RU" sz="5100" dirty="0" smtClean="0"/>
              <a:t> результатов (метод, технологии, инструментарий);</a:t>
            </a:r>
          </a:p>
          <a:p>
            <a:pPr lvl="0"/>
            <a:r>
              <a:rPr lang="ru-RU" sz="5100" dirty="0" smtClean="0"/>
              <a:t>Повышение эффективности системы внеурочной деятельности посредством разнообразия представленных для выбора внеурочных занятий, увеличения количества занятий для всего класса на бесплатной основе;</a:t>
            </a:r>
          </a:p>
          <a:p>
            <a:pPr lvl="0"/>
            <a:r>
              <a:rPr lang="ru-RU" sz="5100" dirty="0" smtClean="0"/>
              <a:t>Совершенствование технологии работы с портфелем достижений (внесение изменений в Положение об итоговом контроле и промежуточной аттестации);</a:t>
            </a:r>
          </a:p>
          <a:p>
            <a:pPr lvl="0"/>
            <a:r>
              <a:rPr lang="ru-RU" sz="5100" dirty="0" smtClean="0"/>
              <a:t>Оптимизация системы мониторинга УУД.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Предложения по решению проблемных вопросов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Вовлечение успешных школ, в процесс обмена опытом через различные формы поддержки профессионального развития руководящих и педагогических работников школ с низкими результатами обучения.</a:t>
            </a:r>
          </a:p>
          <a:p>
            <a:pPr lvl="0"/>
            <a:r>
              <a:rPr lang="ru-RU" dirty="0" smtClean="0"/>
              <a:t>Формирование благоприятной профессиональной среды для вовлечения учителей школ с низкими результатами обучения в инновационные процессы успешных школ (межшкольные методические объединения с участием научно-педагогического состава региональных организаций, вузов, муниципальных методических служб).</a:t>
            </a:r>
          </a:p>
          <a:p>
            <a:pPr lvl="0"/>
            <a:r>
              <a:rPr lang="ru-RU" dirty="0" smtClean="0"/>
              <a:t>Разработка и создание конкурсной образовательной среды </a:t>
            </a:r>
            <a:r>
              <a:rPr lang="ru-RU" dirty="0" err="1" smtClean="0"/>
              <a:t>пилотных</a:t>
            </a:r>
            <a:r>
              <a:rPr lang="ru-RU" dirty="0" smtClean="0"/>
              <a:t> школ для вовлечения в нее учащихся с низкими результатами обучения.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>Предложения по решению проблемных вопросов</a:t>
            </a:r>
            <a:br>
              <a:rPr lang="ru-RU" sz="3100" dirty="0" smtClean="0"/>
            </a:br>
            <a:endParaRPr lang="ru-RU" sz="3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провести анализ и диагностику учебных результатов детей с академическими трудностями по русскому языку и математике (далее – Д(АТ));</a:t>
            </a:r>
          </a:p>
          <a:p>
            <a:pPr lvl="0"/>
            <a:r>
              <a:rPr lang="ru-RU" dirty="0" smtClean="0"/>
              <a:t>- провести коррекцию планов. </a:t>
            </a:r>
          </a:p>
          <a:p>
            <a:pPr lvl="0"/>
            <a:r>
              <a:rPr lang="ru-RU" dirty="0" smtClean="0"/>
              <a:t>-активизировать работу по применению дифференциации и индивидуализации образовательного процесса</a:t>
            </a:r>
          </a:p>
          <a:p>
            <a:pPr lvl="0"/>
            <a:r>
              <a:rPr lang="ru-RU" dirty="0" smtClean="0"/>
              <a:t>- обеспечить постоянный мониторинг  учебных результатов</a:t>
            </a:r>
          </a:p>
          <a:p>
            <a:pPr lvl="0"/>
            <a:r>
              <a:rPr lang="ru-RU" dirty="0" smtClean="0"/>
              <a:t>- вовлечь всех участников образовательного процесса в решение данной проблемы</a:t>
            </a:r>
          </a:p>
          <a:p>
            <a:pPr lvl="0"/>
            <a:r>
              <a:rPr lang="ru-RU" dirty="0" smtClean="0"/>
              <a:t>- усилить работу с родительской общественностью </a:t>
            </a:r>
          </a:p>
          <a:p>
            <a:pPr lvl="0"/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Задачи: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/>
              <a:t> </a:t>
            </a:r>
          </a:p>
          <a:p>
            <a:pPr lvl="0"/>
            <a:r>
              <a:rPr lang="ru-RU" sz="3600" dirty="0" smtClean="0"/>
              <a:t>улучшение результативности сдачи ГИА</a:t>
            </a:r>
          </a:p>
          <a:p>
            <a:pPr lvl="0">
              <a:buNone/>
            </a:pPr>
            <a:endParaRPr lang="ru-RU" sz="3600" dirty="0" smtClean="0"/>
          </a:p>
          <a:p>
            <a:r>
              <a:rPr lang="ru-RU" sz="3600" dirty="0" smtClean="0"/>
              <a:t>уменьшение количества  Д(АТ) 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Ожидаемые результаты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836712"/>
          <a:ext cx="9144000" cy="55926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5105"/>
                <a:gridCol w="7958895"/>
              </a:tblGrid>
              <a:tr h="559268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Контингент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indent="17399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Высокая доля: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  <a:p>
                      <a:pPr indent="173990">
                        <a:lnSpc>
                          <a:spcPct val="15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детей 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из неблагополучных </a:t>
                      </a: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 семей -10 %</a:t>
                      </a:r>
                    </a:p>
                    <a:p>
                      <a:pPr indent="173990">
                        <a:lnSpc>
                          <a:spcPct val="15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из 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неполных </a:t>
                      </a: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семей</a:t>
                      </a:r>
                      <a:r>
                        <a:rPr lang="ru-RU" sz="2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ru-RU" sz="2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27 %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  <a:p>
                      <a:pPr indent="173990">
                        <a:lnSpc>
                          <a:spcPct val="15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детей ,  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для  которых  русский  язык  не  является  </a:t>
                      </a: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родным языком – 83 %</a:t>
                      </a:r>
                      <a:endParaRPr lang="ru-RU" sz="2000" dirty="0" smtClean="0">
                        <a:latin typeface="Times New Roman"/>
                        <a:ea typeface="Times New Roman"/>
                        <a:cs typeface="+mn-cs"/>
                      </a:endParaRPr>
                    </a:p>
                    <a:p>
                      <a:pPr indent="173990">
                        <a:lnSpc>
                          <a:spcPct val="15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детей с </a:t>
                      </a:r>
                      <a:r>
                        <a:rPr lang="ru-RU" sz="2000" dirty="0" smtClean="0">
                          <a:latin typeface="Times New Roman"/>
                          <a:ea typeface="Times New Roman"/>
                          <a:cs typeface="Times New Roman"/>
                        </a:rPr>
                        <a:t>ОВЗ  и дети-инвалиды </a:t>
                      </a:r>
                      <a:r>
                        <a:rPr lang="ru-RU" sz="2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-  6,6 %</a:t>
                      </a:r>
                    </a:p>
                    <a:p>
                      <a:pPr indent="173990">
                        <a:lnSpc>
                          <a:spcPct val="15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детей, находящихся под опекой -  7 %</a:t>
                      </a:r>
                    </a:p>
                    <a:p>
                      <a:pPr indent="173990">
                        <a:lnSpc>
                          <a:spcPct val="15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детей из малообеспеченных семей -  42%</a:t>
                      </a:r>
                    </a:p>
                    <a:p>
                      <a:pPr indent="173990">
                        <a:lnSpc>
                          <a:spcPct val="15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0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безработных родителей -  60% </a:t>
                      </a:r>
                    </a:p>
                  </a:txBody>
                  <a:tcPr marL="25400" marR="25400" marT="0" marB="0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sz="2000" dirty="0" smtClean="0"/>
              <a:t>Основные причины возникновения трудностей в обучении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329642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89530"/>
                <a:gridCol w="154011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Всего учителей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26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Высшая</a:t>
                      </a:r>
                      <a:r>
                        <a:rPr lang="ru-RU" baseline="0" dirty="0" smtClean="0"/>
                        <a:t> категория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aseline="0" dirty="0" smtClean="0"/>
                        <a:t>Первая</a:t>
                      </a:r>
                      <a:r>
                        <a:rPr lang="en-US" baseline="0" dirty="0" smtClean="0"/>
                        <a:t> </a:t>
                      </a:r>
                      <a:r>
                        <a:rPr lang="ru-RU" baseline="0" dirty="0" smtClean="0"/>
                        <a:t>категория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Соответствие занимаемой должности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Не имеют категории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Кадровый состав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285859"/>
          <a:ext cx="8715436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4245"/>
                <a:gridCol w="6981191"/>
              </a:tblGrid>
              <a:tr h="339133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Низкий уровень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 умения  </a:t>
                      </a:r>
                      <a:r>
                        <a:rPr lang="ru-RU" sz="2400" b="0" dirty="0">
                          <a:latin typeface="Times New Roman"/>
                          <a:ea typeface="Times New Roman"/>
                          <a:cs typeface="Times New Roman"/>
                        </a:rPr>
                        <a:t>отслеживать индивидуальный прогресс ребенка; </a:t>
                      </a:r>
                      <a:endParaRPr lang="ru-RU" sz="2400" b="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endParaRPr lang="ru-RU" sz="2400" b="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 мотивации</a:t>
                      </a:r>
                      <a:r>
                        <a:rPr lang="ru-RU" sz="2400" b="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родителей; 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endParaRPr lang="ru-RU" sz="2400" b="0" dirty="0">
                        <a:latin typeface="Times New Roman"/>
                        <a:ea typeface="Times New Roman"/>
                      </a:endParaRPr>
                    </a:p>
                    <a:p>
                      <a:pPr indent="173990">
                        <a:lnSpc>
                          <a:spcPct val="15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мотивации </a:t>
                      </a:r>
                      <a:r>
                        <a:rPr lang="ru-RU" sz="2400" b="0" dirty="0">
                          <a:latin typeface="Times New Roman"/>
                          <a:ea typeface="Times New Roman"/>
                          <a:cs typeface="Times New Roman"/>
                        </a:rPr>
                        <a:t>к </a:t>
                      </a:r>
                      <a:r>
                        <a:rPr lang="ru-RU" sz="2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овладению новыми образовательными технологиями;</a:t>
                      </a:r>
                    </a:p>
                    <a:p>
                      <a:pPr indent="173990">
                        <a:lnSpc>
                          <a:spcPct val="15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endParaRPr lang="ru-RU" sz="2400" b="0" dirty="0">
                        <a:latin typeface="Times New Roman"/>
                        <a:ea typeface="Times New Roman"/>
                      </a:endParaRPr>
                    </a:p>
                    <a:p>
                      <a:pPr indent="173990">
                        <a:lnSpc>
                          <a:spcPct val="15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владения технологиями психологического сопровождения </a:t>
                      </a:r>
                      <a:endParaRPr lang="ru-RU" sz="2400" b="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Основные причины возникновения трудностей в обучении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571611"/>
          <a:ext cx="8643998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702"/>
                <a:gridCol w="6572296"/>
              </a:tblGrid>
              <a:tr h="182542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Управление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600" dirty="0" smtClean="0">
                          <a:latin typeface="Times New Roman"/>
                          <a:ea typeface="Times New Roman"/>
                          <a:cs typeface="Times New Roman"/>
                        </a:rPr>
                        <a:t>- недостаточная материальная база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600" dirty="0" smtClean="0">
                          <a:latin typeface="Times New Roman"/>
                          <a:ea typeface="Times New Roman"/>
                          <a:cs typeface="Times New Roman"/>
                        </a:rPr>
                        <a:t>- дефицит квалифицированных кадров,          ограниченные возможности их ротации</a:t>
                      </a:r>
                      <a:endParaRPr lang="ru-RU" sz="2600" dirty="0" smtClean="0">
                        <a:latin typeface="Times New Roman"/>
                        <a:ea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dirty="0" smtClean="0">
                        <a:latin typeface="Times New Roman"/>
                        <a:ea typeface="Times New Roman"/>
                      </a:endParaRPr>
                    </a:p>
                  </a:txBody>
                  <a:tcPr marL="25400" marR="25400" marT="0" marB="0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Основные причины возникновения трудностей в обучении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1" y="642916"/>
          <a:ext cx="9144001" cy="62150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2527"/>
                <a:gridCol w="1001223"/>
                <a:gridCol w="538820"/>
                <a:gridCol w="568773"/>
                <a:gridCol w="682511"/>
                <a:gridCol w="577516"/>
                <a:gridCol w="673768"/>
                <a:gridCol w="866273"/>
                <a:gridCol w="1058779"/>
                <a:gridCol w="1058779"/>
                <a:gridCol w="1155032"/>
              </a:tblGrid>
              <a:tr h="335110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класс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ДАТ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Мотивация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Уровень интеллекта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самооценка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91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latin typeface="Calibri"/>
                          <a:ea typeface="Calibri"/>
                          <a:cs typeface="Times New Roman"/>
                        </a:rPr>
                        <a:t>выс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ср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низ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latin typeface="Calibri"/>
                          <a:ea typeface="Calibri"/>
                          <a:cs typeface="Times New Roman"/>
                        </a:rPr>
                        <a:t>выс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ср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низ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6542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latin typeface="Calibri"/>
                          <a:ea typeface="Calibri"/>
                          <a:cs typeface="Times New Roman"/>
                        </a:rPr>
                        <a:t>выс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сред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низ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813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Начальная школа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542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Итого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26%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75%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25%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12%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88%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75%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25%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9813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Основная школа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542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итого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50%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53%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40%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7%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20%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80%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93%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7%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9813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Старшая школа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542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46%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85%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15%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28%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72%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14%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86%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14290"/>
            <a:ext cx="82296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Информация о категории детей Д(АТ)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644</TotalTime>
  <Words>1398</Words>
  <Application>Microsoft Office PowerPoint</Application>
  <PresentationFormat>Экран (4:3)</PresentationFormat>
  <Paragraphs>333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Открытая</vt:lpstr>
      <vt:lpstr>МБОУ «Улюнская СОШ им.С. Хамнаева»</vt:lpstr>
      <vt:lpstr>Цель:</vt:lpstr>
      <vt:lpstr>Задачи: </vt:lpstr>
      <vt:lpstr>Ожидаемые результаты</vt:lpstr>
      <vt:lpstr>Основные причины возникновения трудностей в обучении</vt:lpstr>
      <vt:lpstr>Кадровый состав</vt:lpstr>
      <vt:lpstr>Основные причины возникновения трудностей в обучении</vt:lpstr>
      <vt:lpstr>Основные причины возникновения трудностей в обучении</vt:lpstr>
      <vt:lpstr>Информация о категории детей Д(АТ)</vt:lpstr>
      <vt:lpstr>Методические рекомендации</vt:lpstr>
      <vt:lpstr>Показатели эффективности</vt:lpstr>
      <vt:lpstr>Обязательные предметы</vt:lpstr>
      <vt:lpstr>Показатель обеспечения условий обучения, воспитания и социализации</vt:lpstr>
      <vt:lpstr>Показатели поддержки учителей работающих с Д(АТ) </vt:lpstr>
      <vt:lpstr>Поддержка родителей  (законных представителей)</vt:lpstr>
      <vt:lpstr>Основные академические трудности по математике, выявленные  на основе результатов анкетирования детей</vt:lpstr>
      <vt:lpstr>Основные академические трудности по русскому языку, выявленные  на основе результатов анкетирования детей</vt:lpstr>
      <vt:lpstr>Комплекс мер для повышения качества общего образования в МБОУ «Улюнская СОШ им.С.Хамнаева» </vt:lpstr>
      <vt:lpstr>Презентация PowerPoint</vt:lpstr>
      <vt:lpstr>Презентация PowerPoint</vt:lpstr>
      <vt:lpstr>Презентация PowerPoint</vt:lpstr>
      <vt:lpstr>Предложения по решению проблемных вопросов</vt:lpstr>
      <vt:lpstr> Предложения по решению проблемных вопросов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«Улюнская СОШ им.С. Хамнаева»</dc:title>
  <dc:creator>user</dc:creator>
  <cp:lastModifiedBy>Мульти Медиа 1</cp:lastModifiedBy>
  <cp:revision>60</cp:revision>
  <dcterms:created xsi:type="dcterms:W3CDTF">2017-03-24T02:48:59Z</dcterms:created>
  <dcterms:modified xsi:type="dcterms:W3CDTF">2017-12-20T06:05:50Z</dcterms:modified>
</cp:coreProperties>
</file>