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74" r:id="rId11"/>
    <p:sldId id="272" r:id="rId12"/>
    <p:sldId id="265" r:id="rId13"/>
    <p:sldId id="273" r:id="rId14"/>
    <p:sldId id="266" r:id="rId15"/>
    <p:sldId id="277" r:id="rId16"/>
    <p:sldId id="267" r:id="rId17"/>
    <p:sldId id="269" r:id="rId18"/>
    <p:sldId id="276" r:id="rId19"/>
    <p:sldId id="275" r:id="rId20"/>
    <p:sldId id="27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06.12.2017</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libex.ru/dimg/18272.jpg" TargetMode="Externa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hyperlink" Target="http://russianagate.com/catalog/images/trimedveda.jpg" TargetMode="Externa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www.neshima.com/images/25000363460.jpg" TargetMode="Externa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ru.wikipedia.org/wiki/%D0%9D%D0%B8%D0%BA%D0%BE%D0%BB%D0%B0%D0%B9_%D0%98%D0%BB%D1%8C%D0%B8%D1%87_%D0%A2%D0%BE%D0%BB%D1%81%D1%82%D0%BE%D0%B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8520" y="332656"/>
            <a:ext cx="9144000" cy="1584176"/>
          </a:xfrm>
        </p:spPr>
        <p:txBody>
          <a:bodyPr>
            <a:normAutofit fontScale="90000"/>
          </a:bodyPr>
          <a:lstStyle/>
          <a:p>
            <a:r>
              <a:rPr lang="ru-RU" dirty="0" smtClean="0"/>
              <a:t>Презентация на тему: «Биография Льва Николаевича Толстого».</a:t>
            </a:r>
            <a:endParaRPr lang="ru-RU" dirty="0"/>
          </a:p>
        </p:txBody>
      </p:sp>
      <p:sp>
        <p:nvSpPr>
          <p:cNvPr id="3" name="Подзаголовок 2"/>
          <p:cNvSpPr>
            <a:spLocks noGrp="1"/>
          </p:cNvSpPr>
          <p:nvPr>
            <p:ph type="subTitle" idx="1"/>
          </p:nvPr>
        </p:nvSpPr>
        <p:spPr>
          <a:xfrm>
            <a:off x="4427984" y="6165304"/>
            <a:ext cx="4716016" cy="692696"/>
          </a:xfrm>
        </p:spPr>
        <p:txBody>
          <a:bodyPr>
            <a:normAutofit fontScale="77500" lnSpcReduction="20000"/>
          </a:bodyPr>
          <a:lstStyle/>
          <a:p>
            <a:r>
              <a:rPr lang="ru-RU" dirty="0" smtClean="0"/>
              <a:t>Выполнила: учитель русского языка и литературы Свиридова О.В.</a:t>
            </a:r>
            <a:endParaRPr lang="ru-RU" dirty="0"/>
          </a:p>
        </p:txBody>
      </p:sp>
      <p:pic>
        <p:nvPicPr>
          <p:cNvPr id="5122" name="Picture 2" descr="L.N.Tolstoy Prokudin-Gorsky.jpg"/>
          <p:cNvPicPr>
            <a:picLocks noChangeAspect="1" noChangeArrowheads="1"/>
          </p:cNvPicPr>
          <p:nvPr/>
        </p:nvPicPr>
        <p:blipFill>
          <a:blip r:embed="rId2" cstate="print"/>
          <a:srcRect/>
          <a:stretch>
            <a:fillRect/>
          </a:stretch>
        </p:blipFill>
        <p:spPr bwMode="auto">
          <a:xfrm>
            <a:off x="899592" y="1844824"/>
            <a:ext cx="3362325" cy="47625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1143000"/>
          </a:xfrm>
        </p:spPr>
        <p:txBody>
          <a:bodyPr>
            <a:normAutofit fontScale="90000"/>
          </a:bodyPr>
          <a:lstStyle/>
          <a:p>
            <a:r>
              <a:rPr lang="ru-RU" b="0" dirty="0" smtClean="0"/>
              <a:t>Толстой и его брат Николай перед отправлением на Кавказ, 1851</a:t>
            </a:r>
            <a:endParaRPr lang="ru-RU" dirty="0"/>
          </a:p>
        </p:txBody>
      </p:sp>
      <p:sp>
        <p:nvSpPr>
          <p:cNvPr id="3" name="Содержимое 2"/>
          <p:cNvSpPr>
            <a:spLocks noGrp="1"/>
          </p:cNvSpPr>
          <p:nvPr>
            <p:ph idx="1"/>
          </p:nvPr>
        </p:nvSpPr>
        <p:spPr/>
        <p:txBody>
          <a:bodyPr/>
          <a:lstStyle/>
          <a:p>
            <a:endParaRPr lang="ru-RU" dirty="0"/>
          </a:p>
        </p:txBody>
      </p:sp>
      <p:pic>
        <p:nvPicPr>
          <p:cNvPr id="29698" name="Picture 2" descr="File:Leo Tolstoy and his brother Nikolai.JPG"/>
          <p:cNvPicPr>
            <a:picLocks noChangeAspect="1" noChangeArrowheads="1"/>
          </p:cNvPicPr>
          <p:nvPr/>
        </p:nvPicPr>
        <p:blipFill>
          <a:blip r:embed="rId2" cstate="print"/>
          <a:srcRect/>
          <a:stretch>
            <a:fillRect/>
          </a:stretch>
        </p:blipFill>
        <p:spPr bwMode="auto">
          <a:xfrm>
            <a:off x="2267744" y="1412776"/>
            <a:ext cx="4104456" cy="529607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0" dirty="0" smtClean="0">
                <a:latin typeface="Times New Roman" pitchFamily="18" charset="0"/>
                <a:cs typeface="Times New Roman" pitchFamily="18" charset="0"/>
              </a:rPr>
              <a:t>Лев Толстой в кругу родных.</a:t>
            </a:r>
            <a:endParaRPr lang="ru-RU" dirty="0"/>
          </a:p>
        </p:txBody>
      </p:sp>
      <p:sp>
        <p:nvSpPr>
          <p:cNvPr id="3" name="Содержимое 2"/>
          <p:cNvSpPr>
            <a:spLocks noGrp="1"/>
          </p:cNvSpPr>
          <p:nvPr>
            <p:ph idx="1"/>
          </p:nvPr>
        </p:nvSpPr>
        <p:spPr/>
        <p:txBody>
          <a:bodyPr/>
          <a:lstStyle/>
          <a:p>
            <a:endParaRPr lang="ru-RU"/>
          </a:p>
        </p:txBody>
      </p:sp>
      <p:pic>
        <p:nvPicPr>
          <p:cNvPr id="4" name="Picture 4" descr="8248"/>
          <p:cNvPicPr>
            <a:picLocks noChangeAspect="1" noChangeArrowheads="1"/>
          </p:cNvPicPr>
          <p:nvPr/>
        </p:nvPicPr>
        <p:blipFill>
          <a:blip r:embed="rId2" cstate="print"/>
          <a:srcRect/>
          <a:stretch>
            <a:fillRect/>
          </a:stretch>
        </p:blipFill>
        <p:spPr bwMode="auto">
          <a:xfrm>
            <a:off x="323850" y="1412875"/>
            <a:ext cx="8424863" cy="511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85000" lnSpcReduction="20000"/>
          </a:bodyPr>
          <a:lstStyle/>
          <a:p>
            <a:pPr>
              <a:buNone/>
            </a:pPr>
            <a:r>
              <a:rPr lang="ru-RU" dirty="0" smtClean="0"/>
              <a:t>В 1855, приехав в Петербург, Толстой сблизился с сотрудниками журнала "Современник", познакомился с Тургеневым, Гончаровым, Островским, Чернышевским.</a:t>
            </a:r>
          </a:p>
          <a:p>
            <a:pPr>
              <a:buNone/>
            </a:pPr>
            <a:r>
              <a:rPr lang="ru-RU" dirty="0" smtClean="0"/>
              <a:t>Осенью 1856 вышел в отставку ("Военная карьера — не моя..." — пишет он в дневнике) и в 1857 отправился в полугодичное заграничное путешествие по Франции, Швейцарии, Италии, Германии.</a:t>
            </a:r>
          </a:p>
          <a:p>
            <a:pPr>
              <a:buNone/>
            </a:pPr>
            <a:r>
              <a:rPr lang="ru-RU" dirty="0" smtClean="0"/>
              <a:t>В 1859 открыл в Ясной Поляне школу для крестьянских детей, где сам проводил занятия. Помогал открыть более 20 школ в окрестных деревнях. С целью изучить постановку школьного дела за границей в 1860 — 1861 Толстой совершил вторую поездку в Европу, осматривал школы во Франции, Италии, Германии, Англии. В Лондоне познакомился с </a:t>
            </a:r>
            <a:r>
              <a:rPr lang="ru-RU" dirty="0" err="1" smtClean="0"/>
              <a:t>Герценым</a:t>
            </a:r>
            <a:r>
              <a:rPr lang="ru-RU" dirty="0" smtClean="0"/>
              <a:t>, посетил лекцию Диккенса.</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29600" cy="1143000"/>
          </a:xfrm>
        </p:spPr>
        <p:txBody>
          <a:bodyPr/>
          <a:lstStyle/>
          <a:p>
            <a:r>
              <a:rPr lang="ru-RU" b="0" dirty="0" smtClean="0"/>
              <a:t>Л. Н. Толстой (1876)</a:t>
            </a:r>
            <a:endParaRPr lang="ru-RU" dirty="0"/>
          </a:p>
        </p:txBody>
      </p:sp>
      <p:sp>
        <p:nvSpPr>
          <p:cNvPr id="3" name="Содержимое 2"/>
          <p:cNvSpPr>
            <a:spLocks noGrp="1"/>
          </p:cNvSpPr>
          <p:nvPr>
            <p:ph idx="1"/>
          </p:nvPr>
        </p:nvSpPr>
        <p:spPr/>
        <p:txBody>
          <a:bodyPr/>
          <a:lstStyle/>
          <a:p>
            <a:endParaRPr lang="ru-RU"/>
          </a:p>
        </p:txBody>
      </p:sp>
      <p:pic>
        <p:nvPicPr>
          <p:cNvPr id="30722" name="Picture 2" descr="File:Tolstoy 1876.jpg"/>
          <p:cNvPicPr>
            <a:picLocks noChangeAspect="1" noChangeArrowheads="1"/>
          </p:cNvPicPr>
          <p:nvPr/>
        </p:nvPicPr>
        <p:blipFill>
          <a:blip r:embed="rId2" cstate="print"/>
          <a:srcRect/>
          <a:stretch>
            <a:fillRect/>
          </a:stretch>
        </p:blipFill>
        <p:spPr bwMode="auto">
          <a:xfrm>
            <a:off x="2555776" y="1340768"/>
            <a:ext cx="4200525" cy="541972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normAutofit fontScale="92500" lnSpcReduction="20000"/>
          </a:bodyPr>
          <a:lstStyle/>
          <a:p>
            <a:pPr>
              <a:buNone/>
            </a:pPr>
            <a:r>
              <a:rPr lang="ru-RU" dirty="0" smtClean="0"/>
              <a:t>В мае 1861 (год отмены крепостного права) возвратился в Ясную Поляну, вступил в должность мирового посредника и активно защищал интересы крестьян, решая их споры с помещиками о земле, за что тульское дворянство, недовольное его действиями, потребовало отстранения его от должности. В 1862 Сенат издал указ об увольнении Толстого. Началось тайное наблюдение за ним со стороны III отделения. Летом жандармы произвели обыск в его отсутствие, уверенные, что найдут тайную типографию, которую писатель якобы приобрел после встреч и долгого общения с </a:t>
            </a:r>
            <a:r>
              <a:rPr lang="ru-RU" dirty="0" err="1" smtClean="0"/>
              <a:t>Герценым</a:t>
            </a:r>
            <a:r>
              <a:rPr lang="ru-RU" dirty="0" smtClean="0"/>
              <a:t> в Лондоне.</a:t>
            </a:r>
          </a:p>
          <a:p>
            <a:pPr>
              <a:buNone/>
            </a:pPr>
            <a:r>
              <a:rPr lang="ru-RU" dirty="0" smtClean="0"/>
              <a:t>В 1862 жизнь Толстого, его быт упорядочились на долгие годы: он женился на дочери московского врача Софье Андреевне Берс и началась патриархальная жизнь в своем имении в качестве главы все увеличивающейся семьи. Толстые воспитали девятерых детей.</a:t>
            </a:r>
          </a:p>
          <a:p>
            <a:pPr>
              <a:buNone/>
            </a:pPr>
            <a:r>
              <a:rPr lang="ru-RU" dirty="0" smtClean="0"/>
              <a:t>1860 — 1870-е годы были отмечены появлением в свет двух произведений Толстого, которые обессмертили его имя: "Война и мир" (1863 — 69), "Анна Каренина" (1873 — 77).</a:t>
            </a:r>
          </a:p>
          <a:p>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Л. Н. Толстой в юности, зрелости, старости</a:t>
            </a:r>
            <a:endParaRPr lang="ru-RU" dirty="0"/>
          </a:p>
        </p:txBody>
      </p:sp>
      <p:sp>
        <p:nvSpPr>
          <p:cNvPr id="3" name="Содержимое 2"/>
          <p:cNvSpPr>
            <a:spLocks noGrp="1"/>
          </p:cNvSpPr>
          <p:nvPr>
            <p:ph idx="1"/>
          </p:nvPr>
        </p:nvSpPr>
        <p:spPr/>
        <p:txBody>
          <a:bodyPr/>
          <a:lstStyle/>
          <a:p>
            <a:endParaRPr lang="ru-RU"/>
          </a:p>
        </p:txBody>
      </p:sp>
      <p:pic>
        <p:nvPicPr>
          <p:cNvPr id="33794" name="Picture 2" descr="File:Tolstoi-lev-life.jpg"/>
          <p:cNvPicPr>
            <a:picLocks noChangeAspect="1" noChangeArrowheads="1"/>
          </p:cNvPicPr>
          <p:nvPr/>
        </p:nvPicPr>
        <p:blipFill>
          <a:blip r:embed="rId2" cstate="print"/>
          <a:srcRect/>
          <a:stretch>
            <a:fillRect/>
          </a:stretch>
        </p:blipFill>
        <p:spPr bwMode="auto">
          <a:xfrm>
            <a:off x="1907704" y="1727204"/>
            <a:ext cx="5400600" cy="441073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normAutofit/>
          </a:bodyPr>
          <a:lstStyle/>
          <a:p>
            <a:pPr>
              <a:buNone/>
            </a:pPr>
            <a:r>
              <a:rPr lang="ru-RU" dirty="0" smtClean="0"/>
              <a:t>В 1891, 1893, 1898 участвовал в помощи крестьянам голодающих губерний, организовал бесплатные столовые.</a:t>
            </a:r>
          </a:p>
          <a:p>
            <a:pPr>
              <a:buNone/>
            </a:pPr>
            <a:r>
              <a:rPr lang="ru-RU" dirty="0" smtClean="0"/>
              <a:t>В последнее десятилетие занимался, как и всегда, напряженным творческим трудом. Написаны повесть "Хаджи-Мурат" (1896 — 1904), драма "Живой труп" (1900), рассказ "После бала" (1903).</a:t>
            </a:r>
          </a:p>
          <a:p>
            <a:pPr>
              <a:buNone/>
            </a:pPr>
            <a:r>
              <a:rPr lang="ru-RU" dirty="0" smtClean="0"/>
              <a:t>В начале 1900 написал ряд статей, разоблачающих всю систему государственного управления. Правительство Николая II вынесло постановление, по которому Святейший Синод (высшее церковное учреждение России) отлучило Толстого от церкви, чем вызвало волну возмущения в обществе.</a:t>
            </a:r>
          </a:p>
          <a:p>
            <a:pPr>
              <a:buNone/>
            </a:pPr>
            <a:r>
              <a:rPr lang="ru-RU" dirty="0" smtClean="0"/>
              <a:t>В 1901 Толстой жил в Крыму, лечился после тяжелой болезни, часто встречался с Чеховым и М. Горьким.</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491880" y="188640"/>
            <a:ext cx="5652120" cy="6669360"/>
          </a:xfrm>
        </p:spPr>
        <p:txBody>
          <a:bodyPr>
            <a:normAutofit fontScale="85000" lnSpcReduction="10000"/>
          </a:bodyPr>
          <a:lstStyle/>
          <a:p>
            <a:pPr>
              <a:buNone/>
            </a:pPr>
            <a:r>
              <a:rPr lang="ru-RU" b="1" i="1" u="sng" dirty="0" smtClean="0">
                <a:solidFill>
                  <a:schemeClr val="bg1"/>
                </a:solidFill>
              </a:rPr>
              <a:t>В последние годы жизни, когда Толстой составлял завещание, он оказался в центре интриг и раздоров между "толстовцами", с одной стороны, и женой, которая защищала благополучие своей семьи, детей — с другой. Стараясь привести свой образ жизни в соответствие с убеждениями и тяготясь барским укладом жизни в усадьбе. Толстой 10 ноября 1910 тайно покинул Ясную Поляну. Здоровье 82-летнего писателя не выдержало путешествия. Он простудился и, заболев, 20 ноября скончался в пути на станции </a:t>
            </a:r>
            <a:r>
              <a:rPr lang="ru-RU" b="1" i="1" u="sng" dirty="0" err="1" smtClean="0">
                <a:solidFill>
                  <a:schemeClr val="bg1"/>
                </a:solidFill>
              </a:rPr>
              <a:t>Астапово</a:t>
            </a:r>
            <a:r>
              <a:rPr lang="ru-RU" b="1" i="1" u="sng" dirty="0" smtClean="0">
                <a:solidFill>
                  <a:schemeClr val="bg1"/>
                </a:solidFill>
              </a:rPr>
              <a:t> </a:t>
            </a:r>
            <a:r>
              <a:rPr lang="ru-RU" b="1" i="1" u="sng" dirty="0" err="1" smtClean="0">
                <a:solidFill>
                  <a:schemeClr val="bg1"/>
                </a:solidFill>
              </a:rPr>
              <a:t>Рязанс</a:t>
            </a:r>
            <a:r>
              <a:rPr lang="ru-RU" b="1" i="1" u="sng" dirty="0" smtClean="0">
                <a:solidFill>
                  <a:schemeClr val="bg1"/>
                </a:solidFill>
              </a:rPr>
              <a:t> </a:t>
            </a:r>
            <a:r>
              <a:rPr lang="ru-RU" b="1" i="1" u="sng" dirty="0" err="1" smtClean="0">
                <a:solidFill>
                  <a:schemeClr val="bg1"/>
                </a:solidFill>
              </a:rPr>
              <a:t>ко-Уральской</a:t>
            </a:r>
            <a:r>
              <a:rPr lang="ru-RU" b="1" i="1" u="sng" dirty="0" smtClean="0">
                <a:solidFill>
                  <a:schemeClr val="bg1"/>
                </a:solidFill>
              </a:rPr>
              <a:t> железной </a:t>
            </a:r>
            <a:r>
              <a:rPr lang="ru-RU" b="1" i="1" u="sng" dirty="0" err="1" smtClean="0">
                <a:solidFill>
                  <a:schemeClr val="bg1"/>
                </a:solidFill>
              </a:rPr>
              <a:t>дороги.Похоронен</a:t>
            </a:r>
            <a:r>
              <a:rPr lang="ru-RU" b="1" i="1" u="sng" dirty="0" smtClean="0">
                <a:solidFill>
                  <a:schemeClr val="bg1"/>
                </a:solidFill>
              </a:rPr>
              <a:t> в Ясной Поляне.</a:t>
            </a:r>
          </a:p>
          <a:p>
            <a:endParaRPr lang="ru-RU" dirty="0"/>
          </a:p>
        </p:txBody>
      </p:sp>
      <p:pic>
        <p:nvPicPr>
          <p:cNvPr id="20482" name="Picture 2" descr="http://900igr.net/datai/literatura/ZHizn-L.N.Tolstogo/0006-002-Lev-Nikolaevich-Tolstoj.png"/>
          <p:cNvPicPr>
            <a:picLocks noChangeAspect="1" noChangeArrowheads="1"/>
          </p:cNvPicPr>
          <p:nvPr/>
        </p:nvPicPr>
        <p:blipFill>
          <a:blip r:embed="rId2" cstate="print"/>
          <a:srcRect/>
          <a:stretch>
            <a:fillRect/>
          </a:stretch>
        </p:blipFill>
        <p:spPr bwMode="auto">
          <a:xfrm>
            <a:off x="467544" y="836712"/>
            <a:ext cx="3169594" cy="496855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b="0" dirty="0" smtClean="0">
                <a:latin typeface="Times New Roman" pitchFamily="18" charset="0"/>
                <a:cs typeface="Times New Roman" pitchFamily="18" charset="0"/>
              </a:rPr>
              <a:t>Книги для детей.</a:t>
            </a:r>
            <a:endParaRPr lang="ru-RU" dirty="0"/>
          </a:p>
        </p:txBody>
      </p:sp>
      <p:pic>
        <p:nvPicPr>
          <p:cNvPr id="4" name="Picture 13" descr="i?id=21212723&amp;tov=8"/>
          <p:cNvPicPr>
            <a:picLocks noGrp="1" noChangeAspect="1" noChangeArrowheads="1"/>
          </p:cNvPicPr>
          <p:nvPr>
            <p:ph idx="1"/>
          </p:nvPr>
        </p:nvPicPr>
        <p:blipFill>
          <a:blip r:embed="rId2" cstate="print"/>
          <a:srcRect/>
          <a:stretch>
            <a:fillRect/>
          </a:stretch>
        </p:blipFill>
        <p:spPr bwMode="auto">
          <a:xfrm rot="21386006">
            <a:off x="542782" y="2189964"/>
            <a:ext cx="1913222" cy="2478492"/>
          </a:xfrm>
          <a:prstGeom prst="rect">
            <a:avLst/>
          </a:prstGeom>
          <a:noFill/>
          <a:ln w="9525">
            <a:noFill/>
            <a:miter lim="800000"/>
            <a:headEnd/>
            <a:tailEnd/>
          </a:ln>
        </p:spPr>
      </p:pic>
      <p:pic>
        <p:nvPicPr>
          <p:cNvPr id="5" name="Picture 21" descr="Картинка 10 из 85">
            <a:hlinkClick r:id="rId3"/>
          </p:cNvPr>
          <p:cNvPicPr>
            <a:picLocks noChangeAspect="1" noChangeArrowheads="1"/>
          </p:cNvPicPr>
          <p:nvPr/>
        </p:nvPicPr>
        <p:blipFill>
          <a:blip r:embed="rId4" cstate="print"/>
          <a:srcRect/>
          <a:stretch>
            <a:fillRect/>
          </a:stretch>
        </p:blipFill>
        <p:spPr bwMode="auto">
          <a:xfrm>
            <a:off x="3131840" y="1844824"/>
            <a:ext cx="2428875" cy="2995613"/>
          </a:xfrm>
          <a:prstGeom prst="rect">
            <a:avLst/>
          </a:prstGeom>
          <a:noFill/>
          <a:ln w="9525">
            <a:noFill/>
            <a:miter lim="800000"/>
            <a:headEnd/>
            <a:tailEnd/>
          </a:ln>
        </p:spPr>
      </p:pic>
      <p:pic>
        <p:nvPicPr>
          <p:cNvPr id="6" name="Picture 19" descr="i?id=6097667&amp;tov=8"/>
          <p:cNvPicPr>
            <a:picLocks noChangeAspect="1" noChangeArrowheads="1"/>
          </p:cNvPicPr>
          <p:nvPr/>
        </p:nvPicPr>
        <p:blipFill>
          <a:blip r:embed="rId5" cstate="print"/>
          <a:srcRect/>
          <a:stretch>
            <a:fillRect/>
          </a:stretch>
        </p:blipFill>
        <p:spPr bwMode="auto">
          <a:xfrm rot="442921">
            <a:off x="6324414" y="2200101"/>
            <a:ext cx="2346325" cy="27701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2000" fill="hold"/>
                                        <p:tgtEl>
                                          <p:spTgt spid="4"/>
                                        </p:tgtEl>
                                        <p:attrNameLst>
                                          <p:attrName>ppt_y</p:attrName>
                                        </p:attrNameLst>
                                      </p:cBhvr>
                                      <p:tavLst>
                                        <p:tav tm="0" fmla="#ppt_y+(sin(-2*pi*(1-$))*-#ppt_x+cos(-2*pi*(1-$))*(1-#ppt_y))*(1-$)">
                                          <p:val>
                                            <p:fltVal val="0"/>
                                          </p:val>
                                        </p:tav>
                                        <p:tav tm="100000">
                                          <p:val>
                                            <p:fltVal val="1"/>
                                          </p:val>
                                        </p:tav>
                                      </p:tavLst>
                                    </p:anim>
                                  </p:childTnLst>
                                </p:cTn>
                              </p:par>
                              <p:par>
                                <p:cTn id="11" presetID="17" presetClass="entr" presetSubtype="1"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000" fill="hold"/>
                                        <p:tgtEl>
                                          <p:spTgt spid="5"/>
                                        </p:tgtEl>
                                        <p:attrNameLst>
                                          <p:attrName>ppt_x</p:attrName>
                                        </p:attrNameLst>
                                      </p:cBhvr>
                                      <p:tavLst>
                                        <p:tav tm="0">
                                          <p:val>
                                            <p:strVal val="#ppt_x"/>
                                          </p:val>
                                        </p:tav>
                                        <p:tav tm="100000">
                                          <p:val>
                                            <p:strVal val="#ppt_x"/>
                                          </p:val>
                                        </p:tav>
                                      </p:tavLst>
                                    </p:anim>
                                    <p:anim calcmode="lin" valueType="num">
                                      <p:cBhvr>
                                        <p:cTn id="14" dur="2000" fill="hold"/>
                                        <p:tgtEl>
                                          <p:spTgt spid="5"/>
                                        </p:tgtEl>
                                        <p:attrNameLst>
                                          <p:attrName>ppt_y</p:attrName>
                                        </p:attrNameLst>
                                      </p:cBhvr>
                                      <p:tavLst>
                                        <p:tav tm="0">
                                          <p:val>
                                            <p:strVal val="#ppt_y-#ppt_h/2"/>
                                          </p:val>
                                        </p:tav>
                                        <p:tav tm="100000">
                                          <p:val>
                                            <p:strVal val="#ppt_y"/>
                                          </p:val>
                                        </p:tav>
                                      </p:tavLst>
                                    </p:anim>
                                    <p:anim calcmode="lin" valueType="num">
                                      <p:cBhvr>
                                        <p:cTn id="15" dur="2000" fill="hold"/>
                                        <p:tgtEl>
                                          <p:spTgt spid="5"/>
                                        </p:tgtEl>
                                        <p:attrNameLst>
                                          <p:attrName>ppt_w</p:attrName>
                                        </p:attrNameLst>
                                      </p:cBhvr>
                                      <p:tavLst>
                                        <p:tav tm="0">
                                          <p:val>
                                            <p:strVal val="#ppt_w"/>
                                          </p:val>
                                        </p:tav>
                                        <p:tav tm="100000">
                                          <p:val>
                                            <p:strVal val="#ppt_w"/>
                                          </p:val>
                                        </p:tav>
                                      </p:tavLst>
                                    </p:anim>
                                    <p:anim calcmode="lin" valueType="num">
                                      <p:cBhvr>
                                        <p:cTn id="16" dur="2000" fill="hold"/>
                                        <p:tgtEl>
                                          <p:spTgt spid="5"/>
                                        </p:tgtEl>
                                        <p:attrNameLst>
                                          <p:attrName>ppt_h</p:attrName>
                                        </p:attrNameLst>
                                      </p:cBhvr>
                                      <p:tavLst>
                                        <p:tav tm="0">
                                          <p:val>
                                            <p:fltVal val="0"/>
                                          </p:val>
                                        </p:tav>
                                        <p:tav tm="100000">
                                          <p:val>
                                            <p:strVal val="#ppt_h"/>
                                          </p:val>
                                        </p:tav>
                                      </p:tavLst>
                                    </p:anim>
                                  </p:childTnLst>
                                </p:cTn>
                              </p:par>
                              <p:par>
                                <p:cTn id="17" presetID="17"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2000" fill="hold"/>
                                        <p:tgtEl>
                                          <p:spTgt spid="6"/>
                                        </p:tgtEl>
                                        <p:attrNameLst>
                                          <p:attrName>ppt_w</p:attrName>
                                        </p:attrNameLst>
                                      </p:cBhvr>
                                      <p:tavLst>
                                        <p:tav tm="0">
                                          <p:val>
                                            <p:fltVal val="0"/>
                                          </p:val>
                                        </p:tav>
                                        <p:tav tm="100000">
                                          <p:val>
                                            <p:strVal val="#ppt_w"/>
                                          </p:val>
                                        </p:tav>
                                      </p:tavLst>
                                    </p:anim>
                                    <p:anim calcmode="lin" valueType="num">
                                      <p:cBhvr>
                                        <p:cTn id="20"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Рисунок 3" descr="Рисунок3.jpg"/>
          <p:cNvPicPr>
            <a:picLocks noChangeAspect="1"/>
          </p:cNvPicPr>
          <p:nvPr/>
        </p:nvPicPr>
        <p:blipFill>
          <a:blip r:embed="rId2" cstate="print"/>
          <a:srcRect/>
          <a:stretch>
            <a:fillRect/>
          </a:stretch>
        </p:blipFill>
        <p:spPr bwMode="auto">
          <a:xfrm>
            <a:off x="0" y="0"/>
            <a:ext cx="3143250" cy="4143375"/>
          </a:xfrm>
          <a:prstGeom prst="rect">
            <a:avLst/>
          </a:prstGeom>
          <a:noFill/>
          <a:ln w="9525">
            <a:noFill/>
            <a:miter lim="800000"/>
            <a:headEnd/>
            <a:tailEnd/>
          </a:ln>
        </p:spPr>
      </p:pic>
      <p:pic>
        <p:nvPicPr>
          <p:cNvPr id="5" name="Picture 15" descr="Картинка 199 из 200">
            <a:hlinkClick r:id="rId3"/>
          </p:cNvPr>
          <p:cNvPicPr>
            <a:picLocks noGrp="1" noChangeAspect="1" noChangeArrowheads="1"/>
          </p:cNvPicPr>
          <p:nvPr>
            <p:ph idx="1"/>
          </p:nvPr>
        </p:nvPicPr>
        <p:blipFill>
          <a:blip r:embed="rId4" cstate="print"/>
          <a:srcRect/>
          <a:stretch>
            <a:fillRect/>
          </a:stretch>
        </p:blipFill>
        <p:spPr bwMode="auto">
          <a:xfrm>
            <a:off x="3347864" y="2348880"/>
            <a:ext cx="2736304" cy="4332482"/>
          </a:xfrm>
          <a:prstGeom prst="rect">
            <a:avLst/>
          </a:prstGeom>
          <a:noFill/>
          <a:ln w="9525">
            <a:noFill/>
            <a:miter lim="800000"/>
            <a:headEnd/>
            <a:tailEnd/>
          </a:ln>
        </p:spPr>
      </p:pic>
      <p:pic>
        <p:nvPicPr>
          <p:cNvPr id="6" name="Picture 23" descr="Картинка 26 из 85">
            <a:hlinkClick r:id="rId5"/>
          </p:cNvPr>
          <p:cNvPicPr>
            <a:picLocks noChangeAspect="1" noChangeArrowheads="1"/>
          </p:cNvPicPr>
          <p:nvPr/>
        </p:nvPicPr>
        <p:blipFill>
          <a:blip r:embed="rId6" cstate="print"/>
          <a:srcRect/>
          <a:stretch>
            <a:fillRect/>
          </a:stretch>
        </p:blipFill>
        <p:spPr bwMode="auto">
          <a:xfrm>
            <a:off x="6300192" y="0"/>
            <a:ext cx="2928937" cy="36210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1+#ppt_h/2"/>
                                          </p:val>
                                        </p:tav>
                                        <p:tav tm="100000">
                                          <p:val>
                                            <p:strVal val="#ppt_y"/>
                                          </p:val>
                                        </p:tav>
                                      </p:tavLst>
                                    </p:anim>
                                  </p:childTnLst>
                                </p:cTn>
                              </p:par>
                              <p:par>
                                <p:cTn id="13" presetID="7" presetClass="entr" presetSubtype="1"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000" fill="hold"/>
                                        <p:tgtEl>
                                          <p:spTgt spid="6"/>
                                        </p:tgtEl>
                                        <p:attrNameLst>
                                          <p:attrName>ppt_x</p:attrName>
                                        </p:attrNameLst>
                                      </p:cBhvr>
                                      <p:tavLst>
                                        <p:tav tm="0">
                                          <p:val>
                                            <p:strVal val="#ppt_x"/>
                                          </p:val>
                                        </p:tav>
                                        <p:tav tm="100000">
                                          <p:val>
                                            <p:strVal val="#ppt_x"/>
                                          </p:val>
                                        </p:tav>
                                      </p:tavLst>
                                    </p:anim>
                                    <p:anim calcmode="lin" valueType="num">
                                      <p:cBhvr additive="base">
                                        <p:cTn id="16" dur="2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3501008"/>
            <a:ext cx="9036496" cy="3356992"/>
          </a:xfrm>
        </p:spPr>
        <p:txBody>
          <a:bodyPr>
            <a:normAutofit lnSpcReduction="10000"/>
          </a:bodyPr>
          <a:lstStyle/>
          <a:p>
            <a:pPr>
              <a:buNone/>
            </a:pPr>
            <a:r>
              <a:rPr lang="ru-RU" sz="2400" b="1" dirty="0" smtClean="0"/>
              <a:t>Лев Николаевич Толстой</a:t>
            </a:r>
            <a:r>
              <a:rPr lang="ru-RU" sz="2400" dirty="0" smtClean="0"/>
              <a:t>— один из наиболее широко известных русских писателей и мыслителей, почитаемый как один из величайших писателей мира. Участник обороны Севастополя. Просветитель, публицист, религиозный мыслитель, чьё авторитетное мнение послужило причиной возникновения нового религиозно-нравственного течения — толстовства. Член-корреспондент Императорской Академии наук (1873), почётный академик по разряду изящной словесности (1900).</a:t>
            </a:r>
          </a:p>
          <a:p>
            <a:endParaRPr lang="ru-RU" dirty="0"/>
          </a:p>
        </p:txBody>
      </p:sp>
      <p:pic>
        <p:nvPicPr>
          <p:cNvPr id="1030" name="Picture 6" descr="http://img1.liveinternet.ru/images/attach/c/5/85/103/85103241_tolstoi.jpg"/>
          <p:cNvPicPr>
            <a:picLocks noChangeAspect="1" noChangeArrowheads="1"/>
          </p:cNvPicPr>
          <p:nvPr/>
        </p:nvPicPr>
        <p:blipFill>
          <a:blip r:embed="rId2" cstate="print"/>
          <a:srcRect/>
          <a:stretch>
            <a:fillRect/>
          </a:stretch>
        </p:blipFill>
        <p:spPr bwMode="auto">
          <a:xfrm>
            <a:off x="1979712" y="0"/>
            <a:ext cx="4104456" cy="336807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a:bodyPr>
          <a:lstStyle/>
          <a:p>
            <a:pPr>
              <a:buNone/>
            </a:pPr>
            <a:r>
              <a:rPr lang="ru-RU" sz="8800" dirty="0" smtClean="0"/>
              <a:t>Спасибо за внимание!</a:t>
            </a:r>
            <a:endParaRPr lang="ru-RU" sz="8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C:\Users\User\AppData\Local\Microsoft\Windows\Temporary Internet Files\Content.IE5\6CH93ANP\MP900448290[1].jpg"/>
          <p:cNvPicPr>
            <a:picLocks noChangeAspect="1" noChangeArrowheads="1"/>
          </p:cNvPicPr>
          <p:nvPr/>
        </p:nvPicPr>
        <p:blipFill>
          <a:blip r:embed="rId2" cstate="print"/>
          <a:srcRect/>
          <a:stretch>
            <a:fillRect/>
          </a:stretch>
        </p:blipFill>
        <p:spPr bwMode="auto">
          <a:xfrm>
            <a:off x="0" y="0"/>
            <a:ext cx="1914565" cy="2880320"/>
          </a:xfrm>
          <a:prstGeom prst="rect">
            <a:avLst/>
          </a:prstGeom>
          <a:noFill/>
        </p:spPr>
      </p:pic>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0" y="2144613"/>
            <a:ext cx="9144000" cy="4713387"/>
          </a:xfrm>
        </p:spPr>
        <p:txBody>
          <a:bodyPr>
            <a:normAutofit/>
          </a:bodyPr>
          <a:lstStyle/>
          <a:p>
            <a:pPr>
              <a:buNone/>
            </a:pPr>
            <a:r>
              <a:rPr lang="ru-RU" b="1" i="1" dirty="0" smtClean="0">
                <a:solidFill>
                  <a:schemeClr val="bg1"/>
                </a:solidFill>
              </a:rPr>
              <a:t>Наиболее известны такие произведения Толстого, как романы «Война и мир», «Анна Каренина», «Воскресение», автобиографическая</a:t>
            </a:r>
            <a:r>
              <a:rPr lang="ru-RU" b="1" i="1" baseline="30000" dirty="0" smtClean="0">
                <a:solidFill>
                  <a:schemeClr val="bg1"/>
                </a:solidFill>
              </a:rPr>
              <a:t> </a:t>
            </a:r>
            <a:r>
              <a:rPr lang="ru-RU" b="1" i="1" dirty="0" smtClean="0">
                <a:solidFill>
                  <a:schemeClr val="bg1"/>
                </a:solidFill>
              </a:rPr>
              <a:t>трилогия «Детство», «Отрочество», «Юность», повести «Казаки», «Смерть Ивана Ильича», «Севастопольские рассказы», драмы «Живой труп» и «Власть тьмы», автобиографические религиозно-философские произведения «Исповедь» и «В чём моя вера?» и др.</a:t>
            </a:r>
            <a:endParaRPr lang="ru-RU" b="1" i="1" dirty="0">
              <a:solidFill>
                <a:schemeClr val="bg1"/>
              </a:solidFill>
            </a:endParaRPr>
          </a:p>
        </p:txBody>
      </p:sp>
      <p:pic>
        <p:nvPicPr>
          <p:cNvPr id="3076" name="Picture 4" descr="C:\Users\User\AppData\Local\Microsoft\Windows\Temporary Internet Files\Content.IE5\I9J9Q7R2\MM900395768[1].gif"/>
          <p:cNvPicPr>
            <a:picLocks noChangeAspect="1" noChangeArrowheads="1" noCrop="1"/>
          </p:cNvPicPr>
          <p:nvPr/>
        </p:nvPicPr>
        <p:blipFill>
          <a:blip r:embed="rId3" cstate="print"/>
          <a:srcRect/>
          <a:stretch>
            <a:fillRect/>
          </a:stretch>
        </p:blipFill>
        <p:spPr bwMode="auto">
          <a:xfrm>
            <a:off x="7812360" y="5715000"/>
            <a:ext cx="1143000" cy="11430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036496" cy="2348880"/>
          </a:xfrm>
        </p:spPr>
        <p:txBody>
          <a:bodyPr/>
          <a:lstStyle/>
          <a:p>
            <a:pPr>
              <a:buNone/>
            </a:pPr>
            <a:r>
              <a:rPr lang="ru-RU" dirty="0" smtClean="0"/>
              <a:t>Родился 28 августа (9 сентября н.с.) в имении Ясная Поляна Тульской губернии. По происхождению принадлежал к древнейшим аристократическим фамилиям России. Получил домашнее образование и воспитание.</a:t>
            </a:r>
            <a:endParaRPr lang="ru-RU" dirty="0"/>
          </a:p>
        </p:txBody>
      </p:sp>
      <p:pic>
        <p:nvPicPr>
          <p:cNvPr id="2050" name="Picture 2" descr="http://www.razumov.biz/foto/manor/yp/small/yp_029_deadokey.livejournal.com.jpg"/>
          <p:cNvPicPr>
            <a:picLocks noChangeAspect="1" noChangeArrowheads="1"/>
          </p:cNvPicPr>
          <p:nvPr/>
        </p:nvPicPr>
        <p:blipFill>
          <a:blip r:embed="rId2" cstate="print"/>
          <a:srcRect/>
          <a:stretch>
            <a:fillRect/>
          </a:stretch>
        </p:blipFill>
        <p:spPr bwMode="auto">
          <a:xfrm>
            <a:off x="1043608" y="2420888"/>
            <a:ext cx="6480720" cy="429887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139952" y="188640"/>
            <a:ext cx="5004048" cy="6669360"/>
          </a:xfrm>
        </p:spPr>
        <p:txBody>
          <a:bodyPr>
            <a:normAutofit fontScale="92500" lnSpcReduction="20000"/>
          </a:bodyPr>
          <a:lstStyle/>
          <a:p>
            <a:pPr>
              <a:buNone/>
            </a:pPr>
            <a:r>
              <a:rPr lang="ru-RU" b="1" i="1" dirty="0" smtClean="0">
                <a:solidFill>
                  <a:schemeClr val="bg1"/>
                </a:solidFill>
              </a:rPr>
              <a:t>После смерти родителей (мать умерла в 1830, отец в 1837) будущий писатель с тремя братьями и сестрой переехал в Казань, к опекунше П. Юшковой. Шестнадцатилетним юношей поступил в Казанский университет, сначала на философский факультет по разряду арабско-турецкой словесности, затем учился на юридическом факультете (1844 — 47). В 1847, не окончив курс, ушел из университета и поселился в Ясной Поляне, полученной им в собственность как отцовское наследство.</a:t>
            </a:r>
            <a:endParaRPr lang="ru-RU" b="1" i="1" dirty="0">
              <a:solidFill>
                <a:schemeClr val="bg1"/>
              </a:solidFill>
            </a:endParaRPr>
          </a:p>
        </p:txBody>
      </p:sp>
      <p:pic>
        <p:nvPicPr>
          <p:cNvPr id="1028" name="Picture 4" descr="http://www.epwr.ru/quotauthor/362/45.jpg"/>
          <p:cNvPicPr>
            <a:picLocks noChangeAspect="1" noChangeArrowheads="1"/>
          </p:cNvPicPr>
          <p:nvPr/>
        </p:nvPicPr>
        <p:blipFill>
          <a:blip r:embed="rId2" cstate="print"/>
          <a:srcRect/>
          <a:stretch>
            <a:fillRect/>
          </a:stretch>
        </p:blipFill>
        <p:spPr bwMode="auto">
          <a:xfrm>
            <a:off x="179512" y="980728"/>
            <a:ext cx="4264358" cy="532322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hlinkClick r:id="rId2" tooltip="Николай Ильич Толстой"/>
              </a:rPr>
              <a:t>Николай Ильич Толстой</a:t>
            </a:r>
            <a:r>
              <a:rPr lang="ru-RU" b="0" dirty="0" smtClean="0"/>
              <a:t>, отец писателя. Неизвестный художник. Бумага, акварель. 1820-е гг.</a:t>
            </a:r>
            <a:endParaRPr lang="ru-RU" dirty="0"/>
          </a:p>
        </p:txBody>
      </p:sp>
      <p:sp>
        <p:nvSpPr>
          <p:cNvPr id="3" name="Содержимое 2"/>
          <p:cNvSpPr>
            <a:spLocks noGrp="1"/>
          </p:cNvSpPr>
          <p:nvPr>
            <p:ph idx="1"/>
          </p:nvPr>
        </p:nvSpPr>
        <p:spPr/>
        <p:txBody>
          <a:bodyPr/>
          <a:lstStyle/>
          <a:p>
            <a:endParaRPr lang="ru-RU" dirty="0"/>
          </a:p>
        </p:txBody>
      </p:sp>
      <p:pic>
        <p:nvPicPr>
          <p:cNvPr id="19458" name="Picture 2" descr="File:Nicolay Ilyich Tolstoy.jpg"/>
          <p:cNvPicPr>
            <a:picLocks noChangeAspect="1" noChangeArrowheads="1"/>
          </p:cNvPicPr>
          <p:nvPr/>
        </p:nvPicPr>
        <p:blipFill>
          <a:blip r:embed="rId3" cstate="print"/>
          <a:srcRect/>
          <a:stretch>
            <a:fillRect/>
          </a:stretch>
        </p:blipFill>
        <p:spPr bwMode="auto">
          <a:xfrm>
            <a:off x="2483768" y="1988840"/>
            <a:ext cx="3528392" cy="458461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Силуэт М. Н. Волконской — единственное изображение матери писателя. 1810-е гг.</a:t>
            </a:r>
            <a:endParaRPr lang="ru-RU" dirty="0"/>
          </a:p>
        </p:txBody>
      </p:sp>
      <p:sp>
        <p:nvSpPr>
          <p:cNvPr id="3" name="Содержимое 2"/>
          <p:cNvSpPr>
            <a:spLocks noGrp="1"/>
          </p:cNvSpPr>
          <p:nvPr>
            <p:ph idx="1"/>
          </p:nvPr>
        </p:nvSpPr>
        <p:spPr/>
        <p:txBody>
          <a:bodyPr/>
          <a:lstStyle/>
          <a:p>
            <a:endParaRPr lang="ru-RU" dirty="0"/>
          </a:p>
        </p:txBody>
      </p:sp>
      <p:pic>
        <p:nvPicPr>
          <p:cNvPr id="18434" name="Picture 2" descr="File:VolkonskayaMN.jpg"/>
          <p:cNvPicPr>
            <a:picLocks noChangeAspect="1" noChangeArrowheads="1"/>
          </p:cNvPicPr>
          <p:nvPr/>
        </p:nvPicPr>
        <p:blipFill>
          <a:blip r:embed="rId2" cstate="print"/>
          <a:srcRect/>
          <a:stretch>
            <a:fillRect/>
          </a:stretch>
        </p:blipFill>
        <p:spPr bwMode="auto">
          <a:xfrm>
            <a:off x="2267744" y="2132856"/>
            <a:ext cx="4186987" cy="426531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4427984" cy="6858000"/>
          </a:xfrm>
        </p:spPr>
        <p:txBody>
          <a:bodyPr>
            <a:normAutofit fontScale="92500"/>
          </a:bodyPr>
          <a:lstStyle/>
          <a:p>
            <a:pPr>
              <a:buNone/>
            </a:pPr>
            <a:r>
              <a:rPr lang="ru-RU" b="1" i="1" dirty="0" smtClean="0">
                <a:solidFill>
                  <a:schemeClr val="bg1"/>
                </a:solidFill>
              </a:rPr>
              <a:t>Последующие четыре года будущий писатель провел в исканиях: пытался переустроить быт крестьян Ясной Поляны (1847), жил светской жизнью в Москве (1848), в Петербургском университете держал экзамены на степень кандидата права (весна 1849), определился на службу канцелярским служащим в Тульское дворянское депутатское собрание (осень 1849).</a:t>
            </a:r>
            <a:endParaRPr lang="ru-RU" b="1" i="1" dirty="0">
              <a:solidFill>
                <a:schemeClr val="bg1"/>
              </a:solidFill>
            </a:endParaRPr>
          </a:p>
        </p:txBody>
      </p:sp>
      <p:pic>
        <p:nvPicPr>
          <p:cNvPr id="26626" name="Picture 2" descr="http://artchive.ru/images/work/800/1588/%D0%98%D0%BB%D1%8C%D1%8F-%D0%95%D1%84%D0%B8%D0%BC%D0%BE%D0%B2%D0%B8%D1%87-%D0%A0%D0%B5%D0%BF%D0%B8%D0%BD--%D0%9F%D0%BE%D1%80%D1%82%D1%80%D0%B5%D1%82-%D0%BF%D0%B8%D1%81%D0%B0%D1%82%D0%B5%D0%BB%D1%8F-%D0%9B%D1%8C%D0%B2%D0%B0-%D0%9D%D0%B8%D0%BA%D0%BE%D0%BB%D0%B0%D0%B5%D0%B2%D0%B8%D1%87%D0%B0-%D0%A2%D0%BE%D0%BB%D1%81%D1%82%D0%BE%D0%B3%D0%BE.jpg"/>
          <p:cNvPicPr>
            <a:picLocks noChangeAspect="1" noChangeArrowheads="1"/>
          </p:cNvPicPr>
          <p:nvPr/>
        </p:nvPicPr>
        <p:blipFill>
          <a:blip r:embed="rId2" cstate="print"/>
          <a:srcRect/>
          <a:stretch>
            <a:fillRect/>
          </a:stretch>
        </p:blipFill>
        <p:spPr bwMode="auto">
          <a:xfrm>
            <a:off x="4449810" y="30088"/>
            <a:ext cx="4694190" cy="682791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0"/>
            <a:ext cx="9144000" cy="6858000"/>
          </a:xfrm>
        </p:spPr>
        <p:txBody>
          <a:bodyPr>
            <a:normAutofit fontScale="77500" lnSpcReduction="20000"/>
          </a:bodyPr>
          <a:lstStyle/>
          <a:p>
            <a:pPr>
              <a:buNone/>
            </a:pPr>
            <a:r>
              <a:rPr lang="ru-RU" dirty="0" smtClean="0"/>
              <a:t>В 1851 уехал из Ясной Поляны на Кавказ, место службы его старшего брата Николая, добровольцем участвовал в военных действиях против чеченцев. Эпизоды Кавказской войны описаны им в рассказах "Набег" (1853), "Рубка леса" (1855), в повести "Казаки" (1852 — 63). Сдал экзамен на юнкера, готовясь стать офицером. В 1854, будучи артиллерийским офицером, перевелся в Дунайскую армию, действовавшую против турок.</a:t>
            </a:r>
          </a:p>
          <a:p>
            <a:pPr>
              <a:buNone/>
            </a:pPr>
            <a:r>
              <a:rPr lang="ru-RU" dirty="0" smtClean="0"/>
              <a:t>На Кавказе Толстой всерьез начал заниматься литературным творчеством, пишет повесть "Детство", которая была одобрена Некрасовым и напечатана в журнале "Современник". Позже там была напечатана повесть "Отрочество" (1852 — 54).</a:t>
            </a:r>
          </a:p>
          <a:p>
            <a:pPr>
              <a:buNone/>
            </a:pPr>
            <a:r>
              <a:rPr lang="ru-RU" dirty="0" smtClean="0"/>
              <a:t>Вскоре после начала Крымской войны Толстого по его личной просьбе перевели в Севастополь, где он участвовал в защите осажденного города, проявляя редкое бесстрашие. Награжден орденом св. Анны с надписью "За храбрость" и медалями "За защиту Севастополя". В "Севастопольских рассказах" он создал беспощадно достоверную картину войны, что произвело огромное впечатление на русское общество. В эти же годы написал последнюю часть трилогии — "Юность" (1855 — 56), в которой заявил себя не просто "поэтом детства", а исследователем человеческой природы. Этот интерес к человеку и желание понять законы душевной и духовной жизни сохранится и в дальнейшем творчестве.</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51</TotalTime>
  <Words>985</Words>
  <Application>Microsoft Office PowerPoint</Application>
  <PresentationFormat>Экран (4:3)</PresentationFormat>
  <Paragraphs>29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Апекс</vt:lpstr>
      <vt:lpstr>Презентация на тему: «Биография Льва Николаевича Толстого».</vt:lpstr>
      <vt:lpstr>Слайд 2</vt:lpstr>
      <vt:lpstr>Слайд 3</vt:lpstr>
      <vt:lpstr>Слайд 4</vt:lpstr>
      <vt:lpstr>Слайд 5</vt:lpstr>
      <vt:lpstr>Николай Ильич Толстой, отец писателя. Неизвестный художник. Бумага, акварель. 1820-е гг.</vt:lpstr>
      <vt:lpstr>Силуэт М. Н. Волконской — единственное изображение матери писателя. 1810-е гг.</vt:lpstr>
      <vt:lpstr>Слайд 8</vt:lpstr>
      <vt:lpstr>Слайд 9</vt:lpstr>
      <vt:lpstr>Толстой и его брат Николай перед отправлением на Кавказ, 1851</vt:lpstr>
      <vt:lpstr>Лев Толстой в кругу родных.</vt:lpstr>
      <vt:lpstr>Слайд 12</vt:lpstr>
      <vt:lpstr>Л. Н. Толстой (1876)</vt:lpstr>
      <vt:lpstr>Слайд 14</vt:lpstr>
      <vt:lpstr>Л. Н. Толстой в юности, зрелости, старости</vt:lpstr>
      <vt:lpstr>Слайд 16</vt:lpstr>
      <vt:lpstr>Слайд 17</vt:lpstr>
      <vt:lpstr>Книги для детей.</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«Биография Льва Николаевича Толстого».</dc:title>
  <dc:creator>User</dc:creator>
  <cp:lastModifiedBy>Ольга</cp:lastModifiedBy>
  <cp:revision>15</cp:revision>
  <dcterms:created xsi:type="dcterms:W3CDTF">2014-02-13T10:34:29Z</dcterms:created>
  <dcterms:modified xsi:type="dcterms:W3CDTF">2017-12-06T06:25:41Z</dcterms:modified>
</cp:coreProperties>
</file>