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80" r:id="rId2"/>
    <p:sldId id="257" r:id="rId3"/>
    <p:sldId id="281" r:id="rId4"/>
    <p:sldId id="282" r:id="rId5"/>
    <p:sldId id="283" r:id="rId6"/>
    <p:sldId id="279" r:id="rId7"/>
    <p:sldId id="291" r:id="rId8"/>
    <p:sldId id="292" r:id="rId9"/>
    <p:sldId id="285" r:id="rId10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292929"/>
    <a:srgbClr val="4D4D4D"/>
    <a:srgbClr val="B92D14"/>
    <a:srgbClr val="35759D"/>
    <a:srgbClr val="35B19D"/>
    <a:srgbClr val="777777"/>
    <a:srgbClr val="969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47" autoAdjust="0"/>
    <p:restoredTop sz="95573" autoAdjust="0"/>
  </p:normalViewPr>
  <p:slideViewPr>
    <p:cSldViewPr>
      <p:cViewPr varScale="1">
        <p:scale>
          <a:sx n="104" d="100"/>
          <a:sy n="104" d="100"/>
        </p:scale>
        <p:origin x="32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19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A7A84AD-4A63-4077-B7CF-300DA85ADF5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8350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C6AC4DCF-AF53-44BB-A868-B479A013B094}" type="slidenum">
              <a:rPr lang="en-US" sz="1200"/>
              <a:pPr eaLnBrk="1" hangingPunct="1"/>
              <a:t>2</a:t>
            </a:fld>
            <a:endParaRPr lang="en-US" sz="120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2096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8D477043-C18E-4FA4-8858-C76169361840}" type="slidenum">
              <a:rPr lang="en-US" sz="1200"/>
              <a:pPr eaLnBrk="1" hangingPunct="1"/>
              <a:t>6</a:t>
            </a:fld>
            <a:endParaRPr lang="en-US" sz="120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04001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5334000"/>
            <a:ext cx="7772400" cy="704850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  <a:endParaRPr lang="en-US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5867400"/>
            <a:ext cx="7772400" cy="533400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/>
          <a:lstStyle>
            <a:lvl1pPr marL="0" indent="0" algn="r"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Образец подзаголовка</a:t>
            </a:r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38094111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0769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00800" y="1417638"/>
            <a:ext cx="1828800" cy="52117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1417638"/>
            <a:ext cx="5334000" cy="52117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2988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815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5319269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2438400"/>
            <a:ext cx="3581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38400"/>
            <a:ext cx="3581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7881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964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835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7554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454321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3922258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417638"/>
            <a:ext cx="7315200" cy="71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2438400"/>
            <a:ext cx="73152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620688"/>
            <a:ext cx="7315200" cy="864096"/>
          </a:xfrm>
        </p:spPr>
        <p:txBody>
          <a:bodyPr/>
          <a:lstStyle/>
          <a:p>
            <a:pPr algn="ctr"/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МАСТЕР - КЛАСС</a:t>
            </a:r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1772816"/>
            <a:ext cx="7315200" cy="4856584"/>
          </a:xfrm>
        </p:spPr>
        <p:txBody>
          <a:bodyPr/>
          <a:lstStyle/>
          <a:p>
            <a:pPr marL="0" indent="0" algn="ctr">
              <a:buNone/>
            </a:pPr>
            <a:r>
              <a:rPr lang="ru-RU" sz="5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Игровые технологии на уроках русского языка</a:t>
            </a:r>
            <a:endParaRPr lang="ru-RU" sz="5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4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Дедова Наталья Сергеевна</a:t>
            </a:r>
          </a:p>
          <a:p>
            <a:pPr marL="0" indent="0" algn="ctr">
              <a:buNone/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читель русского языка и литературы,</a:t>
            </a:r>
          </a:p>
          <a:p>
            <a:pPr marL="0" indent="0" algn="ctr">
              <a:buNone/>
            </a:pP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«СОШ №40»</a:t>
            </a:r>
          </a:p>
          <a:p>
            <a:pPr marL="0" indent="0" algn="ctr">
              <a:buNone/>
            </a:pP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8.12.2017 г.</a:t>
            </a:r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5726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title"/>
          </p:nvPr>
        </p:nvSpPr>
        <p:spPr>
          <a:xfrm>
            <a:off x="1066800" y="332656"/>
            <a:ext cx="7609656" cy="1656184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ru-RU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технологии</a:t>
            </a:r>
            <a:r>
              <a:rPr lang="ru-RU" sz="32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</a:t>
            </a:r>
            <a:r>
              <a:rPr lang="ru-RU" sz="1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игры не будет, что ж</a:t>
            </a:r>
            <a:br>
              <a:rPr lang="ru-RU" sz="1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тогда останется?</a:t>
            </a:r>
            <a:br>
              <a:rPr lang="ru-RU" sz="1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Л. Н. Толстой</a:t>
            </a:r>
            <a:endParaRPr lang="ru-RU" sz="1800" b="1" dirty="0" smtClean="0">
              <a:solidFill>
                <a:srgbClr val="FFFF00"/>
              </a:solidFill>
            </a:endParaRPr>
          </a:p>
        </p:txBody>
      </p:sp>
      <p:sp>
        <p:nvSpPr>
          <p:cNvPr id="307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066800" y="2420888"/>
            <a:ext cx="7315200" cy="3384376"/>
          </a:xfrm>
        </p:spPr>
        <p:txBody>
          <a:bodyPr/>
          <a:lstStyle/>
          <a:p>
            <a:pPr marL="0" indent="0" algn="ctr" eaLnBrk="1" hangingPunct="1">
              <a:lnSpc>
                <a:spcPct val="80000"/>
              </a:lnSpc>
              <a:buNone/>
            </a:pPr>
            <a:r>
              <a:rPr lang="ru-RU" altLang="ko-KR" sz="3600" dirty="0" smtClean="0">
                <a:solidFill>
                  <a:srgbClr val="000000"/>
                </a:solidFill>
                <a:latin typeface="Times New Roman" panose="02020603050405020304" pitchFamily="18" charset="0"/>
                <a:ea typeface="굴림" panose="020B0600000101010101" pitchFamily="34" charset="-127"/>
                <a:cs typeface="Times New Roman" panose="02020603050405020304" pitchFamily="18" charset="0"/>
              </a:rPr>
              <a:t>    Игровая технология – технология обучения, которая позволяет сделать обычный урок интересным и увлекательным.</a:t>
            </a:r>
          </a:p>
          <a:p>
            <a:pPr marL="0" indent="0" eaLnBrk="1" hangingPunct="1">
              <a:lnSpc>
                <a:spcPct val="80000"/>
              </a:lnSpc>
              <a:buNone/>
            </a:pPr>
            <a:endParaRPr lang="en-US" altLang="ko-KR" sz="3600" dirty="0" smtClean="0">
              <a:solidFill>
                <a:srgbClr val="000000"/>
              </a:solidFill>
              <a:latin typeface="Times New Roman" panose="02020603050405020304" pitchFamily="18" charset="0"/>
              <a:ea typeface="굴림" panose="020B0600000101010101" pitchFamily="34" charset="-127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332656"/>
            <a:ext cx="7315200" cy="576064"/>
          </a:xfrm>
        </p:spPr>
        <p:txBody>
          <a:bodyPr/>
          <a:lstStyle/>
          <a:p>
            <a:pPr algn="ctr"/>
            <a:r>
              <a:rPr lang="ru-RU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технологии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2060848"/>
            <a:ext cx="7560840" cy="3816424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отечественной педагогике проблему игровой технологии разрабатывали  К. Д. Ушинский,      П. П. </a:t>
            </a:r>
            <a:r>
              <a:rPr lang="ru-RU" sz="36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36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лонский</a:t>
            </a:r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Д.Б. </a:t>
            </a:r>
            <a:r>
              <a:rPr lang="ru-RU" sz="36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Эльконин</a:t>
            </a:r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    С.Л. Рубинштейн.</a:t>
            </a:r>
            <a:endParaRPr lang="ru-RU" sz="36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3552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04664"/>
            <a:ext cx="7315200" cy="504056"/>
          </a:xfrm>
        </p:spPr>
        <p:txBody>
          <a:bodyPr/>
          <a:lstStyle/>
          <a:p>
            <a:pPr algn="ctr"/>
            <a:r>
              <a:rPr lang="ru-RU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технологии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556792"/>
            <a:ext cx="8064896" cy="4176464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 smtClean="0">
                <a:solidFill>
                  <a:srgbClr val="000000"/>
                </a:solidFill>
              </a:rPr>
              <a:t>Цели использования игровых технологий:</a:t>
            </a:r>
          </a:p>
          <a:p>
            <a:pPr marL="0" indent="0">
              <a:buNone/>
            </a:pPr>
            <a:r>
              <a:rPr lang="ru-RU" sz="20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ru-RU" sz="24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дидактические: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расширение кругозора, применение ЗУН на практике, развитие определённых умений и навыков;</a:t>
            </a:r>
          </a:p>
          <a:p>
            <a:pPr marL="0" indent="0">
              <a:buNone/>
            </a:pPr>
            <a:r>
              <a:rPr lang="ru-RU" sz="24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4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воспитательные: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самостоятельности,                       сотрудничества, </a:t>
            </a:r>
            <a:r>
              <a:rPr lang="ru-RU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коммуникативности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 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4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развивающие: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качеств и структур личности;</a:t>
            </a:r>
          </a:p>
          <a:p>
            <a:pPr marL="0" indent="0">
              <a:buNone/>
            </a:pPr>
            <a:r>
              <a:rPr lang="ru-RU" sz="24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социальные: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приобщение к нормам и ценностям общества, адаптация к условиям среды.</a:t>
            </a:r>
          </a:p>
        </p:txBody>
      </p:sp>
    </p:spTree>
    <p:extLst>
      <p:ext uri="{BB962C8B-B14F-4D97-AF65-F5344CB8AC3E}">
        <p14:creationId xmlns:p14="http://schemas.microsoft.com/office/powerpoint/2010/main" val="1069446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04664"/>
            <a:ext cx="7315200" cy="504056"/>
          </a:xfrm>
        </p:spPr>
        <p:txBody>
          <a:bodyPr/>
          <a:lstStyle/>
          <a:p>
            <a:pPr algn="ctr"/>
            <a:r>
              <a:rPr lang="ru-RU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технологии</a:t>
            </a:r>
            <a:endParaRPr lang="ru-RU" sz="24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196752"/>
            <a:ext cx="8064896" cy="5184576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технологии используются для решения комплексных задач: усвоения нового, закрепление материала, развития творческих способностей, формирования навыков выступать публично, дают возможности обучающимся понять и изучить учебный материал на уровне знания- понимания.</a:t>
            </a:r>
            <a:endParaRPr lang="ru-RU" sz="36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6208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685800"/>
            <a:ext cx="6934200" cy="715963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игр</a:t>
            </a:r>
            <a:endParaRPr lang="en-US" sz="36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630363"/>
            <a:ext cx="6934200" cy="4267200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None/>
            </a:pPr>
            <a:r>
              <a:rPr lang="ru-RU" sz="2800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игры – упражнения –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совершенствуют познавательные способности, способствуют закреплению учебного материала (ребусы, кроссворды, викторины)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ru-RU" sz="2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игры-путешествия –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способствуют осмыслению и закреплению учебного материала (рассказ, дискуссия, творческие задания)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игры – соревнования </a:t>
            </a:r>
            <a:endParaRPr lang="en-US" sz="2800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48680"/>
            <a:ext cx="7315200" cy="720080"/>
          </a:xfrm>
        </p:spPr>
        <p:txBody>
          <a:bodyPr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- </a:t>
            </a:r>
            <a:r>
              <a:rPr lang="ru-RU" sz="32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энергизаторы</a:t>
            </a: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556792"/>
            <a:ext cx="8352928" cy="5072608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Энергизаторы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это короткие упражнения, восстанавливающие энергию учащихся. Они являются средством, позволяющим успешно преодолевать спад активности класса, восстанавливать интерес к занятию, продолжать продуктивно работать.</a:t>
            </a:r>
          </a:p>
          <a:p>
            <a:pPr marL="0" indent="0" algn="ctr">
              <a:buNone/>
            </a:pP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вида:</a:t>
            </a:r>
          </a:p>
          <a:p>
            <a:pPr marL="0" indent="0" algn="ctr">
              <a:buNone/>
            </a:pP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*вместе решают какую – либо задачу</a:t>
            </a:r>
          </a:p>
          <a:p>
            <a:pPr marL="0" indent="0" algn="ctr">
              <a:buNone/>
            </a:pP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* вместе совершают какое – либо действие</a:t>
            </a:r>
            <a:endParaRPr lang="ru-RU" sz="2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1661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980728"/>
            <a:ext cx="7315200" cy="576064"/>
          </a:xfrm>
        </p:spPr>
        <p:txBody>
          <a:bodyPr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Преимущества </a:t>
            </a:r>
            <a:r>
              <a:rPr lang="ru-RU" sz="28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энергизаторов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1412776"/>
            <a:ext cx="7315200" cy="5216624"/>
          </a:xfrm>
        </p:spPr>
        <p:txBody>
          <a:bodyPr/>
          <a:lstStyle/>
          <a:p>
            <a:pPr marL="0" indent="0">
              <a:buNone/>
            </a:pP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создание </a:t>
            </a:r>
            <a:r>
              <a:rPr lang="ru-RU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положительной </a:t>
            </a:r>
            <a:r>
              <a:rPr lang="ru-RU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психологи-ческой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атмосферы;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восстановление энергии;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*привлечение внимания участников;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*включение в обучение всех учащихся;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получение удовольствия от учёбы;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5373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620688"/>
            <a:ext cx="7315200" cy="432048"/>
          </a:xfrm>
        </p:spPr>
        <p:txBody>
          <a:bodyPr/>
          <a:lstStyle/>
          <a:p>
            <a:pPr algn="ctr"/>
            <a:r>
              <a:rPr lang="ru-RU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технологии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412776"/>
            <a:ext cx="8640960" cy="4896544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 использования технологии:</a:t>
            </a:r>
          </a:p>
          <a:p>
            <a:pPr marL="0" indent="0" algn="ctr">
              <a:buNone/>
            </a:pPr>
            <a:endParaRPr lang="ru-RU" sz="36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раскрытие умственных и творческих способностей обучающихся;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развитие коммуникативной компетенции;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8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вовлечённость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учебный процесс всех обучающихся;</a:t>
            </a:r>
          </a:p>
          <a:p>
            <a:pPr>
              <a:buFontTx/>
              <a:buChar char="-"/>
            </a:pP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расширение кругозора;</a:t>
            </a:r>
          </a:p>
          <a:p>
            <a:pPr marL="0" indent="0">
              <a:buNone/>
            </a:pPr>
            <a:endParaRPr lang="ru-RU" sz="2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7761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-template-24">
  <a:themeElements>
    <a:clrScheme name="">
      <a:dk1>
        <a:srgbClr val="808080"/>
      </a:dk1>
      <a:lt1>
        <a:srgbClr val="FFFFFF"/>
      </a:lt1>
      <a:dk2>
        <a:srgbClr val="FFFFFF"/>
      </a:dk2>
      <a:lt2>
        <a:srgbClr val="0120BD"/>
      </a:lt2>
      <a:accent1>
        <a:srgbClr val="C300E6"/>
      </a:accent1>
      <a:accent2>
        <a:srgbClr val="F96F1C"/>
      </a:accent2>
      <a:accent3>
        <a:srgbClr val="FFFFFF"/>
      </a:accent3>
      <a:accent4>
        <a:srgbClr val="6C6C6C"/>
      </a:accent4>
      <a:accent5>
        <a:srgbClr val="DEAAF0"/>
      </a:accent5>
      <a:accent6>
        <a:srgbClr val="E26418"/>
      </a:accent6>
      <a:hlink>
        <a:srgbClr val="FFBF07"/>
      </a:hlink>
      <a:folHlink>
        <a:srgbClr val="5F5F5F"/>
      </a:folHlink>
    </a:clrScheme>
    <a:fontScheme name="powerpoint-template-24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owerpoint-template-24 1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2">
        <a:dk1>
          <a:srgbClr val="4D4D4D"/>
        </a:dk1>
        <a:lt1>
          <a:srgbClr val="FFFFFF"/>
        </a:lt1>
        <a:dk2>
          <a:srgbClr val="4D4D4D"/>
        </a:dk2>
        <a:lt2>
          <a:srgbClr val="FBB240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3">
        <a:dk1>
          <a:srgbClr val="4D4D4D"/>
        </a:dk1>
        <a:lt1>
          <a:srgbClr val="FFFFFF"/>
        </a:lt1>
        <a:dk2>
          <a:srgbClr val="4D4D4D"/>
        </a:dk2>
        <a:lt2>
          <a:srgbClr val="FE564C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4">
        <a:dk1>
          <a:srgbClr val="4D4D4D"/>
        </a:dk1>
        <a:lt1>
          <a:srgbClr val="FFFFFF"/>
        </a:lt1>
        <a:dk2>
          <a:srgbClr val="4D4D4D"/>
        </a:dk2>
        <a:lt2>
          <a:srgbClr val="BB2A32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5">
        <a:dk1>
          <a:srgbClr val="4D4D4D"/>
        </a:dk1>
        <a:lt1>
          <a:srgbClr val="FFFFFF"/>
        </a:lt1>
        <a:dk2>
          <a:srgbClr val="4D4D4D"/>
        </a:dk2>
        <a:lt2>
          <a:srgbClr val="E84A25"/>
        </a:lt2>
        <a:accent1>
          <a:srgbClr val="ED6A24"/>
        </a:accent1>
        <a:accent2>
          <a:srgbClr val="F99E1C"/>
        </a:accent2>
        <a:accent3>
          <a:srgbClr val="FFFFFF"/>
        </a:accent3>
        <a:accent4>
          <a:srgbClr val="404040"/>
        </a:accent4>
        <a:accent5>
          <a:srgbClr val="F4B9AC"/>
        </a:accent5>
        <a:accent6>
          <a:srgbClr val="E28F18"/>
        </a:accent6>
        <a:hlink>
          <a:srgbClr val="F1B545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6">
        <a:dk1>
          <a:srgbClr val="4D4D4D"/>
        </a:dk1>
        <a:lt1>
          <a:srgbClr val="FFFFFF"/>
        </a:lt1>
        <a:dk2>
          <a:srgbClr val="4D4D4D"/>
        </a:dk2>
        <a:lt2>
          <a:srgbClr val="B92D14"/>
        </a:lt2>
        <a:accent1>
          <a:srgbClr val="D34E13"/>
        </a:accent1>
        <a:accent2>
          <a:srgbClr val="DC9009"/>
        </a:accent2>
        <a:accent3>
          <a:srgbClr val="FFFFFF"/>
        </a:accent3>
        <a:accent4>
          <a:srgbClr val="404040"/>
        </a:accent4>
        <a:accent5>
          <a:srgbClr val="E6B2AA"/>
        </a:accent5>
        <a:accent6>
          <a:srgbClr val="C78207"/>
        </a:accent6>
        <a:hlink>
          <a:srgbClr val="EEC63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7">
        <a:dk1>
          <a:srgbClr val="4D4D4D"/>
        </a:dk1>
        <a:lt1>
          <a:srgbClr val="FFFFFF"/>
        </a:lt1>
        <a:dk2>
          <a:srgbClr val="4D4D4D"/>
        </a:dk2>
        <a:lt2>
          <a:srgbClr val="AE6310"/>
        </a:lt2>
        <a:accent1>
          <a:srgbClr val="E79613"/>
        </a:accent1>
        <a:accent2>
          <a:srgbClr val="E1720D"/>
        </a:accent2>
        <a:accent3>
          <a:srgbClr val="FFFFFF"/>
        </a:accent3>
        <a:accent4>
          <a:srgbClr val="404040"/>
        </a:accent4>
        <a:accent5>
          <a:srgbClr val="F1C9AA"/>
        </a:accent5>
        <a:accent6>
          <a:srgbClr val="CC670B"/>
        </a:accent6>
        <a:hlink>
          <a:srgbClr val="C6470A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8">
        <a:dk1>
          <a:srgbClr val="4D4D4D"/>
        </a:dk1>
        <a:lt1>
          <a:srgbClr val="FFFFFF"/>
        </a:lt1>
        <a:dk2>
          <a:srgbClr val="4D4D4D"/>
        </a:dk2>
        <a:lt2>
          <a:srgbClr val="AF5612"/>
        </a:lt2>
        <a:accent1>
          <a:srgbClr val="CB882F"/>
        </a:accent1>
        <a:accent2>
          <a:srgbClr val="E7C432"/>
        </a:accent2>
        <a:accent3>
          <a:srgbClr val="FFFFFF"/>
        </a:accent3>
        <a:accent4>
          <a:srgbClr val="404040"/>
        </a:accent4>
        <a:accent5>
          <a:srgbClr val="E2C3AD"/>
        </a:accent5>
        <a:accent6>
          <a:srgbClr val="D1B12C"/>
        </a:accent6>
        <a:hlink>
          <a:srgbClr val="EECA34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9">
        <a:dk1>
          <a:srgbClr val="4D4D4D"/>
        </a:dk1>
        <a:lt1>
          <a:srgbClr val="FFFFFF"/>
        </a:lt1>
        <a:dk2>
          <a:srgbClr val="4D4D4D"/>
        </a:dk2>
        <a:lt2>
          <a:srgbClr val="9A5E40"/>
        </a:lt2>
        <a:accent1>
          <a:srgbClr val="AE7750"/>
        </a:accent1>
        <a:accent2>
          <a:srgbClr val="C08D60"/>
        </a:accent2>
        <a:accent3>
          <a:srgbClr val="FFFFFF"/>
        </a:accent3>
        <a:accent4>
          <a:srgbClr val="404040"/>
        </a:accent4>
        <a:accent5>
          <a:srgbClr val="D3BDB3"/>
        </a:accent5>
        <a:accent6>
          <a:srgbClr val="AE7F56"/>
        </a:accent6>
        <a:hlink>
          <a:srgbClr val="CCA47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0">
        <a:dk1>
          <a:srgbClr val="4D4D4D"/>
        </a:dk1>
        <a:lt1>
          <a:srgbClr val="FFFFFF"/>
        </a:lt1>
        <a:dk2>
          <a:srgbClr val="4D4D4D"/>
        </a:dk2>
        <a:lt2>
          <a:srgbClr val="D1BB77"/>
        </a:lt2>
        <a:accent1>
          <a:srgbClr val="DBBA87"/>
        </a:accent1>
        <a:accent2>
          <a:srgbClr val="E0B265"/>
        </a:accent2>
        <a:accent3>
          <a:srgbClr val="FFFFFF"/>
        </a:accent3>
        <a:accent4>
          <a:srgbClr val="404040"/>
        </a:accent4>
        <a:accent5>
          <a:srgbClr val="EAD9C3"/>
        </a:accent5>
        <a:accent6>
          <a:srgbClr val="CBA15B"/>
        </a:accent6>
        <a:hlink>
          <a:srgbClr val="E9C27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1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2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3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D3D3D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4">
        <a:dk1>
          <a:srgbClr val="FFFFFF"/>
        </a:dk1>
        <a:lt1>
          <a:srgbClr val="FFFFFF"/>
        </a:lt1>
        <a:dk2>
          <a:srgbClr val="FFFFFF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DADADA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5">
        <a:dk1>
          <a:srgbClr val="FFFFFF"/>
        </a:dk1>
        <a:lt1>
          <a:srgbClr val="FFFFFF"/>
        </a:lt1>
        <a:dk2>
          <a:srgbClr val="FFFFFF"/>
        </a:dk2>
        <a:lt2>
          <a:srgbClr val="55A6FE"/>
        </a:lt2>
        <a:accent1>
          <a:srgbClr val="71BBFF"/>
        </a:accent1>
        <a:accent2>
          <a:srgbClr val="74CCFF"/>
        </a:accent2>
        <a:accent3>
          <a:srgbClr val="FFFFFF"/>
        </a:accent3>
        <a:accent4>
          <a:srgbClr val="DADADA"/>
        </a:accent4>
        <a:accent5>
          <a:srgbClr val="BBDAFF"/>
        </a:accent5>
        <a:accent6>
          <a:srgbClr val="68B9E7"/>
        </a:accent6>
        <a:hlink>
          <a:srgbClr val="94D8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6">
        <a:dk1>
          <a:srgbClr val="FFFFFF"/>
        </a:dk1>
        <a:lt1>
          <a:srgbClr val="FFFFFF"/>
        </a:lt1>
        <a:dk2>
          <a:srgbClr val="FFFFFF"/>
        </a:dk2>
        <a:lt2>
          <a:srgbClr val="4BA1FF"/>
        </a:lt2>
        <a:accent1>
          <a:srgbClr val="5DB2FF"/>
        </a:accent1>
        <a:accent2>
          <a:srgbClr val="65C8FF"/>
        </a:accent2>
        <a:accent3>
          <a:srgbClr val="FFFFFF"/>
        </a:accent3>
        <a:accent4>
          <a:srgbClr val="DADADA"/>
        </a:accent4>
        <a:accent5>
          <a:srgbClr val="B6D5FF"/>
        </a:accent5>
        <a:accent6>
          <a:srgbClr val="5BB5E7"/>
        </a:accent6>
        <a:hlink>
          <a:srgbClr val="87E1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мастер класс игровые технологии</Template>
  <TotalTime>711</TotalTime>
  <Words>327</Words>
  <Application>Microsoft Office PowerPoint</Application>
  <PresentationFormat>Экран (4:3)</PresentationFormat>
  <Paragraphs>44</Paragraphs>
  <Slides>9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굴림</vt:lpstr>
      <vt:lpstr>Arial</vt:lpstr>
      <vt:lpstr>Microsoft Sans Serif</vt:lpstr>
      <vt:lpstr>Times New Roman</vt:lpstr>
      <vt:lpstr>powerpoint-template-24</vt:lpstr>
      <vt:lpstr>МАСТЕР - КЛАСС</vt:lpstr>
      <vt:lpstr>Игровые технологии                                               А игры не будет, что ж                                                                        тогда останется?                                                                                                    Л. Н. Толстой</vt:lpstr>
      <vt:lpstr>Игровые технологии</vt:lpstr>
      <vt:lpstr>Игровые технологии</vt:lpstr>
      <vt:lpstr>Игровые технологии</vt:lpstr>
      <vt:lpstr>Виды игр</vt:lpstr>
      <vt:lpstr>Игры - энергизаторы</vt:lpstr>
      <vt:lpstr>Преимущества энергизаторов</vt:lpstr>
      <vt:lpstr>Игровые технологии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 - КЛАСС</dc:title>
  <dc:creator>User1</dc:creator>
  <cp:lastModifiedBy>User1</cp:lastModifiedBy>
  <cp:revision>32</cp:revision>
  <dcterms:created xsi:type="dcterms:W3CDTF">2017-12-07T07:40:18Z</dcterms:created>
  <dcterms:modified xsi:type="dcterms:W3CDTF">2017-12-08T02:33:52Z</dcterms:modified>
</cp:coreProperties>
</file>