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62" r:id="rId4"/>
    <p:sldId id="257" r:id="rId5"/>
    <p:sldId id="259" r:id="rId6"/>
    <p:sldId id="258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CC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E7CF83B-165A-4AFF-89DE-1F504D6D9AE3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A6CA846-DE3E-4416-B601-9B0061B066C5}">
      <dgm:prSet phldrT="[Текст]"/>
      <dgm:spPr/>
      <dgm:t>
        <a:bodyPr/>
        <a:lstStyle/>
        <a:p>
          <a:r>
            <a:rPr lang="ru-RU" dirty="0" smtClean="0"/>
            <a:t>2</a:t>
          </a:r>
          <a:endParaRPr lang="ru-RU" dirty="0"/>
        </a:p>
      </dgm:t>
    </dgm:pt>
    <dgm:pt modelId="{972C867B-F151-4552-9544-32E44BE314BD}" type="parTrans" cxnId="{5B90D59D-4D85-48AD-82B1-81F90E2611A8}">
      <dgm:prSet/>
      <dgm:spPr/>
      <dgm:t>
        <a:bodyPr/>
        <a:lstStyle/>
        <a:p>
          <a:endParaRPr lang="ru-RU"/>
        </a:p>
      </dgm:t>
    </dgm:pt>
    <dgm:pt modelId="{9089D05E-2851-45CD-A24F-248E3BD24986}" type="sibTrans" cxnId="{5B90D59D-4D85-48AD-82B1-81F90E2611A8}">
      <dgm:prSet/>
      <dgm:spPr/>
      <dgm:t>
        <a:bodyPr/>
        <a:lstStyle/>
        <a:p>
          <a:endParaRPr lang="ru-RU"/>
        </a:p>
      </dgm:t>
    </dgm:pt>
    <dgm:pt modelId="{05CD1646-0C60-413C-AB6A-3B20189CE555}">
      <dgm:prSet phldrT="[Текст]"/>
      <dgm:spPr/>
      <dgm:t>
        <a:bodyPr/>
        <a:lstStyle/>
        <a:p>
          <a:r>
            <a:rPr lang="ru-RU" dirty="0" smtClean="0"/>
            <a:t>Индустриальное общество</a:t>
          </a:r>
          <a:endParaRPr lang="ru-RU" dirty="0"/>
        </a:p>
      </dgm:t>
    </dgm:pt>
    <dgm:pt modelId="{62CC7C0A-9089-4A5A-9C90-70861EBE6F15}" type="parTrans" cxnId="{CB375025-AF92-4C8A-9531-E83597687568}">
      <dgm:prSet/>
      <dgm:spPr/>
      <dgm:t>
        <a:bodyPr/>
        <a:lstStyle/>
        <a:p>
          <a:endParaRPr lang="ru-RU"/>
        </a:p>
      </dgm:t>
    </dgm:pt>
    <dgm:pt modelId="{88CAC614-6E61-4550-9DA2-595870B6B02D}" type="sibTrans" cxnId="{CB375025-AF92-4C8A-9531-E83597687568}">
      <dgm:prSet/>
      <dgm:spPr/>
      <dgm:t>
        <a:bodyPr/>
        <a:lstStyle/>
        <a:p>
          <a:endParaRPr lang="ru-RU"/>
        </a:p>
      </dgm:t>
    </dgm:pt>
    <dgm:pt modelId="{65DB351E-5B31-4D09-AA35-93C496DCDCBF}">
      <dgm:prSet phldrT="[Текст]"/>
      <dgm:spPr/>
      <dgm:t>
        <a:bodyPr/>
        <a:lstStyle/>
        <a:p>
          <a:r>
            <a:rPr lang="ru-RU" dirty="0" smtClean="0"/>
            <a:t>1</a:t>
          </a:r>
          <a:endParaRPr lang="ru-RU" dirty="0"/>
        </a:p>
      </dgm:t>
    </dgm:pt>
    <dgm:pt modelId="{848446C7-CA94-4A6D-B7CF-9272B043D847}" type="parTrans" cxnId="{775BA8CE-AE4D-42FA-8482-7E6BC65CB73B}">
      <dgm:prSet/>
      <dgm:spPr/>
      <dgm:t>
        <a:bodyPr/>
        <a:lstStyle/>
        <a:p>
          <a:endParaRPr lang="ru-RU"/>
        </a:p>
      </dgm:t>
    </dgm:pt>
    <dgm:pt modelId="{9CB5FCBA-C350-4E2A-AEE8-9108A1AC12AF}" type="sibTrans" cxnId="{775BA8CE-AE4D-42FA-8482-7E6BC65CB73B}">
      <dgm:prSet/>
      <dgm:spPr/>
      <dgm:t>
        <a:bodyPr/>
        <a:lstStyle/>
        <a:p>
          <a:endParaRPr lang="ru-RU"/>
        </a:p>
      </dgm:t>
    </dgm:pt>
    <dgm:pt modelId="{C12363A8-4679-41E8-B375-9D85BB19FE1C}">
      <dgm:prSet phldrT="[Текст]"/>
      <dgm:spPr/>
      <dgm:t>
        <a:bodyPr/>
        <a:lstStyle/>
        <a:p>
          <a:r>
            <a:rPr lang="ru-RU" dirty="0" smtClean="0"/>
            <a:t>Традиционное (аграрное) общество</a:t>
          </a:r>
          <a:endParaRPr lang="ru-RU" dirty="0"/>
        </a:p>
      </dgm:t>
    </dgm:pt>
    <dgm:pt modelId="{59489BDE-5DDA-40DB-A4D5-77ED08010769}" type="parTrans" cxnId="{C4B3BED6-F5C0-4EE4-B35B-0B56AF4848E7}">
      <dgm:prSet/>
      <dgm:spPr/>
      <dgm:t>
        <a:bodyPr/>
        <a:lstStyle/>
        <a:p>
          <a:endParaRPr lang="ru-RU"/>
        </a:p>
      </dgm:t>
    </dgm:pt>
    <dgm:pt modelId="{F225443D-F646-4B98-98DA-C10BF3179BF5}" type="sibTrans" cxnId="{C4B3BED6-F5C0-4EE4-B35B-0B56AF4848E7}">
      <dgm:prSet/>
      <dgm:spPr/>
      <dgm:t>
        <a:bodyPr/>
        <a:lstStyle/>
        <a:p>
          <a:endParaRPr lang="ru-RU"/>
        </a:p>
      </dgm:t>
    </dgm:pt>
    <dgm:pt modelId="{B12AA232-FAC1-40D2-A731-E9D89499273F}">
      <dgm:prSet phldrT="[Текст]"/>
      <dgm:spPr/>
      <dgm:t>
        <a:bodyPr/>
        <a:lstStyle/>
        <a:p>
          <a:r>
            <a:rPr lang="ru-RU" dirty="0" smtClean="0"/>
            <a:t>Постиндустриальное общество</a:t>
          </a:r>
          <a:endParaRPr lang="ru-RU" dirty="0"/>
        </a:p>
      </dgm:t>
    </dgm:pt>
    <dgm:pt modelId="{07AE5123-C156-488A-A17B-6DF2BA25E1A3}" type="sibTrans" cxnId="{509D781E-C2D3-4464-A032-6FFA8A5E966C}">
      <dgm:prSet/>
      <dgm:spPr/>
      <dgm:t>
        <a:bodyPr/>
        <a:lstStyle/>
        <a:p>
          <a:endParaRPr lang="ru-RU"/>
        </a:p>
      </dgm:t>
    </dgm:pt>
    <dgm:pt modelId="{14A6B835-A989-44AA-B29C-1512C4A00BC9}" type="parTrans" cxnId="{509D781E-C2D3-4464-A032-6FFA8A5E966C}">
      <dgm:prSet/>
      <dgm:spPr/>
      <dgm:t>
        <a:bodyPr/>
        <a:lstStyle/>
        <a:p>
          <a:endParaRPr lang="ru-RU"/>
        </a:p>
      </dgm:t>
    </dgm:pt>
    <dgm:pt modelId="{F3A21FE2-4A38-4E04-BE7B-30F0FDF22BC7}">
      <dgm:prSet phldrT="[Текст]"/>
      <dgm:spPr/>
      <dgm:t>
        <a:bodyPr/>
        <a:lstStyle/>
        <a:p>
          <a:r>
            <a:rPr lang="ru-RU" dirty="0" smtClean="0"/>
            <a:t>3</a:t>
          </a:r>
          <a:endParaRPr lang="ru-RU" dirty="0"/>
        </a:p>
      </dgm:t>
    </dgm:pt>
    <dgm:pt modelId="{5D9E8017-2887-4084-BCAF-0FCC3F57E310}" type="sibTrans" cxnId="{DD214FA1-A51B-415A-B35D-6B2046AE6EC5}">
      <dgm:prSet/>
      <dgm:spPr/>
      <dgm:t>
        <a:bodyPr/>
        <a:lstStyle/>
        <a:p>
          <a:endParaRPr lang="ru-RU"/>
        </a:p>
      </dgm:t>
    </dgm:pt>
    <dgm:pt modelId="{0CC25577-1B52-4E14-83D2-2A4690B51BFC}" type="parTrans" cxnId="{DD214FA1-A51B-415A-B35D-6B2046AE6EC5}">
      <dgm:prSet/>
      <dgm:spPr/>
      <dgm:t>
        <a:bodyPr/>
        <a:lstStyle/>
        <a:p>
          <a:endParaRPr lang="ru-RU"/>
        </a:p>
      </dgm:t>
    </dgm:pt>
    <dgm:pt modelId="{9FB1590A-E5E0-44C3-BE1E-A6F3315207DB}" type="pres">
      <dgm:prSet presAssocID="{7E7CF83B-165A-4AFF-89DE-1F504D6D9AE3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4D579B9-162B-4F97-A8F5-0DB8F2D8FCE4}" type="pres">
      <dgm:prSet presAssocID="{F3A21FE2-4A38-4E04-BE7B-30F0FDF22BC7}" presName="composite" presStyleCnt="0"/>
      <dgm:spPr/>
    </dgm:pt>
    <dgm:pt modelId="{CEFA7615-7746-4294-A0BF-10A314F58483}" type="pres">
      <dgm:prSet presAssocID="{F3A21FE2-4A38-4E04-BE7B-30F0FDF22BC7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DF4BA2-FC56-4CF2-960E-E4AFBD92713E}" type="pres">
      <dgm:prSet presAssocID="{F3A21FE2-4A38-4E04-BE7B-30F0FDF22BC7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D1DD6D-6F46-4919-A639-701C91E8EB84}" type="pres">
      <dgm:prSet presAssocID="{5D9E8017-2887-4084-BCAF-0FCC3F57E310}" presName="sp" presStyleCnt="0"/>
      <dgm:spPr/>
    </dgm:pt>
    <dgm:pt modelId="{BA7BC402-505F-4331-BF21-51BA901F062B}" type="pres">
      <dgm:prSet presAssocID="{CA6CA846-DE3E-4416-B601-9B0061B066C5}" presName="composite" presStyleCnt="0"/>
      <dgm:spPr/>
    </dgm:pt>
    <dgm:pt modelId="{15485A66-E2BB-46FC-9D02-627D80583D97}" type="pres">
      <dgm:prSet presAssocID="{CA6CA846-DE3E-4416-B601-9B0061B066C5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7A2FBA-8E5B-4709-82C3-72CBF394A162}" type="pres">
      <dgm:prSet presAssocID="{CA6CA846-DE3E-4416-B601-9B0061B066C5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1F93C5-91D2-42C5-BF42-E5197C0C1EC3}" type="pres">
      <dgm:prSet presAssocID="{9089D05E-2851-45CD-A24F-248E3BD24986}" presName="sp" presStyleCnt="0"/>
      <dgm:spPr/>
    </dgm:pt>
    <dgm:pt modelId="{8ACDC032-5241-4E95-ABC6-0FFE576988ED}" type="pres">
      <dgm:prSet presAssocID="{65DB351E-5B31-4D09-AA35-93C496DCDCBF}" presName="composite" presStyleCnt="0"/>
      <dgm:spPr/>
    </dgm:pt>
    <dgm:pt modelId="{17EA5ACF-9A9E-41BE-AB03-F5868DBC4FC3}" type="pres">
      <dgm:prSet presAssocID="{65DB351E-5B31-4D09-AA35-93C496DCDCBF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9D7883-17BF-4A34-9BB7-984B0121B096}" type="pres">
      <dgm:prSet presAssocID="{65DB351E-5B31-4D09-AA35-93C496DCDCBF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75BA8CE-AE4D-42FA-8482-7E6BC65CB73B}" srcId="{7E7CF83B-165A-4AFF-89DE-1F504D6D9AE3}" destId="{65DB351E-5B31-4D09-AA35-93C496DCDCBF}" srcOrd="2" destOrd="0" parTransId="{848446C7-CA94-4A6D-B7CF-9272B043D847}" sibTransId="{9CB5FCBA-C350-4E2A-AEE8-9108A1AC12AF}"/>
    <dgm:cxn modelId="{C4B3BED6-F5C0-4EE4-B35B-0B56AF4848E7}" srcId="{65DB351E-5B31-4D09-AA35-93C496DCDCBF}" destId="{C12363A8-4679-41E8-B375-9D85BB19FE1C}" srcOrd="0" destOrd="0" parTransId="{59489BDE-5DDA-40DB-A4D5-77ED08010769}" sibTransId="{F225443D-F646-4B98-98DA-C10BF3179BF5}"/>
    <dgm:cxn modelId="{0B590C72-E949-47E4-A1CE-8E0427EB601E}" type="presOf" srcId="{B12AA232-FAC1-40D2-A731-E9D89499273F}" destId="{EDDF4BA2-FC56-4CF2-960E-E4AFBD92713E}" srcOrd="0" destOrd="0" presId="urn:microsoft.com/office/officeart/2005/8/layout/chevron2"/>
    <dgm:cxn modelId="{509D781E-C2D3-4464-A032-6FFA8A5E966C}" srcId="{F3A21FE2-4A38-4E04-BE7B-30F0FDF22BC7}" destId="{B12AA232-FAC1-40D2-A731-E9D89499273F}" srcOrd="0" destOrd="0" parTransId="{14A6B835-A989-44AA-B29C-1512C4A00BC9}" sibTransId="{07AE5123-C156-488A-A17B-6DF2BA25E1A3}"/>
    <dgm:cxn modelId="{5021D624-2461-4280-96DA-0DBA8C294C1C}" type="presOf" srcId="{65DB351E-5B31-4D09-AA35-93C496DCDCBF}" destId="{17EA5ACF-9A9E-41BE-AB03-F5868DBC4FC3}" srcOrd="0" destOrd="0" presId="urn:microsoft.com/office/officeart/2005/8/layout/chevron2"/>
    <dgm:cxn modelId="{400DB1A4-C7CE-4E10-99C7-D0043A8129CC}" type="presOf" srcId="{C12363A8-4679-41E8-B375-9D85BB19FE1C}" destId="{EC9D7883-17BF-4A34-9BB7-984B0121B096}" srcOrd="0" destOrd="0" presId="urn:microsoft.com/office/officeart/2005/8/layout/chevron2"/>
    <dgm:cxn modelId="{58691C7E-72B1-43D3-B86D-AE0697651B5A}" type="presOf" srcId="{F3A21FE2-4A38-4E04-BE7B-30F0FDF22BC7}" destId="{CEFA7615-7746-4294-A0BF-10A314F58483}" srcOrd="0" destOrd="0" presId="urn:microsoft.com/office/officeart/2005/8/layout/chevron2"/>
    <dgm:cxn modelId="{DD214FA1-A51B-415A-B35D-6B2046AE6EC5}" srcId="{7E7CF83B-165A-4AFF-89DE-1F504D6D9AE3}" destId="{F3A21FE2-4A38-4E04-BE7B-30F0FDF22BC7}" srcOrd="0" destOrd="0" parTransId="{0CC25577-1B52-4E14-83D2-2A4690B51BFC}" sibTransId="{5D9E8017-2887-4084-BCAF-0FCC3F57E310}"/>
    <dgm:cxn modelId="{24E979DB-67D8-4D98-B479-D911AD3B4FB4}" type="presOf" srcId="{05CD1646-0C60-413C-AB6A-3B20189CE555}" destId="{EC7A2FBA-8E5B-4709-82C3-72CBF394A162}" srcOrd="0" destOrd="0" presId="urn:microsoft.com/office/officeart/2005/8/layout/chevron2"/>
    <dgm:cxn modelId="{5B90D59D-4D85-48AD-82B1-81F90E2611A8}" srcId="{7E7CF83B-165A-4AFF-89DE-1F504D6D9AE3}" destId="{CA6CA846-DE3E-4416-B601-9B0061B066C5}" srcOrd="1" destOrd="0" parTransId="{972C867B-F151-4552-9544-32E44BE314BD}" sibTransId="{9089D05E-2851-45CD-A24F-248E3BD24986}"/>
    <dgm:cxn modelId="{8445165B-C19A-4040-B80E-9393324938DE}" type="presOf" srcId="{7E7CF83B-165A-4AFF-89DE-1F504D6D9AE3}" destId="{9FB1590A-E5E0-44C3-BE1E-A6F3315207DB}" srcOrd="0" destOrd="0" presId="urn:microsoft.com/office/officeart/2005/8/layout/chevron2"/>
    <dgm:cxn modelId="{CB375025-AF92-4C8A-9531-E83597687568}" srcId="{CA6CA846-DE3E-4416-B601-9B0061B066C5}" destId="{05CD1646-0C60-413C-AB6A-3B20189CE555}" srcOrd="0" destOrd="0" parTransId="{62CC7C0A-9089-4A5A-9C90-70861EBE6F15}" sibTransId="{88CAC614-6E61-4550-9DA2-595870B6B02D}"/>
    <dgm:cxn modelId="{142577C2-2BEF-43FA-B2C7-4E8438DCBEF9}" type="presOf" srcId="{CA6CA846-DE3E-4416-B601-9B0061B066C5}" destId="{15485A66-E2BB-46FC-9D02-627D80583D97}" srcOrd="0" destOrd="0" presId="urn:microsoft.com/office/officeart/2005/8/layout/chevron2"/>
    <dgm:cxn modelId="{13C18882-23E5-4377-8332-DB73F64458B8}" type="presParOf" srcId="{9FB1590A-E5E0-44C3-BE1E-A6F3315207DB}" destId="{54D579B9-162B-4F97-A8F5-0DB8F2D8FCE4}" srcOrd="0" destOrd="0" presId="urn:microsoft.com/office/officeart/2005/8/layout/chevron2"/>
    <dgm:cxn modelId="{06253281-71DD-4F06-82F0-E8557A9A8708}" type="presParOf" srcId="{54D579B9-162B-4F97-A8F5-0DB8F2D8FCE4}" destId="{CEFA7615-7746-4294-A0BF-10A314F58483}" srcOrd="0" destOrd="0" presId="urn:microsoft.com/office/officeart/2005/8/layout/chevron2"/>
    <dgm:cxn modelId="{BD585D71-ECCA-4CD9-AFA4-357B92574027}" type="presParOf" srcId="{54D579B9-162B-4F97-A8F5-0DB8F2D8FCE4}" destId="{EDDF4BA2-FC56-4CF2-960E-E4AFBD92713E}" srcOrd="1" destOrd="0" presId="urn:microsoft.com/office/officeart/2005/8/layout/chevron2"/>
    <dgm:cxn modelId="{4E1065D7-7C14-40DE-9D9F-E55B1060BEAA}" type="presParOf" srcId="{9FB1590A-E5E0-44C3-BE1E-A6F3315207DB}" destId="{43D1DD6D-6F46-4919-A639-701C91E8EB84}" srcOrd="1" destOrd="0" presId="urn:microsoft.com/office/officeart/2005/8/layout/chevron2"/>
    <dgm:cxn modelId="{8B1E447E-EFF2-4991-8CCD-FBF4F72F2A47}" type="presParOf" srcId="{9FB1590A-E5E0-44C3-BE1E-A6F3315207DB}" destId="{BA7BC402-505F-4331-BF21-51BA901F062B}" srcOrd="2" destOrd="0" presId="urn:microsoft.com/office/officeart/2005/8/layout/chevron2"/>
    <dgm:cxn modelId="{7675D07F-3A2E-4ECD-B89D-7712F7E53C01}" type="presParOf" srcId="{BA7BC402-505F-4331-BF21-51BA901F062B}" destId="{15485A66-E2BB-46FC-9D02-627D80583D97}" srcOrd="0" destOrd="0" presId="urn:microsoft.com/office/officeart/2005/8/layout/chevron2"/>
    <dgm:cxn modelId="{E22E892F-63A8-47B4-92A6-54494A73F924}" type="presParOf" srcId="{BA7BC402-505F-4331-BF21-51BA901F062B}" destId="{EC7A2FBA-8E5B-4709-82C3-72CBF394A162}" srcOrd="1" destOrd="0" presId="urn:microsoft.com/office/officeart/2005/8/layout/chevron2"/>
    <dgm:cxn modelId="{F9E8AE18-0265-41D2-B854-D07F72B0145F}" type="presParOf" srcId="{9FB1590A-E5E0-44C3-BE1E-A6F3315207DB}" destId="{7B1F93C5-91D2-42C5-BF42-E5197C0C1EC3}" srcOrd="3" destOrd="0" presId="urn:microsoft.com/office/officeart/2005/8/layout/chevron2"/>
    <dgm:cxn modelId="{601934C9-7EE1-47B1-8260-C9BA06D4688E}" type="presParOf" srcId="{9FB1590A-E5E0-44C3-BE1E-A6F3315207DB}" destId="{8ACDC032-5241-4E95-ABC6-0FFE576988ED}" srcOrd="4" destOrd="0" presId="urn:microsoft.com/office/officeart/2005/8/layout/chevron2"/>
    <dgm:cxn modelId="{626A8A4B-9825-4A88-B298-1431DAF188EF}" type="presParOf" srcId="{8ACDC032-5241-4E95-ABC6-0FFE576988ED}" destId="{17EA5ACF-9A9E-41BE-AB03-F5868DBC4FC3}" srcOrd="0" destOrd="0" presId="urn:microsoft.com/office/officeart/2005/8/layout/chevron2"/>
    <dgm:cxn modelId="{05E05DF4-3C46-4E0A-B9CD-26DD7FCC9610}" type="presParOf" srcId="{8ACDC032-5241-4E95-ABC6-0FFE576988ED}" destId="{EC9D7883-17BF-4A34-9BB7-984B0121B096}" srcOrd="1" destOrd="0" presId="urn:microsoft.com/office/officeart/2005/8/layout/chevron2"/>
  </dgm:cxnLst>
  <dgm:bg>
    <a:noFill/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EFA7615-7746-4294-A0BF-10A314F58483}">
      <dsp:nvSpPr>
        <dsp:cNvPr id="0" name=""/>
        <dsp:cNvSpPr/>
      </dsp:nvSpPr>
      <dsp:spPr>
        <a:xfrm rot="5400000">
          <a:off x="-361652" y="362453"/>
          <a:ext cx="2411015" cy="168771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845" tIns="29845" rIns="29845" bIns="29845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700" kern="1200" dirty="0" smtClean="0"/>
            <a:t>3</a:t>
          </a:r>
          <a:endParaRPr lang="ru-RU" sz="4700" kern="1200" dirty="0"/>
        </a:p>
      </dsp:txBody>
      <dsp:txXfrm rot="5400000">
        <a:off x="-361652" y="362453"/>
        <a:ext cx="2411015" cy="1687710"/>
      </dsp:txXfrm>
    </dsp:sp>
    <dsp:sp modelId="{EDDF4BA2-FC56-4CF2-960E-E4AFBD92713E}">
      <dsp:nvSpPr>
        <dsp:cNvPr id="0" name=""/>
        <dsp:cNvSpPr/>
      </dsp:nvSpPr>
      <dsp:spPr>
        <a:xfrm rot="5400000">
          <a:off x="4632275" y="-2943762"/>
          <a:ext cx="1567160" cy="745628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808" tIns="21590" rIns="21590" bIns="21590" numCol="1" spcCol="1270" anchor="ctr" anchorCtr="0">
          <a:noAutofit/>
        </a:bodyPr>
        <a:lstStyle/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400" kern="1200" dirty="0" smtClean="0"/>
            <a:t>Постиндустриальное общество</a:t>
          </a:r>
          <a:endParaRPr lang="ru-RU" sz="3400" kern="1200" dirty="0"/>
        </a:p>
      </dsp:txBody>
      <dsp:txXfrm rot="5400000">
        <a:off x="4632275" y="-2943762"/>
        <a:ext cx="1567160" cy="7456289"/>
      </dsp:txXfrm>
    </dsp:sp>
    <dsp:sp modelId="{15485A66-E2BB-46FC-9D02-627D80583D97}">
      <dsp:nvSpPr>
        <dsp:cNvPr id="0" name=""/>
        <dsp:cNvSpPr/>
      </dsp:nvSpPr>
      <dsp:spPr>
        <a:xfrm rot="5400000">
          <a:off x="-361652" y="2585144"/>
          <a:ext cx="2411015" cy="168771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845" tIns="29845" rIns="29845" bIns="29845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700" kern="1200" dirty="0" smtClean="0"/>
            <a:t>2</a:t>
          </a:r>
          <a:endParaRPr lang="ru-RU" sz="4700" kern="1200" dirty="0"/>
        </a:p>
      </dsp:txBody>
      <dsp:txXfrm rot="5400000">
        <a:off x="-361652" y="2585144"/>
        <a:ext cx="2411015" cy="1687710"/>
      </dsp:txXfrm>
    </dsp:sp>
    <dsp:sp modelId="{EC7A2FBA-8E5B-4709-82C3-72CBF394A162}">
      <dsp:nvSpPr>
        <dsp:cNvPr id="0" name=""/>
        <dsp:cNvSpPr/>
      </dsp:nvSpPr>
      <dsp:spPr>
        <a:xfrm rot="5400000">
          <a:off x="4632275" y="-721072"/>
          <a:ext cx="1567160" cy="745628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808" tIns="21590" rIns="21590" bIns="21590" numCol="1" spcCol="1270" anchor="ctr" anchorCtr="0">
          <a:noAutofit/>
        </a:bodyPr>
        <a:lstStyle/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400" kern="1200" dirty="0" smtClean="0"/>
            <a:t>Индустриальное общество</a:t>
          </a:r>
          <a:endParaRPr lang="ru-RU" sz="3400" kern="1200" dirty="0"/>
        </a:p>
      </dsp:txBody>
      <dsp:txXfrm rot="5400000">
        <a:off x="4632275" y="-721072"/>
        <a:ext cx="1567160" cy="7456289"/>
      </dsp:txXfrm>
    </dsp:sp>
    <dsp:sp modelId="{17EA5ACF-9A9E-41BE-AB03-F5868DBC4FC3}">
      <dsp:nvSpPr>
        <dsp:cNvPr id="0" name=""/>
        <dsp:cNvSpPr/>
      </dsp:nvSpPr>
      <dsp:spPr>
        <a:xfrm rot="5400000">
          <a:off x="-361652" y="4807835"/>
          <a:ext cx="2411015" cy="168771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845" tIns="29845" rIns="29845" bIns="29845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700" kern="1200" dirty="0" smtClean="0"/>
            <a:t>1</a:t>
          </a:r>
          <a:endParaRPr lang="ru-RU" sz="4700" kern="1200" dirty="0"/>
        </a:p>
      </dsp:txBody>
      <dsp:txXfrm rot="5400000">
        <a:off x="-361652" y="4807835"/>
        <a:ext cx="2411015" cy="1687710"/>
      </dsp:txXfrm>
    </dsp:sp>
    <dsp:sp modelId="{EC9D7883-17BF-4A34-9BB7-984B0121B096}">
      <dsp:nvSpPr>
        <dsp:cNvPr id="0" name=""/>
        <dsp:cNvSpPr/>
      </dsp:nvSpPr>
      <dsp:spPr>
        <a:xfrm rot="5400000">
          <a:off x="4632275" y="1501618"/>
          <a:ext cx="1567160" cy="745628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808" tIns="21590" rIns="21590" bIns="21590" numCol="1" spcCol="1270" anchor="ctr" anchorCtr="0">
          <a:noAutofit/>
        </a:bodyPr>
        <a:lstStyle/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400" kern="1200" dirty="0" smtClean="0"/>
            <a:t>Традиционное (аграрное) общество</a:t>
          </a:r>
          <a:endParaRPr lang="ru-RU" sz="3400" kern="1200" dirty="0"/>
        </a:p>
      </dsp:txBody>
      <dsp:txXfrm rot="5400000">
        <a:off x="4632275" y="1501618"/>
        <a:ext cx="1567160" cy="74562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EB627D-7EB9-40B7-A4A2-4EC39B94BE29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B2416F-894F-4D1E-BB4A-83577791C4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EB627D-7EB9-40B7-A4A2-4EC39B94BE29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B2416F-894F-4D1E-BB4A-83577791C4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EB627D-7EB9-40B7-A4A2-4EC39B94BE29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B2416F-894F-4D1E-BB4A-83577791C4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EB627D-7EB9-40B7-A4A2-4EC39B94BE29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B2416F-894F-4D1E-BB4A-83577791C4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EB627D-7EB9-40B7-A4A2-4EC39B94BE29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B2416F-894F-4D1E-BB4A-83577791C4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EB627D-7EB9-40B7-A4A2-4EC39B94BE29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B2416F-894F-4D1E-BB4A-83577791C4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EB627D-7EB9-40B7-A4A2-4EC39B94BE29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B2416F-894F-4D1E-BB4A-83577791C4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EB627D-7EB9-40B7-A4A2-4EC39B94BE29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B2416F-894F-4D1E-BB4A-83577791C4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EB627D-7EB9-40B7-A4A2-4EC39B94BE29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B2416F-894F-4D1E-BB4A-83577791C4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EB627D-7EB9-40B7-A4A2-4EC39B94BE29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B2416F-894F-4D1E-BB4A-83577791C4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EB627D-7EB9-40B7-A4A2-4EC39B94BE29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B2416F-894F-4D1E-BB4A-83577791C45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AEB627D-7EB9-40B7-A4A2-4EC39B94BE29}" type="datetimeFigureOut">
              <a:rPr lang="ru-RU" smtClean="0"/>
              <a:pPr/>
              <a:t>11.04.2017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F0B2416F-894F-4D1E-BB4A-83577791C45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4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11" Type="http://schemas.openxmlformats.org/officeDocument/2006/relationships/image" Target="../media/image8.jpeg"/><Relationship Id="rId5" Type="http://schemas.openxmlformats.org/officeDocument/2006/relationships/diagramColors" Target="../diagrams/colors1.xml"/><Relationship Id="rId10" Type="http://schemas.openxmlformats.org/officeDocument/2006/relationships/image" Target="../media/image7.jpe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Изобретения человека: благо или …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Авторы: </a:t>
            </a:r>
            <a:r>
              <a:rPr lang="ru-RU" dirty="0" err="1" smtClean="0"/>
              <a:t>Штанько</a:t>
            </a:r>
            <a:r>
              <a:rPr lang="ru-RU" dirty="0" smtClean="0"/>
              <a:t> О.В., Романченко О.Г.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42910" y="1071546"/>
            <a:ext cx="8143932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4 апреля 2015 года ученые, изучающие данные с космического корабля «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Кассини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», подтвердили, что на спутнике Сатурна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Энцелад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под толстой ледяной корой существует водяной океан;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12 апреля 1961 года Юрий Алексеевич Гагарин на корабле «Восток» совершил первый космический полет;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15 апреля 1912 года в Северной Атлантике затонул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суперлайнер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«Титаник»;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10 (21) апреля 1735 года родился русский механик – изобретатель Иван Петрович Кулибин;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26 апреля – День участников ликвидации последствий радиационных аварий и катастроф и память жертв этих аварий и катастроф.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00166" y="405450"/>
            <a:ext cx="63530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CC3300"/>
                </a:solidFill>
                <a:latin typeface="+mj-lt"/>
                <a:ea typeface="Calibri" pitchFamily="34" charset="0"/>
                <a:cs typeface="Times New Roman" pitchFamily="18" charset="0"/>
              </a:rPr>
              <a:t>Что объединяет эти события?</a:t>
            </a:r>
            <a:endParaRPr lang="ru-RU" sz="2800" b="1" dirty="0" smtClean="0">
              <a:solidFill>
                <a:srgbClr val="CC3300"/>
              </a:solidFill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642910" y="2500306"/>
            <a:ext cx="7772400" cy="18288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Изобретения человека: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                         благо или …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8436" name="Picture 4" descr="F:\Оля новая папка\открыт урок\Four-Growthhacks-for-B2B-Subscription-Business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428604"/>
            <a:ext cx="2233594" cy="1352371"/>
          </a:xfrm>
          <a:prstGeom prst="rect">
            <a:avLst/>
          </a:prstGeom>
          <a:noFill/>
        </p:spPr>
      </p:pic>
      <p:pic>
        <p:nvPicPr>
          <p:cNvPr id="18437" name="Picture 5" descr="F:\Оля новая папка\открыт урок\comp_dlya_buhgalter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428604"/>
            <a:ext cx="2000264" cy="13316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1" name="Picture 3" descr="F:\Оля новая папка\открыт урок\drm5-05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14448" y="4429132"/>
            <a:ext cx="7429552" cy="2289437"/>
          </a:xfrm>
          <a:prstGeom prst="rect">
            <a:avLst/>
          </a:prstGeom>
          <a:noFill/>
          <a:ln w="38100">
            <a:solidFill>
              <a:srgbClr val="CC3300"/>
            </a:solidFill>
          </a:ln>
        </p:spPr>
      </p:pic>
      <p:pic>
        <p:nvPicPr>
          <p:cNvPr id="2053" name="Picture 5" descr="http://www.istmira.ru/uploads/post/14/132-117.jpg"/>
          <p:cNvPicPr>
            <a:picLocks noChangeAspect="1" noChangeArrowheads="1"/>
          </p:cNvPicPr>
          <p:nvPr/>
        </p:nvPicPr>
        <p:blipFill>
          <a:blip r:embed="rId8" cstate="print"/>
          <a:srcRect t="8541"/>
          <a:stretch>
            <a:fillRect/>
          </a:stretch>
        </p:blipFill>
        <p:spPr bwMode="auto">
          <a:xfrm>
            <a:off x="5429256" y="2214554"/>
            <a:ext cx="3714744" cy="2071702"/>
          </a:xfrm>
          <a:prstGeom prst="rect">
            <a:avLst/>
          </a:prstGeom>
          <a:noFill/>
          <a:ln w="38100">
            <a:solidFill>
              <a:srgbClr val="CC3300"/>
            </a:solidFill>
          </a:ln>
        </p:spPr>
      </p:pic>
      <p:pic>
        <p:nvPicPr>
          <p:cNvPr id="2054" name="Picture 6" descr="F:\Оля новая папка\открыт урок\promyshlennaya-revolyutsiya.jpg"/>
          <p:cNvPicPr>
            <a:picLocks noChangeAspect="1" noChangeArrowheads="1"/>
          </p:cNvPicPr>
          <p:nvPr/>
        </p:nvPicPr>
        <p:blipFill>
          <a:blip r:embed="rId9" cstate="print"/>
          <a:srcRect t="9375"/>
          <a:stretch>
            <a:fillRect/>
          </a:stretch>
        </p:blipFill>
        <p:spPr bwMode="auto">
          <a:xfrm>
            <a:off x="1714480" y="2214554"/>
            <a:ext cx="3714776" cy="2071702"/>
          </a:xfrm>
          <a:prstGeom prst="rect">
            <a:avLst/>
          </a:prstGeom>
          <a:noFill/>
          <a:ln w="38100">
            <a:solidFill>
              <a:srgbClr val="CC3300"/>
            </a:solidFill>
          </a:ln>
        </p:spPr>
      </p:pic>
      <p:pic>
        <p:nvPicPr>
          <p:cNvPr id="2055" name="Picture 7" descr="F:\Оля новая папка\открыт урок\comp_dlya_buhgaltera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929322" y="0"/>
            <a:ext cx="3214678" cy="2071678"/>
          </a:xfrm>
          <a:prstGeom prst="rect">
            <a:avLst/>
          </a:prstGeom>
          <a:noFill/>
          <a:ln w="38100">
            <a:solidFill>
              <a:srgbClr val="CC3300"/>
            </a:solidFill>
          </a:ln>
        </p:spPr>
      </p:pic>
      <p:pic>
        <p:nvPicPr>
          <p:cNvPr id="2056" name="Picture 8" descr="F:\Оля новая папка\открыт урок\Four-Growthhacks-for-B2B-Subscription-Businesses.jpg"/>
          <p:cNvPicPr>
            <a:picLocks noChangeAspect="1" noChangeArrowheads="1"/>
          </p:cNvPicPr>
          <p:nvPr/>
        </p:nvPicPr>
        <p:blipFill>
          <a:blip r:embed="rId11" cstate="print"/>
          <a:srcRect t="4255" b="12766"/>
          <a:stretch>
            <a:fillRect/>
          </a:stretch>
        </p:blipFill>
        <p:spPr bwMode="auto">
          <a:xfrm>
            <a:off x="1714480" y="0"/>
            <a:ext cx="4214842" cy="2071678"/>
          </a:xfrm>
          <a:prstGeom prst="rect">
            <a:avLst/>
          </a:prstGeom>
          <a:noFill/>
          <a:ln w="38100">
            <a:solidFill>
              <a:srgbClr val="CC33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57158" y="357166"/>
          <a:ext cx="8429682" cy="28694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4644"/>
                <a:gridCol w="2714644"/>
                <a:gridCol w="3000394"/>
              </a:tblGrid>
              <a:tr h="74611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Традиционное общество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Индустриальное общество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Постиндустриальное общество</a:t>
                      </a:r>
                      <a:endParaRPr lang="ru-RU" dirty="0"/>
                    </a:p>
                  </a:txBody>
                  <a:tcPr/>
                </a:tc>
              </a:tr>
              <a:tr h="212328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357950" y="5072074"/>
            <a:ext cx="2000264" cy="70788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Натуральное хозяйство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3500430" y="3429000"/>
            <a:ext cx="2000264" cy="101566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Деление общества на сословия</a:t>
            </a: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500034" y="3429000"/>
            <a:ext cx="2357454" cy="101566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Преобладает промышленное производство</a:t>
            </a:r>
            <a:endParaRPr lang="ru-RU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3500430" y="5143512"/>
            <a:ext cx="2000264" cy="400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Рост городов</a:t>
            </a:r>
            <a:endParaRPr lang="ru-RU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6357950" y="3429000"/>
            <a:ext cx="2071702" cy="101566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Информационные технологии</a:t>
            </a:r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571472" y="5072074"/>
            <a:ext cx="2286016" cy="70788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Преобладание сферы услуг</a:t>
            </a:r>
            <a:endParaRPr lang="ru-RU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3286116" y="1214422"/>
            <a:ext cx="2357454" cy="101566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Преобладает промышленное производство</a:t>
            </a:r>
            <a:endParaRPr lang="ru-RU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714348" y="1214422"/>
            <a:ext cx="2000264" cy="101566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Деление общества на сословия</a:t>
            </a:r>
            <a:endParaRPr lang="ru-RU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6286512" y="1214422"/>
            <a:ext cx="2071702" cy="101566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Информационные технологии</a:t>
            </a:r>
            <a:endParaRPr lang="ru-RU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6143636" y="2357430"/>
            <a:ext cx="2286016" cy="70788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Преобладание сферы услуг</a:t>
            </a:r>
            <a:endParaRPr lang="ru-RU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3428992" y="2500306"/>
            <a:ext cx="2000264" cy="400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Рост городов</a:t>
            </a:r>
            <a:endParaRPr lang="ru-RU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714348" y="2357430"/>
            <a:ext cx="2000264" cy="70788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Натуральное хозяйство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500034" y="1500174"/>
            <a:ext cx="8286808" cy="1500198"/>
            <a:chOff x="-142908" y="3500438"/>
            <a:chExt cx="8072494" cy="1308744"/>
          </a:xfrm>
        </p:grpSpPr>
        <p:pic>
          <p:nvPicPr>
            <p:cNvPr id="1025" name="Picture 1" descr="F:\Оля новая папка\открыт урок\440woodcut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357554" y="3500438"/>
              <a:ext cx="4572032" cy="1308744"/>
            </a:xfrm>
            <a:prstGeom prst="rect">
              <a:avLst/>
            </a:prstGeom>
            <a:noFill/>
          </p:spPr>
        </p:pic>
        <p:pic>
          <p:nvPicPr>
            <p:cNvPr id="5" name="Picture 1" descr="F:\Оля новая папка\открыт урок\440woodcut.jpg"/>
            <p:cNvPicPr>
              <a:picLocks noChangeAspect="1" noChangeArrowheads="1"/>
            </p:cNvPicPr>
            <p:nvPr/>
          </p:nvPicPr>
          <p:blipFill>
            <a:blip r:embed="rId2" cstate="print"/>
            <a:srcRect t="33808" r="61290"/>
            <a:stretch>
              <a:fillRect/>
            </a:stretch>
          </p:blipFill>
          <p:spPr bwMode="auto">
            <a:xfrm>
              <a:off x="-142908" y="3929066"/>
              <a:ext cx="1785950" cy="874179"/>
            </a:xfrm>
            <a:prstGeom prst="rect">
              <a:avLst/>
            </a:prstGeom>
            <a:noFill/>
          </p:spPr>
        </p:pic>
        <p:pic>
          <p:nvPicPr>
            <p:cNvPr id="6" name="Picture 1" descr="F:\Оля новая папка\открыт урок\440woodcut.jpg"/>
            <p:cNvPicPr>
              <a:picLocks noChangeAspect="1" noChangeArrowheads="1"/>
            </p:cNvPicPr>
            <p:nvPr/>
          </p:nvPicPr>
          <p:blipFill>
            <a:blip r:embed="rId2" cstate="print"/>
            <a:srcRect t="33808" r="61290"/>
            <a:stretch>
              <a:fillRect/>
            </a:stretch>
          </p:blipFill>
          <p:spPr bwMode="auto">
            <a:xfrm>
              <a:off x="1643042" y="3929066"/>
              <a:ext cx="1751377" cy="857256"/>
            </a:xfrm>
            <a:prstGeom prst="rect">
              <a:avLst/>
            </a:prstGeom>
            <a:noFill/>
          </p:spPr>
        </p:pic>
      </p:grpSp>
      <p:sp>
        <p:nvSpPr>
          <p:cNvPr id="8" name="Прямоугольник 7"/>
          <p:cNvSpPr/>
          <p:nvPr/>
        </p:nvSpPr>
        <p:spPr>
          <a:xfrm>
            <a:off x="357158" y="642918"/>
            <a:ext cx="84296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CC3300"/>
                </a:solidFill>
              </a:rPr>
              <a:t>Модернизация</a:t>
            </a:r>
            <a:r>
              <a:rPr lang="ru-RU" sz="2000" dirty="0" smtClean="0"/>
              <a:t> (от греч.) – усовершенствование, улучшение, обновление.</a:t>
            </a:r>
            <a:endParaRPr lang="ru-RU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4429124" y="2143116"/>
            <a:ext cx="1357322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1 эшелон 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643174" y="2143116"/>
            <a:ext cx="1357322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/>
              <a:t>2</a:t>
            </a:r>
            <a:r>
              <a:rPr lang="ru-RU" dirty="0" smtClean="0"/>
              <a:t> эшелон 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857224" y="2143116"/>
            <a:ext cx="1357322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3 эшелон 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4429124" y="3286124"/>
            <a:ext cx="1500198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Англия</a:t>
            </a:r>
            <a:endParaRPr lang="ru-RU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4429124" y="3929066"/>
            <a:ext cx="1714512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Франция</a:t>
            </a:r>
            <a:endParaRPr lang="ru-RU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2357422" y="3929066"/>
            <a:ext cx="1714512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Германия</a:t>
            </a:r>
            <a:endParaRPr lang="ru-RU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2357422" y="3286124"/>
            <a:ext cx="1714512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Италия</a:t>
            </a:r>
            <a:endParaRPr lang="ru-RU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2357422" y="5214950"/>
            <a:ext cx="1714512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США</a:t>
            </a:r>
            <a:endParaRPr lang="ru-RU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2357422" y="4572008"/>
            <a:ext cx="1714512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Россия</a:t>
            </a:r>
            <a:endParaRPr lang="ru-RU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500034" y="3896029"/>
            <a:ext cx="1714512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Испания</a:t>
            </a:r>
            <a:endParaRPr lang="ru-RU" sz="2400" dirty="0"/>
          </a:p>
        </p:txBody>
      </p:sp>
      <p:sp>
        <p:nvSpPr>
          <p:cNvPr id="19" name="TextBox 18"/>
          <p:cNvSpPr txBox="1"/>
          <p:nvPr/>
        </p:nvSpPr>
        <p:spPr>
          <a:xfrm>
            <a:off x="0" y="3286124"/>
            <a:ext cx="2214578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Португалия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357158" y="1938401"/>
            <a:ext cx="8429684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C33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Какие научные достижения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CC33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XIX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C33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в.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C33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нашли эффективное применение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C33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и повлияли на весь ход общественного развития?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CC3300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2071670" y="500042"/>
            <a:ext cx="514353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i="0" strike="noStrike" cap="none" normalizeH="0" baseline="0" dirty="0" smtClean="0">
                <a:ln>
                  <a:noFill/>
                </a:ln>
                <a:solidFill>
                  <a:srgbClr val="CC3300"/>
                </a:solidFill>
                <a:effectLst/>
                <a:ea typeface="Calibri" pitchFamily="34" charset="0"/>
                <a:cs typeface="Times New Roman" pitchFamily="18" charset="0"/>
              </a:rPr>
              <a:t>Научные изобретения</a:t>
            </a:r>
            <a:endParaRPr kumimoji="0" lang="ru-RU" sz="3200" i="0" strike="noStrike" cap="none" normalizeH="0" baseline="0" dirty="0" smtClean="0">
              <a:ln>
                <a:noFill/>
              </a:ln>
              <a:solidFill>
                <a:srgbClr val="CC3300"/>
              </a:solidFill>
              <a:effectLst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39279" y="1357298"/>
            <a:ext cx="72474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800" dirty="0" smtClean="0">
                <a:ea typeface="Calibri" pitchFamily="34" charset="0"/>
                <a:cs typeface="Times New Roman" pitchFamily="18" charset="0"/>
              </a:rPr>
              <a:t> способствуют развитию экономики;</a:t>
            </a:r>
            <a:endParaRPr lang="ru-RU" sz="2800" dirty="0" smtClean="0"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00100" y="2262838"/>
            <a:ext cx="63450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800" dirty="0" smtClean="0">
                <a:ea typeface="Calibri" pitchFamily="34" charset="0"/>
                <a:cs typeface="Times New Roman" pitchFamily="18" charset="0"/>
              </a:rPr>
              <a:t> лежат в основе модернизации;</a:t>
            </a:r>
            <a:endParaRPr lang="ru-RU" sz="2800" dirty="0" smtClean="0"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00100" y="3120094"/>
            <a:ext cx="68499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800" dirty="0" smtClean="0">
                <a:ea typeface="Calibri" pitchFamily="34" charset="0"/>
                <a:cs typeface="Times New Roman" pitchFamily="18" charset="0"/>
              </a:rPr>
              <a:t> загрязняют окружающую среду;</a:t>
            </a:r>
            <a:endParaRPr lang="ru-RU" sz="2800" dirty="0" smtClean="0"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00100" y="4000504"/>
            <a:ext cx="7497565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800" dirty="0" smtClean="0">
                <a:ea typeface="Calibri" pitchFamily="34" charset="0"/>
                <a:cs typeface="Times New Roman" pitchFamily="18" charset="0"/>
              </a:rPr>
              <a:t> используют </a:t>
            </a:r>
            <a:r>
              <a:rPr lang="ru-RU" sz="2800" dirty="0" err="1" smtClean="0">
                <a:ea typeface="Calibri" pitchFamily="34" charset="0"/>
                <a:cs typeface="Times New Roman" pitchFamily="18" charset="0"/>
              </a:rPr>
              <a:t>исчерпаемые</a:t>
            </a:r>
            <a:r>
              <a:rPr lang="ru-RU" sz="2800" dirty="0" smtClean="0">
                <a:ea typeface="Calibri" pitchFamily="34" charset="0"/>
                <a:cs typeface="Times New Roman" pitchFamily="18" charset="0"/>
              </a:rPr>
              <a:t> природные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ea typeface="Calibri" pitchFamily="34" charset="0"/>
                <a:cs typeface="Times New Roman" pitchFamily="18" charset="0"/>
              </a:rPr>
              <a:t>   ресурсы;</a:t>
            </a:r>
            <a:endParaRPr lang="ru-RU" sz="2800" dirty="0" smtClean="0"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00100" y="5120358"/>
            <a:ext cx="54681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800" dirty="0" smtClean="0">
                <a:ea typeface="Calibri" pitchFamily="34" charset="0"/>
                <a:cs typeface="Times New Roman" pitchFamily="18" charset="0"/>
              </a:rPr>
              <a:t> приводят к гибели людей;</a:t>
            </a:r>
            <a:endParaRPr lang="ru-RU" sz="2800" dirty="0" smtClean="0"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2071670" y="500042"/>
            <a:ext cx="514353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i="0" strike="noStrike" cap="none" normalizeH="0" baseline="0" dirty="0" smtClean="0">
                <a:ln>
                  <a:noFill/>
                </a:ln>
                <a:solidFill>
                  <a:srgbClr val="CC3300"/>
                </a:solidFill>
                <a:effectLst/>
                <a:ea typeface="Calibri" pitchFamily="34" charset="0"/>
                <a:cs typeface="Times New Roman" pitchFamily="18" charset="0"/>
              </a:rPr>
              <a:t>Научные изобретения</a:t>
            </a:r>
            <a:endParaRPr kumimoji="0" lang="ru-RU" sz="3200" i="0" strike="noStrike" cap="none" normalizeH="0" baseline="0" dirty="0" smtClean="0">
              <a:ln>
                <a:noFill/>
              </a:ln>
              <a:solidFill>
                <a:srgbClr val="CC3300"/>
              </a:solidFill>
              <a:effectLst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3334408"/>
            <a:ext cx="75504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800" dirty="0" smtClean="0">
                <a:ea typeface="Calibri" pitchFamily="34" charset="0"/>
                <a:cs typeface="Times New Roman" pitchFamily="18" charset="0"/>
              </a:rPr>
              <a:t> делают жизнь человека комфортной;</a:t>
            </a:r>
            <a:endParaRPr lang="ru-RU" sz="2800" dirty="0" smtClean="0"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42910" y="1477020"/>
            <a:ext cx="85026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800" dirty="0" smtClean="0">
                <a:ea typeface="Calibri" pitchFamily="34" charset="0"/>
                <a:cs typeface="Times New Roman" pitchFamily="18" charset="0"/>
              </a:rPr>
              <a:t> создают материальные блага для людей;</a:t>
            </a:r>
            <a:endParaRPr lang="ru-RU" sz="2800" dirty="0" smtClean="0"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71472" y="2214554"/>
            <a:ext cx="6510115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800" dirty="0" smtClean="0">
                <a:ea typeface="Calibri" pitchFamily="34" charset="0"/>
                <a:cs typeface="Times New Roman" pitchFamily="18" charset="0"/>
              </a:rPr>
              <a:t> могут привести к уничтожению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ea typeface="Calibri" pitchFamily="34" charset="0"/>
                <a:cs typeface="Times New Roman" pitchFamily="18" charset="0"/>
              </a:rPr>
              <a:t>   цивилизации;</a:t>
            </a:r>
            <a:endParaRPr lang="ru-RU" sz="2800" dirty="0" smtClean="0"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71472" y="4120226"/>
            <a:ext cx="76963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800" dirty="0" smtClean="0">
                <a:ea typeface="Calibri" pitchFamily="34" charset="0"/>
                <a:cs typeface="Times New Roman" pitchFamily="18" charset="0"/>
              </a:rPr>
              <a:t> увеличивают боеспособность армии;</a:t>
            </a:r>
            <a:endParaRPr lang="ru-RU" sz="2800" dirty="0" smtClean="0"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71472" y="4975223"/>
            <a:ext cx="6050054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800" dirty="0" smtClean="0">
                <a:ea typeface="Calibri" pitchFamily="34" charset="0"/>
                <a:cs typeface="Times New Roman" pitchFamily="18" charset="0"/>
              </a:rPr>
              <a:t> становятся причиной многих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ea typeface="Calibri" pitchFamily="34" charset="0"/>
                <a:cs typeface="Times New Roman" pitchFamily="18" charset="0"/>
              </a:rPr>
              <a:t>   заболеваний;</a:t>
            </a:r>
            <a:endParaRPr lang="ru-RU" sz="2800" dirty="0" smtClean="0"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0" grpId="0"/>
      <p:bldP spid="11" grpId="0"/>
      <p:bldP spid="1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277</TotalTime>
  <Words>280</Words>
  <Application>Microsoft Office PowerPoint</Application>
  <PresentationFormat>Экран (4:3)</PresentationFormat>
  <Paragraphs>66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Аспект</vt:lpstr>
      <vt:lpstr>Изобретения человека: благо или …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WolfishLair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Изобретения человека: благо или …</dc:title>
  <dc:creator>User</dc:creator>
  <cp:lastModifiedBy>User</cp:lastModifiedBy>
  <cp:revision>24</cp:revision>
  <dcterms:created xsi:type="dcterms:W3CDTF">2017-03-28T07:40:55Z</dcterms:created>
  <dcterms:modified xsi:type="dcterms:W3CDTF">2017-04-11T17:57:05Z</dcterms:modified>
</cp:coreProperties>
</file>