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1" r:id="rId5"/>
    <p:sldId id="258" r:id="rId6"/>
    <p:sldId id="260" r:id="rId7"/>
    <p:sldId id="263" r:id="rId8"/>
    <p:sldId id="262"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1" d="100"/>
          <a:sy n="51" d="100"/>
        </p:scale>
        <p:origin x="-1229" y="-8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01.05.2017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01.05.2017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01.05.2017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01.05.2017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01.05.2017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01.05.2017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01.05.2017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01.05.2017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01.05.2017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01.05.2017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01.05.2017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01.05.2017</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7.xml"/><Relationship Id="rId1" Type="http://schemas.openxmlformats.org/officeDocument/2006/relationships/audio" Target="file:///C:\Users\Irina\Desktop\&#1074;&#1089;&#1105;%20&#1076;&#1083;&#1103;%20&#1082;&#1091;&#1088;&#1089;&#1086;&#1074;\&#1052;&#1048;&#1053;&#1059;&#1057;stiv-vander-ay-dzhast-kol-minus.mp3" TargetMode="Externa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4.jpeg"/><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7.jpeg"/><Relationship Id="rId4" Type="http://schemas.openxmlformats.org/officeDocument/2006/relationships/image" Target="../media/image4.jpeg"/></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8.jpeg"/><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Irina\Pictures\фондля презентации.png"/>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
        <p:nvSpPr>
          <p:cNvPr id="4" name="Прямоугольник 3"/>
          <p:cNvSpPr/>
          <p:nvPr/>
        </p:nvSpPr>
        <p:spPr>
          <a:xfrm>
            <a:off x="214282" y="285728"/>
            <a:ext cx="5286412" cy="4524315"/>
          </a:xfrm>
          <a:prstGeom prst="rect">
            <a:avLst/>
          </a:prstGeom>
        </p:spPr>
        <p:txBody>
          <a:bodyPr wrap="square">
            <a:spAutoFit/>
          </a:bodyPr>
          <a:lstStyle/>
          <a:p>
            <a:pPr algn="ctr"/>
            <a:r>
              <a:rPr lang="en-US" sz="9600" b="1" dirty="0" smtClean="0">
                <a:latin typeface="Times New Roman" pitchFamily="18" charset="0"/>
                <a:cs typeface="Times New Roman" pitchFamily="18" charset="0"/>
              </a:rPr>
              <a:t>This day in history.</a:t>
            </a:r>
            <a:endParaRPr lang="ru-RU" sz="9600" b="1" dirty="0">
              <a:latin typeface="Times New Roman" pitchFamily="18" charset="0"/>
              <a:cs typeface="Times New Roman" pitchFamily="18" charset="0"/>
            </a:endParaRPr>
          </a:p>
        </p:txBody>
      </p:sp>
      <p:sp>
        <p:nvSpPr>
          <p:cNvPr id="5" name="TextBox 4"/>
          <p:cNvSpPr txBox="1"/>
          <p:nvPr/>
        </p:nvSpPr>
        <p:spPr>
          <a:xfrm>
            <a:off x="7000892" y="857232"/>
            <a:ext cx="1785950" cy="2431435"/>
          </a:xfrm>
          <a:prstGeom prst="rect">
            <a:avLst/>
          </a:prstGeom>
          <a:noFill/>
        </p:spPr>
        <p:txBody>
          <a:bodyPr wrap="square" rtlCol="0">
            <a:spAutoFit/>
          </a:bodyPr>
          <a:lstStyle/>
          <a:p>
            <a:pPr algn="ctr"/>
            <a:r>
              <a:rPr lang="en-US" sz="3800" b="1" dirty="0" smtClean="0">
                <a:latin typeface="Times New Roman" pitchFamily="18" charset="0"/>
                <a:cs typeface="Times New Roman" pitchFamily="18" charset="0"/>
              </a:rPr>
              <a:t>The </a:t>
            </a:r>
            <a:endParaRPr lang="ru-RU" sz="3800" b="1" dirty="0" smtClean="0">
              <a:latin typeface="Times New Roman" pitchFamily="18" charset="0"/>
              <a:cs typeface="Times New Roman" pitchFamily="18" charset="0"/>
            </a:endParaRPr>
          </a:p>
          <a:p>
            <a:pPr algn="ctr"/>
            <a:r>
              <a:rPr lang="ru-RU" sz="3800" b="1" dirty="0" smtClean="0">
                <a:latin typeface="Times New Roman" pitchFamily="18" charset="0"/>
                <a:cs typeface="Times New Roman" pitchFamily="18" charset="0"/>
              </a:rPr>
              <a:t>28</a:t>
            </a:r>
            <a:r>
              <a:rPr lang="en-US" sz="3800" b="1" dirty="0" smtClean="0">
                <a:latin typeface="Times New Roman" pitchFamily="18" charset="0"/>
                <a:cs typeface="Times New Roman" pitchFamily="18" charset="0"/>
              </a:rPr>
              <a:t> </a:t>
            </a:r>
            <a:endParaRPr lang="ru-RU" sz="3800" b="1" dirty="0" smtClean="0">
              <a:latin typeface="Times New Roman" pitchFamily="18" charset="0"/>
              <a:cs typeface="Times New Roman" pitchFamily="18" charset="0"/>
            </a:endParaRPr>
          </a:p>
          <a:p>
            <a:pPr algn="ctr"/>
            <a:r>
              <a:rPr lang="en-US" sz="3800" b="1" dirty="0" smtClean="0">
                <a:latin typeface="Times New Roman" pitchFamily="18" charset="0"/>
                <a:cs typeface="Times New Roman" pitchFamily="18" charset="0"/>
              </a:rPr>
              <a:t>of</a:t>
            </a:r>
            <a:r>
              <a:rPr lang="ru-RU" sz="3800" b="1" dirty="0" smtClean="0">
                <a:latin typeface="Times New Roman" pitchFamily="18" charset="0"/>
                <a:cs typeface="Times New Roman" pitchFamily="18" charset="0"/>
              </a:rPr>
              <a:t> </a:t>
            </a:r>
            <a:r>
              <a:rPr lang="en-US" sz="3800" b="1" dirty="0" smtClean="0">
                <a:latin typeface="Times New Roman" pitchFamily="18" charset="0"/>
                <a:cs typeface="Times New Roman" pitchFamily="18" charset="0"/>
              </a:rPr>
              <a:t> April</a:t>
            </a:r>
            <a:endParaRPr lang="ru-RU" sz="3800" b="1" dirty="0">
              <a:latin typeface="Times New Roman" pitchFamily="18" charset="0"/>
              <a:cs typeface="Times New Roman" pitchFamily="18" charset="0"/>
            </a:endParaRPr>
          </a:p>
        </p:txBody>
      </p:sp>
      <p:pic>
        <p:nvPicPr>
          <p:cNvPr id="6" name="Рисунок 5" descr="ENGLISH WORLD.jpg"/>
          <p:cNvPicPr>
            <a:picLocks noChangeAspect="1"/>
          </p:cNvPicPr>
          <p:nvPr/>
        </p:nvPicPr>
        <p:blipFill>
          <a:blip r:embed="rId4" cstate="print"/>
          <a:stretch>
            <a:fillRect/>
          </a:stretch>
        </p:blipFill>
        <p:spPr>
          <a:xfrm>
            <a:off x="0" y="0"/>
            <a:ext cx="642918" cy="642918"/>
          </a:xfrm>
          <a:prstGeom prst="rect">
            <a:avLst/>
          </a:prstGeom>
        </p:spPr>
      </p:pic>
      <p:pic>
        <p:nvPicPr>
          <p:cNvPr id="7" name="МИНУСstiv-vander-ay-dzhast-kol-minus.mp3">
            <a:hlinkClick r:id="" action="ppaction://media"/>
          </p:cNvPr>
          <p:cNvPicPr>
            <a:picLocks noRot="1" noChangeAspect="1"/>
          </p:cNvPicPr>
          <p:nvPr>
            <a:audioFile r:link="rId1"/>
          </p:nvPr>
        </p:nvPicPr>
        <p:blipFill>
          <a:blip r:embed="rId5" cstate="print"/>
          <a:stretch>
            <a:fillRect/>
          </a:stretch>
        </p:blipFill>
        <p:spPr>
          <a:xfrm>
            <a:off x="7643834" y="4357694"/>
            <a:ext cx="244475" cy="244475"/>
          </a:xfrm>
          <a:prstGeom prst="rect">
            <a:avLst/>
          </a:prstGeom>
        </p:spPr>
      </p:pic>
      <p:pic>
        <p:nvPicPr>
          <p:cNvPr id="10" name="Рисунок 9" descr="ENGLENGL.jpg"/>
          <p:cNvPicPr>
            <a:picLocks noChangeAspect="1"/>
          </p:cNvPicPr>
          <p:nvPr/>
        </p:nvPicPr>
        <p:blipFill>
          <a:blip r:embed="rId6" cstate="print"/>
          <a:stretch>
            <a:fillRect/>
          </a:stretch>
        </p:blipFill>
        <p:spPr>
          <a:xfrm>
            <a:off x="6286512" y="5419144"/>
            <a:ext cx="2657500" cy="123463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numSld="999" showWhenStopped="0">
                <p:cTn id="7" repeatCount="indefinite" fill="hold" display="0">
                  <p:stCondLst>
                    <p:cond delay="indefinite"/>
                  </p:stCondLst>
                  <p:endCondLst>
                    <p:cond evt="onPrev" delay="0">
                      <p:tgtEl>
                        <p:sldTgt/>
                      </p:tgtEl>
                    </p:cond>
                    <p:cond evt="onStopAudio" delay="0">
                      <p:tgtEl>
                        <p:sldTgt/>
                      </p:tgtEl>
                    </p:cond>
                  </p:endCondLst>
                </p:cTn>
                <p:tgtEl>
                  <p:spTgt spid="7"/>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Irina\Pictures\фондля презентации.pn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Прямоугольник 2"/>
          <p:cNvSpPr/>
          <p:nvPr/>
        </p:nvSpPr>
        <p:spPr>
          <a:xfrm>
            <a:off x="-214346" y="0"/>
            <a:ext cx="6357982" cy="5632311"/>
          </a:xfrm>
          <a:prstGeom prst="rect">
            <a:avLst/>
          </a:prstGeom>
        </p:spPr>
        <p:txBody>
          <a:bodyPr wrap="square">
            <a:spAutoFit/>
          </a:bodyPr>
          <a:lstStyle/>
          <a:p>
            <a:pPr algn="ctr"/>
            <a:r>
              <a:rPr lang="en-US" sz="4000" b="1" dirty="0" smtClean="0">
                <a:latin typeface="Times New Roman" pitchFamily="18" charset="0"/>
                <a:cs typeface="Times New Roman" pitchFamily="18" charset="0"/>
              </a:rPr>
              <a:t>The presentation was prepared </a:t>
            </a:r>
            <a:endParaRPr lang="ru-RU" sz="4000" b="1" dirty="0" smtClean="0">
              <a:latin typeface="Times New Roman" pitchFamily="18" charset="0"/>
              <a:cs typeface="Times New Roman" pitchFamily="18" charset="0"/>
            </a:endParaRPr>
          </a:p>
          <a:p>
            <a:pPr algn="ctr"/>
            <a:r>
              <a:rPr lang="en-US" sz="4000" b="1" dirty="0" smtClean="0">
                <a:latin typeface="Times New Roman" pitchFamily="18" charset="0"/>
                <a:cs typeface="Times New Roman" pitchFamily="18" charset="0"/>
              </a:rPr>
              <a:t>by the teacher of biology </a:t>
            </a:r>
            <a:endParaRPr lang="ru-RU" sz="4000" b="1" dirty="0" smtClean="0">
              <a:latin typeface="Times New Roman" pitchFamily="18" charset="0"/>
              <a:cs typeface="Times New Roman" pitchFamily="18" charset="0"/>
            </a:endParaRPr>
          </a:p>
          <a:p>
            <a:pPr algn="ctr"/>
            <a:r>
              <a:rPr lang="en-US" sz="4000" b="1" dirty="0" smtClean="0">
                <a:latin typeface="Times New Roman" pitchFamily="18" charset="0"/>
                <a:cs typeface="Times New Roman" pitchFamily="18" charset="0"/>
              </a:rPr>
              <a:t>of the highest category </a:t>
            </a:r>
            <a:endParaRPr lang="ru-RU" sz="4000" b="1" dirty="0" smtClean="0">
              <a:latin typeface="Times New Roman" pitchFamily="18" charset="0"/>
              <a:cs typeface="Times New Roman" pitchFamily="18" charset="0"/>
            </a:endParaRPr>
          </a:p>
          <a:p>
            <a:pPr algn="ctr"/>
            <a:r>
              <a:rPr lang="en-US" sz="4000" b="1" dirty="0" smtClean="0">
                <a:latin typeface="Times New Roman" pitchFamily="18" charset="0"/>
                <a:cs typeface="Times New Roman" pitchFamily="18" charset="0"/>
              </a:rPr>
              <a:t>of the State Institution </a:t>
            </a:r>
            <a:endParaRPr lang="ru-RU" sz="4000" b="1" dirty="0" smtClean="0">
              <a:latin typeface="Times New Roman" pitchFamily="18" charset="0"/>
              <a:cs typeface="Times New Roman" pitchFamily="18" charset="0"/>
            </a:endParaRPr>
          </a:p>
          <a:p>
            <a:pPr algn="ctr"/>
            <a:r>
              <a:rPr lang="ru-RU" sz="4000" b="1" dirty="0" smtClean="0">
                <a:latin typeface="Times New Roman" pitchFamily="18" charset="0"/>
                <a:cs typeface="Times New Roman" pitchFamily="18" charset="0"/>
              </a:rPr>
              <a:t>«</a:t>
            </a:r>
            <a:r>
              <a:rPr lang="en-US" sz="4000" b="1" dirty="0" smtClean="0">
                <a:latin typeface="Times New Roman" pitchFamily="18" charset="0"/>
                <a:cs typeface="Times New Roman" pitchFamily="18" charset="0"/>
              </a:rPr>
              <a:t>School-lyceum No. 8</a:t>
            </a:r>
            <a:endParaRPr lang="ru-RU" sz="4000" b="1" dirty="0" smtClean="0">
              <a:latin typeface="Times New Roman" pitchFamily="18" charset="0"/>
              <a:cs typeface="Times New Roman" pitchFamily="18" charset="0"/>
            </a:endParaRPr>
          </a:p>
          <a:p>
            <a:pPr algn="ctr"/>
            <a:r>
              <a:rPr lang="en-US" sz="4000" b="1" dirty="0" smtClean="0">
                <a:latin typeface="Times New Roman" pitchFamily="18" charset="0"/>
                <a:cs typeface="Times New Roman" pitchFamily="18" charset="0"/>
              </a:rPr>
              <a:t> for gifted children</a:t>
            </a:r>
            <a:r>
              <a:rPr lang="ru-RU" sz="4000" b="1" dirty="0" smtClean="0">
                <a:latin typeface="Times New Roman" pitchFamily="18" charset="0"/>
                <a:cs typeface="Times New Roman" pitchFamily="18" charset="0"/>
              </a:rPr>
              <a:t>»</a:t>
            </a:r>
          </a:p>
          <a:p>
            <a:pPr algn="ctr"/>
            <a:r>
              <a:rPr lang="en-US" sz="4000" b="1" dirty="0" smtClean="0">
                <a:latin typeface="Times New Roman" pitchFamily="18" charset="0"/>
                <a:cs typeface="Times New Roman" pitchFamily="18" charset="0"/>
              </a:rPr>
              <a:t> in the city of Pavlodar</a:t>
            </a:r>
            <a:endParaRPr lang="ru-RU" sz="4000" b="1" dirty="0" smtClean="0">
              <a:latin typeface="Times New Roman" pitchFamily="18" charset="0"/>
              <a:cs typeface="Times New Roman" pitchFamily="18" charset="0"/>
            </a:endParaRPr>
          </a:p>
          <a:p>
            <a:pPr algn="ctr"/>
            <a:r>
              <a:rPr lang="en-US" sz="4000" b="1" dirty="0" smtClean="0">
                <a:latin typeface="Times New Roman" pitchFamily="18" charset="0"/>
                <a:cs typeface="Times New Roman" pitchFamily="18" charset="0"/>
              </a:rPr>
              <a:t> Irina </a:t>
            </a:r>
            <a:r>
              <a:rPr lang="en-US" sz="4000" b="1" dirty="0" err="1" smtClean="0">
                <a:latin typeface="Times New Roman" pitchFamily="18" charset="0"/>
                <a:cs typeface="Times New Roman" pitchFamily="18" charset="0"/>
              </a:rPr>
              <a:t>Sinitsyna</a:t>
            </a:r>
            <a:endParaRPr lang="ru-RU" sz="4000" b="1" dirty="0">
              <a:latin typeface="Times New Roman" pitchFamily="18" charset="0"/>
              <a:cs typeface="Times New Roman" pitchFamily="18" charset="0"/>
            </a:endParaRPr>
          </a:p>
        </p:txBody>
      </p:sp>
      <p:pic>
        <p:nvPicPr>
          <p:cNvPr id="4" name="Рисунок 3" descr="IMG_0423.jpg"/>
          <p:cNvPicPr>
            <a:picLocks noChangeAspect="1"/>
          </p:cNvPicPr>
          <p:nvPr/>
        </p:nvPicPr>
        <p:blipFill>
          <a:blip r:embed="rId3" cstate="print"/>
          <a:stretch>
            <a:fillRect/>
          </a:stretch>
        </p:blipFill>
        <p:spPr>
          <a:xfrm>
            <a:off x="6929454" y="1071546"/>
            <a:ext cx="1619230" cy="1214422"/>
          </a:xfrm>
          <a:prstGeom prst="rect">
            <a:avLst/>
          </a:prstGeom>
        </p:spPr>
      </p:pic>
      <p:pic>
        <p:nvPicPr>
          <p:cNvPr id="5" name="Рисунок 4" descr="ENGLISH WORLD.jpg"/>
          <p:cNvPicPr>
            <a:picLocks noChangeAspect="1"/>
          </p:cNvPicPr>
          <p:nvPr/>
        </p:nvPicPr>
        <p:blipFill>
          <a:blip r:embed="rId4" cstate="print"/>
          <a:stretch>
            <a:fillRect/>
          </a:stretch>
        </p:blipFill>
        <p:spPr>
          <a:xfrm>
            <a:off x="0" y="0"/>
            <a:ext cx="642918" cy="642918"/>
          </a:xfrm>
          <a:prstGeom prst="rect">
            <a:avLst/>
          </a:prstGeom>
        </p:spPr>
      </p:pic>
      <p:pic>
        <p:nvPicPr>
          <p:cNvPr id="7" name="Рисунок 6" descr="ENGLENGL.jpg"/>
          <p:cNvPicPr>
            <a:picLocks noChangeAspect="1"/>
          </p:cNvPicPr>
          <p:nvPr/>
        </p:nvPicPr>
        <p:blipFill>
          <a:blip r:embed="rId5" cstate="print"/>
          <a:stretch>
            <a:fillRect/>
          </a:stretch>
        </p:blipFill>
        <p:spPr>
          <a:xfrm>
            <a:off x="6286512" y="5429264"/>
            <a:ext cx="2657500" cy="123463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Irina\Pictures\фондля презентации.pn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pic>
        <p:nvPicPr>
          <p:cNvPr id="3" name="Рисунок 2" descr="ENGLISH WORLD.jpg"/>
          <p:cNvPicPr>
            <a:picLocks noChangeAspect="1"/>
          </p:cNvPicPr>
          <p:nvPr/>
        </p:nvPicPr>
        <p:blipFill>
          <a:blip r:embed="rId3" cstate="print"/>
          <a:stretch>
            <a:fillRect/>
          </a:stretch>
        </p:blipFill>
        <p:spPr>
          <a:xfrm>
            <a:off x="0" y="0"/>
            <a:ext cx="714356" cy="714356"/>
          </a:xfrm>
          <a:prstGeom prst="rect">
            <a:avLst/>
          </a:prstGeom>
        </p:spPr>
      </p:pic>
      <p:pic>
        <p:nvPicPr>
          <p:cNvPr id="5" name="Рисунок 4" descr="ENGLENGL.jpg"/>
          <p:cNvPicPr>
            <a:picLocks noChangeAspect="1"/>
          </p:cNvPicPr>
          <p:nvPr/>
        </p:nvPicPr>
        <p:blipFill>
          <a:blip r:embed="rId4" cstate="print"/>
          <a:stretch>
            <a:fillRect/>
          </a:stretch>
        </p:blipFill>
        <p:spPr>
          <a:xfrm>
            <a:off x="6286512" y="5419144"/>
            <a:ext cx="2657500" cy="1234630"/>
          </a:xfrm>
          <a:prstGeom prst="rect">
            <a:avLst/>
          </a:prstGeom>
        </p:spPr>
      </p:pic>
      <p:sp>
        <p:nvSpPr>
          <p:cNvPr id="7" name="Прямоугольник 6"/>
          <p:cNvSpPr/>
          <p:nvPr/>
        </p:nvSpPr>
        <p:spPr>
          <a:xfrm>
            <a:off x="7215206" y="571480"/>
            <a:ext cx="1357322" cy="2431435"/>
          </a:xfrm>
          <a:prstGeom prst="rect">
            <a:avLst/>
          </a:prstGeom>
        </p:spPr>
        <p:txBody>
          <a:bodyPr wrap="square">
            <a:spAutoFit/>
          </a:bodyPr>
          <a:lstStyle/>
          <a:p>
            <a:pPr algn="ctr"/>
            <a:r>
              <a:rPr lang="en-US" sz="3800" b="1" dirty="0" smtClean="0">
                <a:latin typeface="Times New Roman" pitchFamily="18" charset="0"/>
                <a:cs typeface="Times New Roman" pitchFamily="18" charset="0"/>
              </a:rPr>
              <a:t>The </a:t>
            </a:r>
            <a:r>
              <a:rPr lang="ru-RU" sz="3800" b="1" dirty="0" smtClean="0">
                <a:latin typeface="Times New Roman" pitchFamily="18" charset="0"/>
                <a:cs typeface="Times New Roman" pitchFamily="18" charset="0"/>
              </a:rPr>
              <a:t>28</a:t>
            </a:r>
            <a:r>
              <a:rPr lang="en-US" sz="3800" b="1" dirty="0" smtClean="0">
                <a:latin typeface="Times New Roman" pitchFamily="18" charset="0"/>
                <a:cs typeface="Times New Roman" pitchFamily="18" charset="0"/>
              </a:rPr>
              <a:t> of April</a:t>
            </a:r>
          </a:p>
          <a:p>
            <a:pPr algn="ctr"/>
            <a:r>
              <a:rPr lang="en-US" sz="3800" b="1" dirty="0" smtClean="0">
                <a:latin typeface="Times New Roman" pitchFamily="18" charset="0"/>
                <a:cs typeface="Times New Roman" pitchFamily="18" charset="0"/>
              </a:rPr>
              <a:t>1955 </a:t>
            </a:r>
            <a:endParaRPr lang="ru-RU" sz="3800" dirty="0"/>
          </a:p>
        </p:txBody>
      </p:sp>
      <p:sp>
        <p:nvSpPr>
          <p:cNvPr id="8" name="Прямоугольник 7"/>
          <p:cNvSpPr/>
          <p:nvPr/>
        </p:nvSpPr>
        <p:spPr>
          <a:xfrm>
            <a:off x="571472" y="214290"/>
            <a:ext cx="4929222" cy="5109091"/>
          </a:xfrm>
          <a:prstGeom prst="rect">
            <a:avLst/>
          </a:prstGeom>
        </p:spPr>
        <p:txBody>
          <a:bodyPr wrap="square">
            <a:spAutoFit/>
          </a:bodyPr>
          <a:lstStyle/>
          <a:p>
            <a:pPr algn="ctr"/>
            <a:r>
              <a:rPr lang="en-US" sz="5800" b="1" dirty="0" smtClean="0">
                <a:latin typeface="Times New Roman" pitchFamily="18" charset="0"/>
                <a:cs typeface="Times New Roman" pitchFamily="18" charset="0"/>
              </a:rPr>
              <a:t>The construction of the </a:t>
            </a:r>
            <a:r>
              <a:rPr lang="en-US" sz="5800" b="1" dirty="0" err="1" smtClean="0">
                <a:latin typeface="Times New Roman" pitchFamily="18" charset="0"/>
                <a:cs typeface="Times New Roman" pitchFamily="18" charset="0"/>
              </a:rPr>
              <a:t>Baikonur</a:t>
            </a:r>
            <a:r>
              <a:rPr lang="en-US" sz="5800" b="1" dirty="0" smtClean="0">
                <a:latin typeface="Times New Roman" pitchFamily="18" charset="0"/>
                <a:cs typeface="Times New Roman" pitchFamily="18" charset="0"/>
              </a:rPr>
              <a:t> </a:t>
            </a:r>
            <a:r>
              <a:rPr lang="en-US" sz="5800" b="1" dirty="0" err="1" smtClean="0">
                <a:latin typeface="Times New Roman" pitchFamily="18" charset="0"/>
                <a:cs typeface="Times New Roman" pitchFamily="18" charset="0"/>
              </a:rPr>
              <a:t>cosmodrome</a:t>
            </a:r>
            <a:r>
              <a:rPr lang="en-US" sz="5800" b="1" dirty="0" smtClean="0">
                <a:latin typeface="Times New Roman" pitchFamily="18" charset="0"/>
                <a:cs typeface="Times New Roman" pitchFamily="18" charset="0"/>
              </a:rPr>
              <a:t> began.</a:t>
            </a:r>
          </a:p>
          <a:p>
            <a:endParaRPr lang="en-US" dirty="0" smtClean="0"/>
          </a:p>
          <a:p>
            <a:r>
              <a:rPr lang="en-US" dirty="0" smtClean="0"/>
              <a:t> </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Irina\Pictures\фондля презентации.pn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pic>
        <p:nvPicPr>
          <p:cNvPr id="3" name="Рисунок 2" descr="ENGLISH WORLD.jpg"/>
          <p:cNvPicPr>
            <a:picLocks noChangeAspect="1"/>
          </p:cNvPicPr>
          <p:nvPr/>
        </p:nvPicPr>
        <p:blipFill>
          <a:blip r:embed="rId3" cstate="print"/>
          <a:stretch>
            <a:fillRect/>
          </a:stretch>
        </p:blipFill>
        <p:spPr>
          <a:xfrm>
            <a:off x="0" y="0"/>
            <a:ext cx="714356" cy="714356"/>
          </a:xfrm>
          <a:prstGeom prst="rect">
            <a:avLst/>
          </a:prstGeom>
        </p:spPr>
      </p:pic>
      <p:pic>
        <p:nvPicPr>
          <p:cNvPr id="5" name="Рисунок 4" descr="ENGLENGL.jpg"/>
          <p:cNvPicPr>
            <a:picLocks noChangeAspect="1"/>
          </p:cNvPicPr>
          <p:nvPr/>
        </p:nvPicPr>
        <p:blipFill>
          <a:blip r:embed="rId4" cstate="print"/>
          <a:stretch>
            <a:fillRect/>
          </a:stretch>
        </p:blipFill>
        <p:spPr>
          <a:xfrm>
            <a:off x="6286512" y="5419144"/>
            <a:ext cx="2657500" cy="1234630"/>
          </a:xfrm>
          <a:prstGeom prst="rect">
            <a:avLst/>
          </a:prstGeom>
        </p:spPr>
      </p:pic>
      <p:sp>
        <p:nvSpPr>
          <p:cNvPr id="6" name="Прямоугольник 5"/>
          <p:cNvSpPr/>
          <p:nvPr/>
        </p:nvSpPr>
        <p:spPr>
          <a:xfrm>
            <a:off x="214282" y="285728"/>
            <a:ext cx="5429288" cy="5262979"/>
          </a:xfrm>
          <a:prstGeom prst="rect">
            <a:avLst/>
          </a:prstGeom>
        </p:spPr>
        <p:txBody>
          <a:bodyPr wrap="square">
            <a:spAutoFit/>
          </a:bodyPr>
          <a:lstStyle/>
          <a:p>
            <a:pPr algn="just"/>
            <a:r>
              <a:rPr lang="ru-RU" dirty="0" smtClean="0"/>
              <a:t>        </a:t>
            </a:r>
            <a:r>
              <a:rPr lang="en-US" sz="2800" b="1" dirty="0" smtClean="0">
                <a:latin typeface="Times New Roman" pitchFamily="18" charset="0"/>
                <a:cs typeface="Times New Roman" pitchFamily="18" charset="0"/>
              </a:rPr>
              <a:t>The International Labor Organization (ILO) announced April 28 as World Day for Safety at Work, or World Day for Safety and Health at Work, in order to attract world attention To the scale of the problem, as well as to how the creation and promotion of a safety culture can help reduce the annual death rate in the workplace. For the first time this day was celebrated in 2003.</a:t>
            </a:r>
            <a:endParaRPr lang="ru-RU" sz="2800" b="1" dirty="0">
              <a:latin typeface="Times New Roman" pitchFamily="18" charset="0"/>
              <a:cs typeface="Times New Roman" pitchFamily="18" charset="0"/>
            </a:endParaRPr>
          </a:p>
        </p:txBody>
      </p:sp>
      <p:sp>
        <p:nvSpPr>
          <p:cNvPr id="7" name="TextBox 6"/>
          <p:cNvSpPr txBox="1"/>
          <p:nvPr/>
        </p:nvSpPr>
        <p:spPr>
          <a:xfrm>
            <a:off x="7072330" y="785794"/>
            <a:ext cx="1428760" cy="2431435"/>
          </a:xfrm>
          <a:prstGeom prst="rect">
            <a:avLst/>
          </a:prstGeom>
          <a:noFill/>
        </p:spPr>
        <p:txBody>
          <a:bodyPr wrap="square" rtlCol="0">
            <a:spAutoFit/>
          </a:bodyPr>
          <a:lstStyle/>
          <a:p>
            <a:pPr algn="ctr"/>
            <a:r>
              <a:rPr lang="en-US" sz="3800" b="1" dirty="0" smtClean="0">
                <a:latin typeface="Times New Roman" pitchFamily="18" charset="0"/>
                <a:cs typeface="Times New Roman" pitchFamily="18" charset="0"/>
              </a:rPr>
              <a:t>The </a:t>
            </a:r>
            <a:r>
              <a:rPr lang="ru-RU" sz="3800" b="1" dirty="0" smtClean="0">
                <a:latin typeface="Times New Roman" pitchFamily="18" charset="0"/>
                <a:cs typeface="Times New Roman" pitchFamily="18" charset="0"/>
              </a:rPr>
              <a:t>28</a:t>
            </a:r>
            <a:r>
              <a:rPr lang="en-US" sz="3800" b="1" dirty="0" smtClean="0">
                <a:latin typeface="Times New Roman" pitchFamily="18" charset="0"/>
                <a:cs typeface="Times New Roman" pitchFamily="18" charset="0"/>
              </a:rPr>
              <a:t> of April 2003</a:t>
            </a:r>
            <a:endParaRPr lang="ru-RU" sz="38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Irina\Pictures\фондля презентации.pn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pic>
        <p:nvPicPr>
          <p:cNvPr id="3" name="Рисунок 2" descr="ENGLISH WORLD.jpg"/>
          <p:cNvPicPr>
            <a:picLocks noChangeAspect="1"/>
          </p:cNvPicPr>
          <p:nvPr/>
        </p:nvPicPr>
        <p:blipFill>
          <a:blip r:embed="rId3" cstate="print"/>
          <a:stretch>
            <a:fillRect/>
          </a:stretch>
        </p:blipFill>
        <p:spPr>
          <a:xfrm>
            <a:off x="0" y="0"/>
            <a:ext cx="714356" cy="714356"/>
          </a:xfrm>
          <a:prstGeom prst="rect">
            <a:avLst/>
          </a:prstGeom>
        </p:spPr>
      </p:pic>
      <p:pic>
        <p:nvPicPr>
          <p:cNvPr id="5" name="Рисунок 4" descr="ENGLENGL.jpg"/>
          <p:cNvPicPr>
            <a:picLocks noChangeAspect="1"/>
          </p:cNvPicPr>
          <p:nvPr/>
        </p:nvPicPr>
        <p:blipFill>
          <a:blip r:embed="rId4" cstate="print"/>
          <a:stretch>
            <a:fillRect/>
          </a:stretch>
        </p:blipFill>
        <p:spPr>
          <a:xfrm>
            <a:off x="6286512" y="5419144"/>
            <a:ext cx="2657500" cy="1234630"/>
          </a:xfrm>
          <a:prstGeom prst="rect">
            <a:avLst/>
          </a:prstGeom>
        </p:spPr>
      </p:pic>
      <p:sp>
        <p:nvSpPr>
          <p:cNvPr id="7" name="Прямоугольник 6"/>
          <p:cNvSpPr/>
          <p:nvPr/>
        </p:nvSpPr>
        <p:spPr>
          <a:xfrm>
            <a:off x="285720" y="214290"/>
            <a:ext cx="5429288" cy="5324535"/>
          </a:xfrm>
          <a:prstGeom prst="rect">
            <a:avLst/>
          </a:prstGeom>
        </p:spPr>
        <p:txBody>
          <a:bodyPr wrap="square">
            <a:spAutoFit/>
          </a:bodyPr>
          <a:lstStyle/>
          <a:p>
            <a:pPr algn="just"/>
            <a:r>
              <a:rPr lang="en-US" b="1" dirty="0" smtClean="0">
                <a:latin typeface="Times New Roman" pitchFamily="18" charset="0"/>
                <a:cs typeface="Times New Roman" pitchFamily="18" charset="0"/>
              </a:rPr>
              <a:t>        </a:t>
            </a:r>
            <a:r>
              <a:rPr lang="en-US" sz="2000" b="1" dirty="0" smtClean="0">
                <a:latin typeface="Times New Roman" pitchFamily="18" charset="0"/>
                <a:cs typeface="Times New Roman" pitchFamily="18" charset="0"/>
              </a:rPr>
              <a:t>One of the most famous festivals in Scotland is the Spirit of </a:t>
            </a:r>
            <a:r>
              <a:rPr lang="en-US" sz="2000" b="1" dirty="0" err="1" smtClean="0">
                <a:latin typeface="Times New Roman" pitchFamily="18" charset="0"/>
                <a:cs typeface="Times New Roman" pitchFamily="18" charset="0"/>
              </a:rPr>
              <a:t>Speyside</a:t>
            </a:r>
            <a:r>
              <a:rPr lang="en-US" sz="2000" b="1" dirty="0" smtClean="0">
                <a:latin typeface="Times New Roman" pitchFamily="18" charset="0"/>
                <a:cs typeface="Times New Roman" pitchFamily="18" charset="0"/>
              </a:rPr>
              <a:t> Whiskey Festival. Each country has its own national product, its own national pride. Scots are proud of their whiskey. With the onset of spring in Scotland, it's time for festivals and celebrations dedicated to whiskey. The Spirit of </a:t>
            </a:r>
            <a:r>
              <a:rPr lang="en-US" sz="2000" b="1" dirty="0" err="1" smtClean="0">
                <a:latin typeface="Times New Roman" pitchFamily="18" charset="0"/>
                <a:cs typeface="Times New Roman" pitchFamily="18" charset="0"/>
              </a:rPr>
              <a:t>Speyside</a:t>
            </a:r>
            <a:r>
              <a:rPr lang="en-US" sz="2000" b="1" dirty="0" smtClean="0">
                <a:latin typeface="Times New Roman" pitchFamily="18" charset="0"/>
                <a:cs typeface="Times New Roman" pitchFamily="18" charset="0"/>
              </a:rPr>
              <a:t> Whiskey Festival is the first to start, which lasts 5 days. He is followed by </a:t>
            </a:r>
            <a:r>
              <a:rPr lang="en-US" sz="2000" b="1" dirty="0" err="1" smtClean="0">
                <a:latin typeface="Times New Roman" pitchFamily="18" charset="0"/>
                <a:cs typeface="Times New Roman" pitchFamily="18" charset="0"/>
              </a:rPr>
              <a:t>Feis</a:t>
            </a:r>
            <a:r>
              <a:rPr lang="en-US" sz="2000" b="1" dirty="0" smtClean="0">
                <a:latin typeface="Times New Roman" pitchFamily="18" charset="0"/>
                <a:cs typeface="Times New Roman" pitchFamily="18" charset="0"/>
              </a:rPr>
              <a:t> Ile - a festival of Malt and Music. And so until September, when the last begins - Autumn </a:t>
            </a:r>
            <a:r>
              <a:rPr lang="en-US" sz="2000" b="1" dirty="0" err="1" smtClean="0">
                <a:latin typeface="Times New Roman" pitchFamily="18" charset="0"/>
                <a:cs typeface="Times New Roman" pitchFamily="18" charset="0"/>
              </a:rPr>
              <a:t>Speyside</a:t>
            </a:r>
            <a:r>
              <a:rPr lang="en-US" sz="2000" b="1" dirty="0" smtClean="0">
                <a:latin typeface="Times New Roman" pitchFamily="18" charset="0"/>
                <a:cs typeface="Times New Roman" pitchFamily="18" charset="0"/>
              </a:rPr>
              <a:t> Whiskey Festival.</a:t>
            </a:r>
            <a:br>
              <a:rPr lang="en-US" sz="2000" b="1" dirty="0" smtClean="0">
                <a:latin typeface="Times New Roman" pitchFamily="18" charset="0"/>
                <a:cs typeface="Times New Roman" pitchFamily="18" charset="0"/>
              </a:rPr>
            </a:br>
            <a:r>
              <a:rPr lang="en-US" sz="2000" b="1" dirty="0" smtClean="0">
                <a:latin typeface="Times New Roman" pitchFamily="18" charset="0"/>
                <a:cs typeface="Times New Roman" pitchFamily="18" charset="0"/>
              </a:rPr>
              <a:t/>
            </a:r>
            <a:br>
              <a:rPr lang="en-US" sz="2000" b="1" dirty="0" smtClean="0">
                <a:latin typeface="Times New Roman" pitchFamily="18" charset="0"/>
                <a:cs typeface="Times New Roman" pitchFamily="18" charset="0"/>
              </a:rPr>
            </a:br>
            <a:r>
              <a:rPr lang="en-US" sz="2000" b="1" dirty="0" err="1" smtClean="0">
                <a:latin typeface="Times New Roman" pitchFamily="18" charset="0"/>
                <a:cs typeface="Times New Roman" pitchFamily="18" charset="0"/>
              </a:rPr>
              <a:t>Speyside</a:t>
            </a:r>
            <a:r>
              <a:rPr lang="en-US" sz="2000" b="1" dirty="0" smtClean="0">
                <a:latin typeface="Times New Roman" pitchFamily="18" charset="0"/>
                <a:cs typeface="Times New Roman" pitchFamily="18" charset="0"/>
              </a:rPr>
              <a:t> is the place where the highest density of </a:t>
            </a:r>
            <a:r>
              <a:rPr lang="en-US" sz="2000" b="1" dirty="0" err="1" smtClean="0">
                <a:latin typeface="Times New Roman" pitchFamily="18" charset="0"/>
                <a:cs typeface="Times New Roman" pitchFamily="18" charset="0"/>
              </a:rPr>
              <a:t>viscourt</a:t>
            </a:r>
            <a:r>
              <a:rPr lang="en-US" sz="2000" b="1" dirty="0" smtClean="0">
                <a:latin typeface="Times New Roman" pitchFamily="18" charset="0"/>
                <a:cs typeface="Times New Roman" pitchFamily="18" charset="0"/>
              </a:rPr>
              <a:t> is in the world. The factories that produce the famous drink there are over 100. There are the most famous distilleries - </a:t>
            </a:r>
            <a:r>
              <a:rPr lang="en-US" sz="2000" b="1" dirty="0" err="1" smtClean="0">
                <a:latin typeface="Times New Roman" pitchFamily="18" charset="0"/>
                <a:cs typeface="Times New Roman" pitchFamily="18" charset="0"/>
              </a:rPr>
              <a:t>Glenfiddich</a:t>
            </a:r>
            <a:r>
              <a:rPr lang="en-US" sz="2000" b="1" dirty="0" smtClean="0">
                <a:latin typeface="Times New Roman" pitchFamily="18" charset="0"/>
                <a:cs typeface="Times New Roman" pitchFamily="18" charset="0"/>
              </a:rPr>
              <a:t>, Glen Grant, </a:t>
            </a:r>
            <a:r>
              <a:rPr lang="en-US" sz="2000" b="1" dirty="0" err="1" smtClean="0">
                <a:latin typeface="Times New Roman" pitchFamily="18" charset="0"/>
                <a:cs typeface="Times New Roman" pitchFamily="18" charset="0"/>
              </a:rPr>
              <a:t>Strathisla</a:t>
            </a:r>
            <a:r>
              <a:rPr lang="en-US" sz="2000" b="1" dirty="0" smtClean="0">
                <a:latin typeface="Times New Roman" pitchFamily="18" charset="0"/>
                <a:cs typeface="Times New Roman" pitchFamily="18" charset="0"/>
              </a:rPr>
              <a:t> ...</a:t>
            </a:r>
            <a:endParaRPr lang="ru-RU" sz="2000" b="1" dirty="0">
              <a:latin typeface="Times New Roman" pitchFamily="18" charset="0"/>
              <a:cs typeface="Times New Roman" pitchFamily="18" charset="0"/>
            </a:endParaRPr>
          </a:p>
        </p:txBody>
      </p:sp>
      <p:sp>
        <p:nvSpPr>
          <p:cNvPr id="8" name="TextBox 7"/>
          <p:cNvSpPr txBox="1"/>
          <p:nvPr/>
        </p:nvSpPr>
        <p:spPr>
          <a:xfrm>
            <a:off x="7072330" y="571480"/>
            <a:ext cx="1637822" cy="3016210"/>
          </a:xfrm>
          <a:prstGeom prst="rect">
            <a:avLst/>
          </a:prstGeom>
          <a:noFill/>
        </p:spPr>
        <p:txBody>
          <a:bodyPr wrap="square" rtlCol="0">
            <a:spAutoFit/>
          </a:bodyPr>
          <a:lstStyle/>
          <a:p>
            <a:pPr algn="ctr"/>
            <a:r>
              <a:rPr lang="en-US" sz="3800" b="1" dirty="0" smtClean="0">
                <a:latin typeface="Times New Roman" pitchFamily="18" charset="0"/>
                <a:cs typeface="Times New Roman" pitchFamily="18" charset="0"/>
              </a:rPr>
              <a:t>The</a:t>
            </a:r>
          </a:p>
          <a:p>
            <a:pPr algn="ctr"/>
            <a:r>
              <a:rPr lang="en-US" sz="3800" b="1" dirty="0" smtClean="0">
                <a:latin typeface="Times New Roman" pitchFamily="18" charset="0"/>
                <a:cs typeface="Times New Roman" pitchFamily="18" charset="0"/>
              </a:rPr>
              <a:t> 28 of April 1494.</a:t>
            </a:r>
          </a:p>
          <a:p>
            <a:pPr algn="ctr"/>
            <a:r>
              <a:rPr lang="en-US" sz="3800" b="1" dirty="0" smtClean="0">
                <a:latin typeface="Times New Roman" pitchFamily="18" charset="0"/>
                <a:cs typeface="Times New Roman" pitchFamily="18" charset="0"/>
              </a:rPr>
              <a:t>1988.</a:t>
            </a:r>
            <a:endParaRPr lang="ru-RU" sz="38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Irina\Pictures\фондля презентации.pn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pic>
        <p:nvPicPr>
          <p:cNvPr id="3" name="Рисунок 2" descr="ENGLISH WORLD.jpg"/>
          <p:cNvPicPr>
            <a:picLocks noChangeAspect="1"/>
          </p:cNvPicPr>
          <p:nvPr/>
        </p:nvPicPr>
        <p:blipFill>
          <a:blip r:embed="rId3" cstate="print"/>
          <a:stretch>
            <a:fillRect/>
          </a:stretch>
        </p:blipFill>
        <p:spPr>
          <a:xfrm>
            <a:off x="0" y="0"/>
            <a:ext cx="714356" cy="714356"/>
          </a:xfrm>
          <a:prstGeom prst="rect">
            <a:avLst/>
          </a:prstGeom>
        </p:spPr>
      </p:pic>
      <p:pic>
        <p:nvPicPr>
          <p:cNvPr id="5" name="Рисунок 4" descr="ENGLENGL.jpg"/>
          <p:cNvPicPr>
            <a:picLocks noChangeAspect="1"/>
          </p:cNvPicPr>
          <p:nvPr/>
        </p:nvPicPr>
        <p:blipFill>
          <a:blip r:embed="rId4" cstate="print"/>
          <a:stretch>
            <a:fillRect/>
          </a:stretch>
        </p:blipFill>
        <p:spPr>
          <a:xfrm>
            <a:off x="6286512" y="5419144"/>
            <a:ext cx="2657500" cy="1234630"/>
          </a:xfrm>
          <a:prstGeom prst="rect">
            <a:avLst/>
          </a:prstGeom>
        </p:spPr>
      </p:pic>
      <p:sp>
        <p:nvSpPr>
          <p:cNvPr id="6" name="Прямоугольник 5"/>
          <p:cNvSpPr/>
          <p:nvPr/>
        </p:nvSpPr>
        <p:spPr>
          <a:xfrm>
            <a:off x="214282" y="214290"/>
            <a:ext cx="5572164" cy="5262979"/>
          </a:xfrm>
          <a:prstGeom prst="rect">
            <a:avLst/>
          </a:prstGeom>
        </p:spPr>
        <p:txBody>
          <a:bodyPr wrap="square">
            <a:spAutoFit/>
          </a:bodyPr>
          <a:lstStyle/>
          <a:p>
            <a:pPr algn="just"/>
            <a:r>
              <a:rPr lang="en-US" sz="2100" b="1" dirty="0" smtClean="0">
                <a:latin typeface="Times New Roman" pitchFamily="18" charset="0"/>
                <a:cs typeface="Times New Roman" pitchFamily="18" charset="0"/>
              </a:rPr>
              <a:t>         In the 20th century only cosmonauts and astronauts  flew into space - this was their main job. True, sometimes there were official trips to orbit. For example, in 1990, a Japanese television company sent its journalist to the Mir station, and earlier a McDonnell Douglas employee flew to the shuttles. In the new millennium, it was possible to go beyond the atmosphere by its own will, that is, a tourist.</a:t>
            </a:r>
            <a:br>
              <a:rPr lang="en-US" sz="2100" b="1" dirty="0" smtClean="0">
                <a:latin typeface="Times New Roman" pitchFamily="18" charset="0"/>
                <a:cs typeface="Times New Roman" pitchFamily="18" charset="0"/>
              </a:rPr>
            </a:br>
            <a:r>
              <a:rPr lang="en-US" sz="2100" b="1" dirty="0" smtClean="0">
                <a:latin typeface="Times New Roman" pitchFamily="18" charset="0"/>
                <a:cs typeface="Times New Roman" pitchFamily="18" charset="0"/>
              </a:rPr>
              <a:t/>
            </a:r>
            <a:br>
              <a:rPr lang="en-US" sz="2100" b="1" dirty="0" smtClean="0">
                <a:latin typeface="Times New Roman" pitchFamily="18" charset="0"/>
                <a:cs typeface="Times New Roman" pitchFamily="18" charset="0"/>
              </a:rPr>
            </a:br>
            <a:r>
              <a:rPr lang="en-US" sz="2100" b="1" dirty="0" smtClean="0">
                <a:latin typeface="Times New Roman" pitchFamily="18" charset="0"/>
                <a:cs typeface="Times New Roman" pitchFamily="18" charset="0"/>
              </a:rPr>
              <a:t>On April 28, 2001, the Russian spacecraft Soyuz TM-32 started with cosmonauts T. </a:t>
            </a:r>
            <a:r>
              <a:rPr lang="en-US" sz="2100" b="1" dirty="0" err="1" smtClean="0">
                <a:latin typeface="Times New Roman" pitchFamily="18" charset="0"/>
                <a:cs typeface="Times New Roman" pitchFamily="18" charset="0"/>
              </a:rPr>
              <a:t>Musabaev</a:t>
            </a:r>
            <a:r>
              <a:rPr lang="en-US" sz="2100" b="1" dirty="0" smtClean="0">
                <a:latin typeface="Times New Roman" pitchFamily="18" charset="0"/>
                <a:cs typeface="Times New Roman" pitchFamily="18" charset="0"/>
              </a:rPr>
              <a:t> and Yu. </a:t>
            </a:r>
            <a:r>
              <a:rPr lang="en-US" sz="2100" b="1" dirty="0" err="1" smtClean="0">
                <a:latin typeface="Times New Roman" pitchFamily="18" charset="0"/>
                <a:cs typeface="Times New Roman" pitchFamily="18" charset="0"/>
              </a:rPr>
              <a:t>Baturin</a:t>
            </a:r>
            <a:r>
              <a:rPr lang="en-US" sz="2100" b="1" dirty="0" smtClean="0">
                <a:latin typeface="Times New Roman" pitchFamily="18" charset="0"/>
                <a:cs typeface="Times New Roman" pitchFamily="18" charset="0"/>
              </a:rPr>
              <a:t> and the first space tourist American millionaire Dennis Tito on board. On April 30, the ship docked with the International Space Station (ISS).</a:t>
            </a:r>
            <a:endParaRPr lang="ru-RU" sz="2100" b="1" dirty="0">
              <a:latin typeface="Times New Roman" pitchFamily="18" charset="0"/>
              <a:cs typeface="Times New Roman" pitchFamily="18" charset="0"/>
            </a:endParaRPr>
          </a:p>
        </p:txBody>
      </p:sp>
      <p:sp>
        <p:nvSpPr>
          <p:cNvPr id="7" name="Прямоугольник 6"/>
          <p:cNvSpPr/>
          <p:nvPr/>
        </p:nvSpPr>
        <p:spPr>
          <a:xfrm>
            <a:off x="7072330" y="642918"/>
            <a:ext cx="1571636" cy="2431435"/>
          </a:xfrm>
          <a:prstGeom prst="rect">
            <a:avLst/>
          </a:prstGeom>
        </p:spPr>
        <p:txBody>
          <a:bodyPr wrap="square">
            <a:spAutoFit/>
          </a:bodyPr>
          <a:lstStyle/>
          <a:p>
            <a:pPr algn="ctr"/>
            <a:r>
              <a:rPr lang="en-US" sz="3800" b="1" dirty="0" smtClean="0">
                <a:latin typeface="Times New Roman" pitchFamily="18" charset="0"/>
                <a:cs typeface="Times New Roman" pitchFamily="18" charset="0"/>
              </a:rPr>
              <a:t>The</a:t>
            </a:r>
          </a:p>
          <a:p>
            <a:pPr algn="ctr"/>
            <a:r>
              <a:rPr lang="en-US" sz="3800" b="1" dirty="0" smtClean="0">
                <a:latin typeface="Times New Roman" pitchFamily="18" charset="0"/>
                <a:cs typeface="Times New Roman" pitchFamily="18" charset="0"/>
              </a:rPr>
              <a:t> 28 of April 2001 </a:t>
            </a:r>
            <a:endParaRPr lang="ru-RU" sz="38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Irina\Pictures\фондля презентации.pn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pic>
        <p:nvPicPr>
          <p:cNvPr id="3" name="Рисунок 2" descr="ENGLISH WORLD.jpg"/>
          <p:cNvPicPr>
            <a:picLocks noChangeAspect="1"/>
          </p:cNvPicPr>
          <p:nvPr/>
        </p:nvPicPr>
        <p:blipFill>
          <a:blip r:embed="rId3" cstate="print"/>
          <a:stretch>
            <a:fillRect/>
          </a:stretch>
        </p:blipFill>
        <p:spPr>
          <a:xfrm>
            <a:off x="0" y="0"/>
            <a:ext cx="714356" cy="714356"/>
          </a:xfrm>
          <a:prstGeom prst="rect">
            <a:avLst/>
          </a:prstGeom>
        </p:spPr>
      </p:pic>
      <p:pic>
        <p:nvPicPr>
          <p:cNvPr id="5" name="Рисунок 4" descr="ENGLENGL.jpg"/>
          <p:cNvPicPr>
            <a:picLocks noChangeAspect="1"/>
          </p:cNvPicPr>
          <p:nvPr/>
        </p:nvPicPr>
        <p:blipFill>
          <a:blip r:embed="rId4" cstate="print"/>
          <a:stretch>
            <a:fillRect/>
          </a:stretch>
        </p:blipFill>
        <p:spPr>
          <a:xfrm>
            <a:off x="6286512" y="5419144"/>
            <a:ext cx="2657500" cy="1234630"/>
          </a:xfrm>
          <a:prstGeom prst="rect">
            <a:avLst/>
          </a:prstGeom>
        </p:spPr>
      </p:pic>
      <p:pic>
        <p:nvPicPr>
          <p:cNvPr id="2" name="Picture 2" descr="https://cs541609.userapi.com/c635101/v635101589/1e30f/2nzHcu2ISsw.jpg"/>
          <p:cNvPicPr>
            <a:picLocks noChangeAspect="1" noChangeArrowheads="1"/>
          </p:cNvPicPr>
          <p:nvPr/>
        </p:nvPicPr>
        <p:blipFill>
          <a:blip r:embed="rId5" cstate="print"/>
          <a:srcRect/>
          <a:stretch>
            <a:fillRect/>
          </a:stretch>
        </p:blipFill>
        <p:spPr bwMode="auto">
          <a:xfrm>
            <a:off x="785786" y="500042"/>
            <a:ext cx="4714907" cy="4714908"/>
          </a:xfrm>
          <a:prstGeom prst="roundRect">
            <a:avLst>
              <a:gd name="adj" fmla="val 8594"/>
            </a:avLst>
          </a:prstGeom>
          <a:solidFill>
            <a:srgbClr val="FFFFFF">
              <a:shade val="85000"/>
            </a:srgbClr>
          </a:solidFill>
          <a:ln>
            <a:noFill/>
          </a:ln>
          <a:effectLst>
            <a:reflection blurRad="12700" stA="38000" endPos="28000" dist="5000" dir="5400000" sy="-100000" algn="bl" rotWithShape="0"/>
            <a:softEdge rad="317500"/>
          </a:effectLst>
        </p:spPr>
      </p:pic>
      <p:sp>
        <p:nvSpPr>
          <p:cNvPr id="6" name="TextBox 5"/>
          <p:cNvSpPr txBox="1"/>
          <p:nvPr/>
        </p:nvSpPr>
        <p:spPr>
          <a:xfrm>
            <a:off x="7072330" y="1214422"/>
            <a:ext cx="1798643" cy="1138773"/>
          </a:xfrm>
          <a:prstGeom prst="rect">
            <a:avLst/>
          </a:prstGeom>
          <a:noFill/>
        </p:spPr>
        <p:txBody>
          <a:bodyPr wrap="square" rtlCol="0">
            <a:spAutoFit/>
          </a:bodyPr>
          <a:lstStyle/>
          <a:p>
            <a:r>
              <a:rPr lang="en-US" sz="6800" b="1" dirty="0" smtClean="0">
                <a:latin typeface="Times New Roman" pitchFamily="18" charset="0"/>
                <a:cs typeface="Times New Roman" pitchFamily="18" charset="0"/>
              </a:rPr>
              <a:t>P.S.</a:t>
            </a:r>
            <a:endParaRPr lang="ru-RU" sz="68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Irina\Pictures\фондля презентации.pn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pic>
        <p:nvPicPr>
          <p:cNvPr id="3" name="Рисунок 2" descr="ENGLISH WORLD.jpg"/>
          <p:cNvPicPr>
            <a:picLocks noChangeAspect="1"/>
          </p:cNvPicPr>
          <p:nvPr/>
        </p:nvPicPr>
        <p:blipFill>
          <a:blip r:embed="rId3" cstate="print"/>
          <a:stretch>
            <a:fillRect/>
          </a:stretch>
        </p:blipFill>
        <p:spPr>
          <a:xfrm>
            <a:off x="0" y="0"/>
            <a:ext cx="714356" cy="714356"/>
          </a:xfrm>
          <a:prstGeom prst="rect">
            <a:avLst/>
          </a:prstGeom>
        </p:spPr>
      </p:pic>
      <p:pic>
        <p:nvPicPr>
          <p:cNvPr id="5" name="Рисунок 4" descr="ENGLENGL.jpg"/>
          <p:cNvPicPr>
            <a:picLocks noChangeAspect="1"/>
          </p:cNvPicPr>
          <p:nvPr/>
        </p:nvPicPr>
        <p:blipFill>
          <a:blip r:embed="rId4" cstate="print"/>
          <a:stretch>
            <a:fillRect/>
          </a:stretch>
        </p:blipFill>
        <p:spPr>
          <a:xfrm>
            <a:off x="6286512" y="5419144"/>
            <a:ext cx="2657500" cy="1234630"/>
          </a:xfrm>
          <a:prstGeom prst="rect">
            <a:avLst/>
          </a:prstGeom>
        </p:spPr>
      </p:pic>
      <p:sp>
        <p:nvSpPr>
          <p:cNvPr id="6" name="Прямоугольник 5"/>
          <p:cNvSpPr/>
          <p:nvPr/>
        </p:nvSpPr>
        <p:spPr>
          <a:xfrm>
            <a:off x="357159" y="642918"/>
            <a:ext cx="5357850" cy="3785652"/>
          </a:xfrm>
          <a:prstGeom prst="rect">
            <a:avLst/>
          </a:prstGeom>
        </p:spPr>
        <p:txBody>
          <a:bodyPr wrap="square">
            <a:spAutoFit/>
          </a:bodyPr>
          <a:lstStyle/>
          <a:p>
            <a:pPr algn="ctr"/>
            <a:r>
              <a:rPr lang="en-US" sz="8000" b="1" dirty="0" smtClean="0">
                <a:latin typeface="Times New Roman" pitchFamily="18" charset="0"/>
                <a:cs typeface="Times New Roman" pitchFamily="18" charset="0"/>
              </a:rPr>
              <a:t>Thank you for attention!</a:t>
            </a:r>
            <a:endParaRPr lang="ru-RU" sz="8000" b="1" dirty="0">
              <a:latin typeface="Times New Roman" pitchFamily="18" charset="0"/>
              <a:cs typeface="Times New Roman" pitchFamily="18" charset="0"/>
            </a:endParaRPr>
          </a:p>
        </p:txBody>
      </p:sp>
      <p:pic>
        <p:nvPicPr>
          <p:cNvPr id="7" name="Рисунок 6" descr="ENGLI.jpg"/>
          <p:cNvPicPr>
            <a:picLocks noChangeAspect="1"/>
          </p:cNvPicPr>
          <p:nvPr/>
        </p:nvPicPr>
        <p:blipFill>
          <a:blip r:embed="rId5" cstate="print"/>
          <a:stretch>
            <a:fillRect/>
          </a:stretch>
        </p:blipFill>
        <p:spPr>
          <a:xfrm>
            <a:off x="6643702" y="571480"/>
            <a:ext cx="2160106" cy="2928957"/>
          </a:xfrm>
          <a:prstGeom prst="roundRect">
            <a:avLst>
              <a:gd name="adj" fmla="val 8594"/>
            </a:avLst>
          </a:prstGeom>
          <a:solidFill>
            <a:srgbClr val="FFFFFF">
              <a:shade val="85000"/>
            </a:srgbClr>
          </a:solidFill>
          <a:ln>
            <a:noFill/>
          </a:ln>
          <a:effectLst>
            <a:reflection blurRad="12700" stA="38000" endPos="28000" dist="5000" dir="5400000" sy="-100000" algn="bl" rotWithShape="0"/>
            <a:softEdge rad="317500"/>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92</TotalTime>
  <Words>346</Words>
  <Application>Microsoft Office PowerPoint</Application>
  <PresentationFormat>Экран (4:3)</PresentationFormat>
  <Paragraphs>28</Paragraphs>
  <Slides>8</Slides>
  <Notes>0</Notes>
  <HiddenSlides>0</HiddenSlides>
  <MMClips>1</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Тема Office</vt:lpstr>
      <vt:lpstr>Слайд 1</vt:lpstr>
      <vt:lpstr>Слайд 2</vt:lpstr>
      <vt:lpstr>Слайд 3</vt:lpstr>
      <vt:lpstr>Слайд 4</vt:lpstr>
      <vt:lpstr>Слайд 5</vt:lpstr>
      <vt:lpstr>Слайд 6</vt:lpstr>
      <vt:lpstr>Слайд 7</vt:lpstr>
      <vt:lpstr>Слайд 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Irina</dc:creator>
  <cp:lastModifiedBy>Irina</cp:lastModifiedBy>
  <cp:revision>4</cp:revision>
  <dcterms:created xsi:type="dcterms:W3CDTF">2017-04-26T15:41:24Z</dcterms:created>
  <dcterms:modified xsi:type="dcterms:W3CDTF">2017-05-01T06:24:50Z</dcterms:modified>
</cp:coreProperties>
</file>