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0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68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81B646-17DD-47EF-97E0-1A70A6EFC333}" type="datetimeFigureOut">
              <a:rPr lang="ru-RU" smtClean="0"/>
              <a:t>23.12.2012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487A0B4-7FF5-496D-AB6D-34F1942F4D6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864095"/>
          </a:xfrm>
        </p:spPr>
        <p:txBody>
          <a:bodyPr>
            <a:noAutofit/>
          </a:bodyPr>
          <a:lstStyle/>
          <a:p>
            <a:r>
              <a:rPr lang="ru-RU" sz="5400" dirty="0" smtClean="0"/>
              <a:t>    </a:t>
            </a:r>
            <a:r>
              <a:rPr lang="ru-RU" sz="5400" i="1" dirty="0" smtClean="0">
                <a:solidFill>
                  <a:srgbClr val="FF0000"/>
                </a:solidFill>
              </a:rPr>
              <a:t>«</a:t>
            </a:r>
            <a:r>
              <a:rPr lang="ru-RU" sz="5400" i="1" dirty="0" err="1" smtClean="0">
                <a:solidFill>
                  <a:srgbClr val="FF0000"/>
                </a:solidFill>
              </a:rPr>
              <a:t>Бунташный</a:t>
            </a:r>
            <a:r>
              <a:rPr lang="ru-RU" sz="5400" i="1" dirty="0" smtClean="0">
                <a:solidFill>
                  <a:srgbClr val="FF0000"/>
                </a:solidFill>
              </a:rPr>
              <a:t> век»</a:t>
            </a:r>
            <a:endParaRPr lang="ru-RU" sz="5400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628800"/>
            <a:ext cx="7128792" cy="4608512"/>
          </a:xfrm>
        </p:spPr>
        <p:txBody>
          <a:bodyPr>
            <a:noAutofit/>
          </a:bodyPr>
          <a:lstStyle/>
          <a:p>
            <a:r>
              <a:rPr lang="ru-RU" sz="3200" dirty="0" smtClean="0"/>
              <a:t>«</a:t>
            </a:r>
            <a:r>
              <a:rPr lang="ru-RU" sz="3200" dirty="0" err="1" smtClean="0"/>
              <a:t>Бунташный</a:t>
            </a:r>
            <a:r>
              <a:rPr lang="ru-RU" sz="3200" dirty="0"/>
              <a:t>» век </a:t>
            </a:r>
            <a:r>
              <a:rPr lang="ru-RU" sz="3200" dirty="0" smtClean="0"/>
              <a:t>– </a:t>
            </a:r>
          </a:p>
          <a:p>
            <a:r>
              <a:rPr lang="ru-RU" sz="3200" dirty="0"/>
              <a:t>В</a:t>
            </a:r>
            <a:r>
              <a:rPr lang="ru-RU" sz="3200" dirty="0" smtClean="0"/>
              <a:t>ек потрясений,</a:t>
            </a:r>
          </a:p>
          <a:p>
            <a:r>
              <a:rPr lang="ru-RU" sz="3200" dirty="0" smtClean="0"/>
              <a:t>Век </a:t>
            </a:r>
            <a:r>
              <a:rPr lang="ru-RU" sz="3200" dirty="0"/>
              <a:t>изменений и побед.</a:t>
            </a:r>
            <a:br>
              <a:rPr lang="ru-RU" sz="3200" dirty="0"/>
            </a:br>
            <a:r>
              <a:rPr lang="ru-RU" sz="3200" dirty="0"/>
              <a:t>Народ утратил всю свободу,</a:t>
            </a:r>
            <a:br>
              <a:rPr lang="ru-RU" sz="3200" dirty="0"/>
            </a:br>
            <a:r>
              <a:rPr lang="ru-RU" sz="3200" dirty="0"/>
              <a:t>Потёк тиранства долгий век.</a:t>
            </a:r>
            <a:br>
              <a:rPr lang="ru-RU" sz="3200" dirty="0"/>
            </a:br>
            <a:r>
              <a:rPr lang="ru-RU" sz="3200" dirty="0"/>
              <a:t>Но не смирился православный,</a:t>
            </a:r>
            <a:br>
              <a:rPr lang="ru-RU" sz="3200" dirty="0"/>
            </a:br>
            <a:r>
              <a:rPr lang="ru-RU" sz="3200" dirty="0"/>
              <a:t>Борьбу суровую повел.</a:t>
            </a:r>
            <a:br>
              <a:rPr lang="ru-RU" sz="3200" dirty="0"/>
            </a:br>
            <a:r>
              <a:rPr lang="ru-RU" sz="3200" dirty="0"/>
              <a:t>Весь век боролся беспощадно,</a:t>
            </a:r>
            <a:br>
              <a:rPr lang="ru-RU" sz="3200" dirty="0"/>
            </a:br>
            <a:r>
              <a:rPr lang="ru-RU" sz="3200" dirty="0"/>
              <a:t>И нет конца у той борьбы... –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72441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8064896" cy="424847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800" dirty="0" smtClean="0">
                <a:effectLst/>
              </a:rPr>
              <a:t>-На </a:t>
            </a:r>
            <a:r>
              <a:rPr lang="ru-RU" sz="2800" dirty="0">
                <a:effectLst/>
              </a:rPr>
              <a:t>примере народных восстаний дать характеристику </a:t>
            </a:r>
            <a:r>
              <a:rPr lang="en-US" sz="2800" dirty="0">
                <a:effectLst/>
              </a:rPr>
              <a:t>XVII</a:t>
            </a:r>
            <a:r>
              <a:rPr lang="ru-RU" sz="2800" dirty="0">
                <a:effectLst/>
              </a:rPr>
              <a:t> веку как </a:t>
            </a:r>
            <a:r>
              <a:rPr lang="ru-RU" sz="2800" dirty="0" smtClean="0">
                <a:effectLst/>
              </a:rPr>
              <a:t> «</a:t>
            </a:r>
            <a:r>
              <a:rPr lang="ru-RU" sz="2800" dirty="0" err="1" smtClean="0">
                <a:effectLst/>
              </a:rPr>
              <a:t>бунташному</a:t>
            </a:r>
            <a:r>
              <a:rPr lang="ru-RU" sz="2800" dirty="0" smtClean="0"/>
              <a:t>»</a:t>
            </a:r>
          </a:p>
          <a:p>
            <a:pPr lvl="0"/>
            <a:endParaRPr lang="ru-RU" sz="2800" dirty="0">
              <a:effectLst/>
            </a:endParaRPr>
          </a:p>
          <a:p>
            <a:pPr lvl="0"/>
            <a:r>
              <a:rPr lang="ru-RU" sz="2800" dirty="0" smtClean="0">
                <a:effectLst/>
              </a:rPr>
              <a:t> -Доказать</a:t>
            </a:r>
            <a:r>
              <a:rPr lang="ru-RU" sz="2800" dirty="0">
                <a:effectLst/>
              </a:rPr>
              <a:t>, что в условиях дальнейшего закрепощения крестьян, народные волнения не утихают</a:t>
            </a:r>
            <a:r>
              <a:rPr lang="ru-RU" sz="2800" dirty="0" smtClean="0">
                <a:effectLst/>
              </a:rPr>
              <a:t>.</a:t>
            </a:r>
          </a:p>
          <a:p>
            <a:pPr lvl="0"/>
            <a:endParaRPr lang="ru-RU" sz="2800" dirty="0">
              <a:effectLst/>
            </a:endParaRPr>
          </a:p>
          <a:p>
            <a:pPr lvl="0"/>
            <a:r>
              <a:rPr lang="ru-RU" sz="2800" dirty="0"/>
              <a:t>-</a:t>
            </a:r>
            <a:r>
              <a:rPr lang="ru-RU" sz="2800" dirty="0" smtClean="0">
                <a:effectLst/>
              </a:rPr>
              <a:t>Понять</a:t>
            </a:r>
            <a:r>
              <a:rPr lang="ru-RU" sz="2800" dirty="0">
                <a:effectLst/>
              </a:rPr>
              <a:t>, что, несмотря на поражение, крестьянские войны имели прогрессивное значение, они наносили ощутимые удары по феодальному строю.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476672"/>
            <a:ext cx="5544616" cy="864096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sz="4400" dirty="0" smtClean="0">
                <a:solidFill>
                  <a:schemeClr val="accent3"/>
                </a:solidFill>
              </a:rPr>
              <a:t>Цели урока</a:t>
            </a:r>
            <a:endParaRPr lang="ru-RU" sz="44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087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268229"/>
              </p:ext>
            </p:extLst>
          </p:nvPr>
        </p:nvGraphicFramePr>
        <p:xfrm>
          <a:off x="539554" y="908721"/>
          <a:ext cx="7992885" cy="45506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10634"/>
                <a:gridCol w="1510634"/>
                <a:gridCol w="1416220"/>
                <a:gridCol w="1687901"/>
                <a:gridCol w="1867496"/>
              </a:tblGrid>
              <a:tr h="136815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вопросы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Соляной бунт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Медный бунт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Восстание</a:t>
                      </a:r>
                    </a:p>
                    <a:p>
                      <a:r>
                        <a:rPr lang="ru-RU" sz="2400" dirty="0" err="1" smtClean="0"/>
                        <a:t>С.Разина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Соловецкое</a:t>
                      </a:r>
                      <a:r>
                        <a:rPr lang="ru-RU" sz="2400" dirty="0" smtClean="0"/>
                        <a:t> восстание</a:t>
                      </a:r>
                      <a:endParaRPr lang="ru-RU" sz="2400" dirty="0"/>
                    </a:p>
                  </a:txBody>
                  <a:tcPr/>
                </a:tc>
              </a:tr>
              <a:tr h="5487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Дата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5487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Причины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5487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Состав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987673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Террито</a:t>
                      </a:r>
                      <a:r>
                        <a:rPr lang="ru-RU" sz="2400" dirty="0" smtClean="0"/>
                        <a:t> </a:t>
                      </a:r>
                      <a:r>
                        <a:rPr lang="ru-RU" sz="2400" dirty="0" err="1" smtClean="0"/>
                        <a:t>рия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54870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Итоги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87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3276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3"/>
                </a:solidFill>
              </a:rPr>
              <a:t>Социальный конфликт</a:t>
            </a:r>
            <a:r>
              <a:rPr lang="ru-RU" sz="2000" dirty="0" smtClean="0"/>
              <a:t>-противоборство граждан с властями , обусловленная ущемлением интересов граждан, а также нарушением их прав и гарантий в социальной сфере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988840"/>
            <a:ext cx="7772400" cy="396044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solidFill>
                  <a:schemeClr val="accent3"/>
                </a:solidFill>
              </a:rPr>
              <a:t>Политические конфликты</a:t>
            </a:r>
            <a:r>
              <a:rPr lang="ru-RU" sz="8000" dirty="0" smtClean="0"/>
              <a:t>-конфликты, причиной которых является борьба за распределение власти, влияние и авторитет.</a:t>
            </a:r>
          </a:p>
          <a:p>
            <a:endParaRPr lang="ru-RU" sz="4400" dirty="0" smtClean="0"/>
          </a:p>
          <a:p>
            <a:r>
              <a:rPr lang="ru-RU" sz="8000" dirty="0" smtClean="0">
                <a:solidFill>
                  <a:schemeClr val="accent3"/>
                </a:solidFill>
              </a:rPr>
              <a:t>Социально-экономические</a:t>
            </a:r>
            <a:r>
              <a:rPr lang="ru-RU" sz="8000" dirty="0" smtClean="0"/>
              <a:t>-</a:t>
            </a:r>
            <a:r>
              <a:rPr lang="ru-RU" sz="8000" dirty="0"/>
              <a:t>это конфликты, причиной которых являются средства жизнеобеспечения, использование и перераспределение природных и иных материальных ресурсов, уровень заработной платы, использование профессионального и интеллектуального потенциала, уровень цен на товары и услуги, доступ и распределение духовных благ</a:t>
            </a:r>
            <a:r>
              <a:rPr lang="ru-RU" sz="8000" dirty="0" smtClean="0"/>
              <a:t>.</a:t>
            </a:r>
          </a:p>
          <a:p>
            <a:endParaRPr lang="ru-RU" sz="8000" dirty="0" smtClean="0"/>
          </a:p>
          <a:p>
            <a:pPr marL="68580" indent="0">
              <a:buNone/>
            </a:pPr>
            <a:r>
              <a:rPr lang="ru-RU" sz="8000" dirty="0">
                <a:solidFill>
                  <a:schemeClr val="accent3"/>
                </a:solidFill>
              </a:rPr>
              <a:t> </a:t>
            </a:r>
            <a:r>
              <a:rPr lang="ru-RU" sz="8000" dirty="0" smtClean="0">
                <a:solidFill>
                  <a:schemeClr val="accent3"/>
                </a:solidFill>
              </a:rPr>
              <a:t>      </a:t>
            </a:r>
            <a:r>
              <a:rPr lang="ru-RU" sz="8000" b="1" dirty="0" smtClean="0">
                <a:solidFill>
                  <a:schemeClr val="accent3"/>
                </a:solidFill>
              </a:rPr>
              <a:t>Национально-этнические </a:t>
            </a:r>
            <a:r>
              <a:rPr lang="ru-RU" sz="8000" b="1" dirty="0"/>
              <a:t>конфликты</a:t>
            </a:r>
            <a:r>
              <a:rPr lang="ru-RU" sz="8000" dirty="0"/>
              <a:t> — это конфликты</a:t>
            </a:r>
            <a:r>
              <a:rPr lang="ru-RU" sz="8000" dirty="0" smtClean="0"/>
              <a:t>,</a:t>
            </a:r>
          </a:p>
          <a:p>
            <a:pPr marL="68580" indent="0">
              <a:buNone/>
            </a:pPr>
            <a:r>
              <a:rPr lang="ru-RU" sz="8000" dirty="0" smtClean="0"/>
              <a:t>       возникающие </a:t>
            </a:r>
            <a:r>
              <a:rPr lang="ru-RU" sz="8000" dirty="0"/>
              <a:t>в ходе борьбы за права и интересы этнических и </a:t>
            </a:r>
            <a:r>
              <a:rPr lang="ru-RU" sz="8000" dirty="0" smtClean="0"/>
              <a:t>  </a:t>
            </a:r>
          </a:p>
          <a:p>
            <a:pPr marL="68580" indent="0">
              <a:buNone/>
            </a:pPr>
            <a:r>
              <a:rPr lang="ru-RU" sz="8000" dirty="0"/>
              <a:t> </a:t>
            </a:r>
            <a:r>
              <a:rPr lang="ru-RU" sz="8000" dirty="0" smtClean="0"/>
              <a:t>      национальных </a:t>
            </a:r>
            <a:r>
              <a:rPr lang="ru-RU" sz="8000" dirty="0"/>
              <a:t>групп</a:t>
            </a:r>
            <a:r>
              <a:rPr lang="ru-RU" sz="8000" dirty="0" smtClean="0"/>
              <a:t>.</a:t>
            </a:r>
          </a:p>
          <a:p>
            <a:pPr marL="68580" indent="0">
              <a:buNone/>
            </a:pPr>
            <a:endParaRPr lang="ru-RU" sz="7200" dirty="0"/>
          </a:p>
          <a:p>
            <a:r>
              <a:rPr lang="ru-RU" sz="4000" dirty="0"/>
              <a:t> 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44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64</TotalTime>
  <Words>168</Words>
  <Application>Microsoft Office PowerPoint</Application>
  <PresentationFormat>Экран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Метро</vt:lpstr>
      <vt:lpstr>    «Бунташный век»</vt:lpstr>
      <vt:lpstr>        Цели урока</vt:lpstr>
      <vt:lpstr>Презентация PowerPoint</vt:lpstr>
      <vt:lpstr>Социальный конфликт-противоборство граждан с властями , обусловленная ущемлением интересов граждан, а также нарушением их прав и гарантий в социальной сфере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«Бунташный век»</dc:title>
  <dc:creator>алексей</dc:creator>
  <cp:lastModifiedBy>алексей</cp:lastModifiedBy>
  <cp:revision>7</cp:revision>
  <dcterms:created xsi:type="dcterms:W3CDTF">2012-12-23T16:06:45Z</dcterms:created>
  <dcterms:modified xsi:type="dcterms:W3CDTF">2012-12-23T17:11:12Z</dcterms:modified>
</cp:coreProperties>
</file>