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4" r:id="rId9"/>
    <p:sldId id="263" r:id="rId10"/>
    <p:sldId id="264" r:id="rId11"/>
    <p:sldId id="265" r:id="rId12"/>
    <p:sldId id="266" r:id="rId13"/>
    <p:sldId id="275" r:id="rId14"/>
    <p:sldId id="267" r:id="rId15"/>
    <p:sldId id="268" r:id="rId16"/>
    <p:sldId id="269" r:id="rId17"/>
    <p:sldId id="270" r:id="rId18"/>
    <p:sldId id="271" r:id="rId19"/>
    <p:sldId id="272" r:id="rId20"/>
    <p:sldId id="273"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229"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audio" Target="file:///C:\Users\Irina\Pictures\&#1044;&#1045;&#1053;&#1068;%20&#1055;&#1054;&#1041;&#1045;&#1044;&#1067;.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www.playcast.ru/uploads/2015/04/20/13254557.jpg"/>
          <p:cNvPicPr>
            <a:picLocks noChangeAspect="1" noChangeArrowheads="1"/>
          </p:cNvPicPr>
          <p:nvPr/>
        </p:nvPicPr>
        <p:blipFill>
          <a:blip r:embed="rId3" cstate="print"/>
          <a:srcRect/>
          <a:stretch>
            <a:fillRect/>
          </a:stretch>
        </p:blipFill>
        <p:spPr bwMode="auto">
          <a:xfrm>
            <a:off x="0" y="0"/>
            <a:ext cx="9144000" cy="6872318"/>
          </a:xfrm>
          <a:prstGeom prst="rect">
            <a:avLst/>
          </a:prstGeom>
          <a:noFill/>
        </p:spPr>
      </p:pic>
      <p:sp>
        <p:nvSpPr>
          <p:cNvPr id="3" name="Прямоугольник 2"/>
          <p:cNvSpPr/>
          <p:nvPr/>
        </p:nvSpPr>
        <p:spPr>
          <a:xfrm>
            <a:off x="2285984" y="857232"/>
            <a:ext cx="6286528" cy="5355312"/>
          </a:xfrm>
          <a:prstGeom prst="rect">
            <a:avLst/>
          </a:prstGeom>
        </p:spPr>
        <p:txBody>
          <a:bodyPr wrap="square">
            <a:spAutoFit/>
          </a:bodyPr>
          <a:lstStyle/>
          <a:p>
            <a:pPr algn="ctr"/>
            <a:r>
              <a:rPr lang="en-US" sz="3800" b="1" dirty="0" smtClean="0">
                <a:latin typeface="Times New Roman" pitchFamily="18" charset="0"/>
                <a:cs typeface="Times New Roman" pitchFamily="18" charset="0"/>
              </a:rPr>
              <a:t>The presentation was prepared </a:t>
            </a:r>
            <a:endParaRPr lang="ru-RU" sz="3800" b="1" dirty="0" smtClean="0">
              <a:latin typeface="Times New Roman" pitchFamily="18" charset="0"/>
              <a:cs typeface="Times New Roman" pitchFamily="18" charset="0"/>
            </a:endParaRPr>
          </a:p>
          <a:p>
            <a:pPr algn="ctr"/>
            <a:r>
              <a:rPr lang="en-US" sz="3800" b="1" dirty="0" smtClean="0">
                <a:latin typeface="Times New Roman" pitchFamily="18" charset="0"/>
                <a:cs typeface="Times New Roman" pitchFamily="18" charset="0"/>
              </a:rPr>
              <a:t>by the teacher of biology </a:t>
            </a:r>
            <a:endParaRPr lang="ru-RU" sz="3800" b="1" dirty="0" smtClean="0">
              <a:latin typeface="Times New Roman" pitchFamily="18" charset="0"/>
              <a:cs typeface="Times New Roman" pitchFamily="18" charset="0"/>
            </a:endParaRPr>
          </a:p>
          <a:p>
            <a:pPr algn="ctr"/>
            <a:r>
              <a:rPr lang="en-US" sz="3800" b="1" dirty="0" smtClean="0">
                <a:latin typeface="Times New Roman" pitchFamily="18" charset="0"/>
                <a:cs typeface="Times New Roman" pitchFamily="18" charset="0"/>
              </a:rPr>
              <a:t>of the highest category </a:t>
            </a:r>
            <a:endParaRPr lang="ru-RU" sz="3800" b="1" dirty="0" smtClean="0">
              <a:latin typeface="Times New Roman" pitchFamily="18" charset="0"/>
              <a:cs typeface="Times New Roman" pitchFamily="18" charset="0"/>
            </a:endParaRPr>
          </a:p>
          <a:p>
            <a:pPr algn="ctr"/>
            <a:r>
              <a:rPr lang="en-US" sz="3800" b="1" dirty="0" smtClean="0">
                <a:latin typeface="Times New Roman" pitchFamily="18" charset="0"/>
                <a:cs typeface="Times New Roman" pitchFamily="18" charset="0"/>
              </a:rPr>
              <a:t>of the State Institution </a:t>
            </a:r>
            <a:endParaRPr lang="ru-RU" sz="3800" b="1" dirty="0" smtClean="0">
              <a:latin typeface="Times New Roman" pitchFamily="18" charset="0"/>
              <a:cs typeface="Times New Roman" pitchFamily="18" charset="0"/>
            </a:endParaRPr>
          </a:p>
          <a:p>
            <a:pPr algn="ctr"/>
            <a:r>
              <a:rPr lang="ru-RU" sz="3800" b="1" dirty="0" smtClean="0">
                <a:latin typeface="Times New Roman" pitchFamily="18" charset="0"/>
                <a:cs typeface="Times New Roman" pitchFamily="18" charset="0"/>
              </a:rPr>
              <a:t>«</a:t>
            </a:r>
            <a:r>
              <a:rPr lang="en-US" sz="3800" b="1" dirty="0" smtClean="0">
                <a:latin typeface="Times New Roman" pitchFamily="18" charset="0"/>
                <a:cs typeface="Times New Roman" pitchFamily="18" charset="0"/>
              </a:rPr>
              <a:t>School-lyceum No. 8</a:t>
            </a:r>
            <a:endParaRPr lang="ru-RU" sz="3800" b="1" dirty="0" smtClean="0">
              <a:latin typeface="Times New Roman" pitchFamily="18" charset="0"/>
              <a:cs typeface="Times New Roman" pitchFamily="18" charset="0"/>
            </a:endParaRPr>
          </a:p>
          <a:p>
            <a:pPr algn="ctr"/>
            <a:r>
              <a:rPr lang="en-US" sz="3800" b="1" dirty="0" smtClean="0">
                <a:latin typeface="Times New Roman" pitchFamily="18" charset="0"/>
                <a:cs typeface="Times New Roman" pitchFamily="18" charset="0"/>
              </a:rPr>
              <a:t> for gifted children</a:t>
            </a:r>
            <a:r>
              <a:rPr lang="ru-RU" sz="3800" b="1" dirty="0" smtClean="0">
                <a:latin typeface="Times New Roman" pitchFamily="18" charset="0"/>
                <a:cs typeface="Times New Roman" pitchFamily="18" charset="0"/>
              </a:rPr>
              <a:t>»</a:t>
            </a:r>
          </a:p>
          <a:p>
            <a:pPr algn="ctr"/>
            <a:r>
              <a:rPr lang="en-US" sz="3800" b="1" dirty="0" smtClean="0">
                <a:latin typeface="Times New Roman" pitchFamily="18" charset="0"/>
                <a:cs typeface="Times New Roman" pitchFamily="18" charset="0"/>
              </a:rPr>
              <a:t> in the city of Pavlodar</a:t>
            </a:r>
            <a:endParaRPr lang="ru-RU" sz="3800" b="1" dirty="0" smtClean="0">
              <a:latin typeface="Times New Roman" pitchFamily="18" charset="0"/>
              <a:cs typeface="Times New Roman" pitchFamily="18" charset="0"/>
            </a:endParaRPr>
          </a:p>
          <a:p>
            <a:pPr algn="ctr"/>
            <a:r>
              <a:rPr lang="en-US" sz="3800" b="1" dirty="0" smtClean="0">
                <a:latin typeface="Times New Roman" pitchFamily="18" charset="0"/>
                <a:cs typeface="Times New Roman" pitchFamily="18" charset="0"/>
              </a:rPr>
              <a:t> Irina </a:t>
            </a:r>
            <a:r>
              <a:rPr lang="en-US" sz="3800" b="1" dirty="0" err="1" smtClean="0">
                <a:latin typeface="Times New Roman" pitchFamily="18" charset="0"/>
                <a:cs typeface="Times New Roman" pitchFamily="18" charset="0"/>
              </a:rPr>
              <a:t>Sinitsyna</a:t>
            </a:r>
            <a:endParaRPr lang="ru-RU" sz="3800" b="1" dirty="0">
              <a:latin typeface="Times New Roman" pitchFamily="18" charset="0"/>
              <a:cs typeface="Times New Roman" pitchFamily="18" charset="0"/>
            </a:endParaRPr>
          </a:p>
        </p:txBody>
      </p:sp>
      <p:pic>
        <p:nvPicPr>
          <p:cNvPr id="4" name="ДЕНЬ ПОБЕДЫ.mp3">
            <a:hlinkClick r:id="" action="ppaction://media"/>
          </p:cNvPr>
          <p:cNvPicPr>
            <a:picLocks noRot="1" noChangeAspect="1"/>
          </p:cNvPicPr>
          <p:nvPr>
            <a:audioFile r:link="rId1"/>
          </p:nvPr>
        </p:nvPicPr>
        <p:blipFill>
          <a:blip r:embed="rId4" cstate="print"/>
          <a:stretch>
            <a:fillRect/>
          </a:stretch>
        </p:blipFill>
        <p:spPr>
          <a:xfrm>
            <a:off x="8501090" y="6215082"/>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857488" y="357167"/>
            <a:ext cx="5929354" cy="6400624"/>
          </a:xfrm>
          <a:prstGeom prst="rect">
            <a:avLst/>
          </a:prstGeom>
        </p:spPr>
        <p:txBody>
          <a:bodyPr wrap="square">
            <a:spAutoFit/>
          </a:bodyPr>
          <a:lstStyle/>
          <a:p>
            <a:pPr algn="ctr"/>
            <a:r>
              <a:rPr lang="en-US" sz="3300" b="1" dirty="0" smtClean="0">
                <a:latin typeface="Times New Roman" pitchFamily="18" charset="0"/>
                <a:cs typeface="Times New Roman" pitchFamily="18" charset="0"/>
              </a:rPr>
              <a:t>On August 26, the division was included in the 52nd Army. In October she arrived in Moscow and was sent to </a:t>
            </a:r>
            <a:r>
              <a:rPr lang="en-US" sz="3300" b="1" dirty="0" err="1" smtClean="0">
                <a:latin typeface="Times New Roman" pitchFamily="18" charset="0"/>
                <a:cs typeface="Times New Roman" pitchFamily="18" charset="0"/>
              </a:rPr>
              <a:t>Volokolamsk</a:t>
            </a:r>
            <a:r>
              <a:rPr lang="en-US" sz="3300" b="1" dirty="0" smtClean="0">
                <a:latin typeface="Times New Roman" pitchFamily="18" charset="0"/>
                <a:cs typeface="Times New Roman" pitchFamily="18" charset="0"/>
              </a:rPr>
              <a:t>. It was the fifth month of the war. Fascist hordes were torn to the capital from the west. Moscow was defended by the 16th Army of </a:t>
            </a:r>
            <a:r>
              <a:rPr lang="en-US" sz="3300" b="1" dirty="0" err="1" smtClean="0">
                <a:latin typeface="Times New Roman" pitchFamily="18" charset="0"/>
                <a:cs typeface="Times New Roman" pitchFamily="18" charset="0"/>
              </a:rPr>
              <a:t>Rokossovsky</a:t>
            </a:r>
            <a:r>
              <a:rPr lang="en-US" sz="3300" b="1" dirty="0" smtClean="0">
                <a:latin typeface="Times New Roman" pitchFamily="18" charset="0"/>
                <a:cs typeface="Times New Roman" pitchFamily="18" charset="0"/>
              </a:rPr>
              <a:t>, which now included the 316th Division. Here, beginning with October 14, there were fierce battles</a:t>
            </a:r>
            <a:r>
              <a:rPr lang="en-US" sz="3300" dirty="0" smtClean="0"/>
              <a:t>.</a:t>
            </a:r>
            <a:endParaRPr lang="ru-RU" sz="33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857488" y="571480"/>
            <a:ext cx="5786478" cy="5632311"/>
          </a:xfrm>
          <a:prstGeom prst="rect">
            <a:avLst/>
          </a:prstGeom>
        </p:spPr>
        <p:txBody>
          <a:bodyPr wrap="square">
            <a:spAutoFit/>
          </a:bodyPr>
          <a:lstStyle/>
          <a:p>
            <a:pPr algn="ctr"/>
            <a:r>
              <a:rPr lang="en-US" sz="4000" b="1" dirty="0" smtClean="0">
                <a:latin typeface="Times New Roman" pitchFamily="18" charset="0"/>
                <a:cs typeface="Times New Roman" pitchFamily="18" charset="0"/>
              </a:rPr>
              <a:t>One of the first strikes took over parts of the </a:t>
            </a:r>
            <a:r>
              <a:rPr lang="en-US" sz="4000" b="1" dirty="0" err="1" smtClean="0">
                <a:latin typeface="Times New Roman" pitchFamily="18" charset="0"/>
                <a:cs typeface="Times New Roman" pitchFamily="18" charset="0"/>
              </a:rPr>
              <a:t>Panfilov</a:t>
            </a:r>
            <a:r>
              <a:rPr lang="en-US" sz="4000" b="1" dirty="0" smtClean="0">
                <a:latin typeface="Times New Roman" pitchFamily="18" charset="0"/>
                <a:cs typeface="Times New Roman" pitchFamily="18" charset="0"/>
              </a:rPr>
              <a:t> division. At the railroad crossing </a:t>
            </a:r>
            <a:r>
              <a:rPr lang="en-US" sz="4000" b="1" dirty="0" err="1" smtClean="0">
                <a:latin typeface="Times New Roman" pitchFamily="18" charset="0"/>
                <a:cs typeface="Times New Roman" pitchFamily="18" charset="0"/>
              </a:rPr>
              <a:t>Dubosekovo</a:t>
            </a:r>
            <a:r>
              <a:rPr lang="en-US" sz="4000" b="1" dirty="0" smtClean="0">
                <a:latin typeface="Times New Roman" pitchFamily="18" charset="0"/>
                <a:cs typeface="Times New Roman" pitchFamily="18" charset="0"/>
              </a:rPr>
              <a:t>, 28 </a:t>
            </a:r>
            <a:r>
              <a:rPr lang="en-US" sz="4000" b="1" dirty="0" err="1" smtClean="0">
                <a:latin typeface="Times New Roman" pitchFamily="18" charset="0"/>
                <a:cs typeface="Times New Roman" pitchFamily="18" charset="0"/>
              </a:rPr>
              <a:t>Panfilov</a:t>
            </a:r>
            <a:r>
              <a:rPr lang="en-US" sz="4000" b="1" dirty="0" smtClean="0">
                <a:latin typeface="Times New Roman" pitchFamily="18" charset="0"/>
                <a:cs typeface="Times New Roman" pitchFamily="18" charset="0"/>
              </a:rPr>
              <a:t> heroes fought for four hours with enemy tanks and did not allow them to Moscow.</a:t>
            </a:r>
            <a:endParaRPr lang="ru-RU" sz="4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4" name="Прямоугольник 3"/>
          <p:cNvSpPr/>
          <p:nvPr/>
        </p:nvSpPr>
        <p:spPr>
          <a:xfrm>
            <a:off x="2214546" y="214291"/>
            <a:ext cx="6929454" cy="6411636"/>
          </a:xfrm>
          <a:prstGeom prst="rect">
            <a:avLst/>
          </a:prstGeom>
        </p:spPr>
        <p:txBody>
          <a:bodyPr wrap="square">
            <a:spAutoFit/>
          </a:bodyPr>
          <a:lstStyle/>
          <a:p>
            <a:pPr algn="ctr"/>
            <a:r>
              <a:rPr lang="en-US" sz="5800" b="1" dirty="0" smtClean="0">
                <a:latin typeface="Times New Roman" pitchFamily="18" charset="0"/>
                <a:cs typeface="Times New Roman" pitchFamily="18" charset="0"/>
              </a:rPr>
              <a:t>28 fighters of the division of General IV </a:t>
            </a:r>
            <a:r>
              <a:rPr lang="en-US" sz="5800" b="1" dirty="0" err="1" smtClean="0">
                <a:latin typeface="Times New Roman" pitchFamily="18" charset="0"/>
                <a:cs typeface="Times New Roman" pitchFamily="18" charset="0"/>
              </a:rPr>
              <a:t>Panfilov</a:t>
            </a:r>
            <a:r>
              <a:rPr lang="en-US" sz="5800" b="1" dirty="0" smtClean="0">
                <a:latin typeface="Times New Roman" pitchFamily="18" charset="0"/>
                <a:cs typeface="Times New Roman" pitchFamily="18" charset="0"/>
              </a:rPr>
              <a:t>, led by political instructor </a:t>
            </a:r>
            <a:r>
              <a:rPr lang="en-US" sz="5800" b="1" dirty="0" smtClean="0">
                <a:latin typeface="Times New Roman" pitchFamily="18" charset="0"/>
                <a:cs typeface="Times New Roman" pitchFamily="18" charset="0"/>
              </a:rPr>
              <a:t>V</a:t>
            </a:r>
            <a:r>
              <a:rPr lang="ru-RU" sz="5800" b="1" dirty="0" smtClean="0">
                <a:latin typeface="Times New Roman" pitchFamily="18" charset="0"/>
                <a:cs typeface="Times New Roman" pitchFamily="18" charset="0"/>
              </a:rPr>
              <a:t>.</a:t>
            </a:r>
            <a:r>
              <a:rPr lang="en-US" sz="5800" b="1" dirty="0" smtClean="0">
                <a:latin typeface="Times New Roman" pitchFamily="18" charset="0"/>
                <a:cs typeface="Times New Roman" pitchFamily="18" charset="0"/>
              </a:rPr>
              <a:t>G</a:t>
            </a:r>
            <a:r>
              <a:rPr lang="ru-RU" sz="5800" b="1" dirty="0" smtClean="0">
                <a:latin typeface="Times New Roman" pitchFamily="18" charset="0"/>
                <a:cs typeface="Times New Roman" pitchFamily="18" charset="0"/>
              </a:rPr>
              <a:t>.</a:t>
            </a:r>
            <a:r>
              <a:rPr lang="en-US" sz="5800" b="1" dirty="0" smtClean="0">
                <a:latin typeface="Times New Roman" pitchFamily="18" charset="0"/>
                <a:cs typeface="Times New Roman" pitchFamily="18" charset="0"/>
              </a:rPr>
              <a:t> </a:t>
            </a:r>
            <a:r>
              <a:rPr lang="en-US" sz="5800" b="1" dirty="0" err="1" smtClean="0">
                <a:latin typeface="Times New Roman" pitchFamily="18" charset="0"/>
                <a:cs typeface="Times New Roman" pitchFamily="18" charset="0"/>
              </a:rPr>
              <a:t>Klochkov</a:t>
            </a:r>
            <a:r>
              <a:rPr lang="en-US" sz="5800" b="1" dirty="0" smtClean="0">
                <a:latin typeface="Times New Roman" pitchFamily="18" charset="0"/>
                <a:cs typeface="Times New Roman" pitchFamily="18" charset="0"/>
              </a:rPr>
              <a:t>, committed an immortal feat.</a:t>
            </a:r>
            <a:endParaRPr lang="ru-RU" sz="5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14318"/>
            <a:ext cx="9144000" cy="6872318"/>
          </a:xfrm>
          <a:prstGeom prst="rect">
            <a:avLst/>
          </a:prstGeom>
          <a:noFill/>
        </p:spPr>
      </p:pic>
      <p:pic>
        <p:nvPicPr>
          <p:cNvPr id="19458" name="Picture 2" descr="василий клочков"/>
          <p:cNvPicPr>
            <a:picLocks noChangeAspect="1" noChangeArrowheads="1"/>
          </p:cNvPicPr>
          <p:nvPr/>
        </p:nvPicPr>
        <p:blipFill>
          <a:blip r:embed="rId3" cstate="print"/>
          <a:srcRect/>
          <a:stretch>
            <a:fillRect/>
          </a:stretch>
        </p:blipFill>
        <p:spPr bwMode="auto">
          <a:xfrm>
            <a:off x="3571868" y="357166"/>
            <a:ext cx="4009436" cy="3000395"/>
          </a:xfrm>
          <a:prstGeom prst="rect">
            <a:avLst/>
          </a:prstGeom>
          <a:noFill/>
        </p:spPr>
      </p:pic>
      <p:sp>
        <p:nvSpPr>
          <p:cNvPr id="5" name="Прямоугольник 4"/>
          <p:cNvSpPr/>
          <p:nvPr/>
        </p:nvSpPr>
        <p:spPr>
          <a:xfrm>
            <a:off x="2357422" y="3286124"/>
            <a:ext cx="6500858" cy="3046988"/>
          </a:xfrm>
          <a:prstGeom prst="rect">
            <a:avLst/>
          </a:prstGeom>
        </p:spPr>
        <p:txBody>
          <a:bodyPr wrap="square">
            <a:spAutoFit/>
          </a:bodyPr>
          <a:lstStyle/>
          <a:p>
            <a:pPr algn="ctr"/>
            <a:r>
              <a:rPr lang="en-US" sz="4800" b="1" dirty="0" err="1" smtClean="0">
                <a:latin typeface="Times New Roman" pitchFamily="18" charset="0"/>
                <a:cs typeface="Times New Roman" pitchFamily="18" charset="0"/>
              </a:rPr>
              <a:t>Vasily</a:t>
            </a:r>
            <a:r>
              <a:rPr lang="en-US" sz="4800" b="1" dirty="0" smtClean="0">
                <a:latin typeface="Times New Roman" pitchFamily="18" charset="0"/>
                <a:cs typeface="Times New Roman" pitchFamily="18" charset="0"/>
              </a:rPr>
              <a:t> </a:t>
            </a:r>
            <a:r>
              <a:rPr lang="en-US" sz="4800" b="1" dirty="0" err="1" smtClean="0">
                <a:latin typeface="Times New Roman" pitchFamily="18" charset="0"/>
                <a:cs typeface="Times New Roman" pitchFamily="18" charset="0"/>
              </a:rPr>
              <a:t>Georgievich</a:t>
            </a:r>
            <a:r>
              <a:rPr lang="en-US" sz="4800" b="1" dirty="0" smtClean="0">
                <a:latin typeface="Times New Roman" pitchFamily="18" charset="0"/>
                <a:cs typeface="Times New Roman" pitchFamily="18" charset="0"/>
              </a:rPr>
              <a:t> </a:t>
            </a:r>
            <a:r>
              <a:rPr lang="en-US" sz="4800" b="1" dirty="0" err="1" smtClean="0">
                <a:latin typeface="Times New Roman" pitchFamily="18" charset="0"/>
                <a:cs typeface="Times New Roman" pitchFamily="18" charset="0"/>
              </a:rPr>
              <a:t>Klochkov</a:t>
            </a:r>
            <a:r>
              <a:rPr lang="en-US" sz="4800" b="1" dirty="0" smtClean="0">
                <a:latin typeface="Times New Roman" pitchFamily="18" charset="0"/>
                <a:cs typeface="Times New Roman" pitchFamily="18" charset="0"/>
              </a:rPr>
              <a:t> </a:t>
            </a:r>
            <a:r>
              <a:rPr lang="en-US" sz="4800" b="1" dirty="0" smtClean="0">
                <a:latin typeface="Times New Roman" pitchFamily="18" charset="0"/>
                <a:cs typeface="Times New Roman" pitchFamily="18" charset="0"/>
              </a:rPr>
              <a:t>(</a:t>
            </a:r>
            <a:r>
              <a:rPr lang="en-US" sz="4800" b="1" dirty="0" err="1" smtClean="0">
                <a:latin typeface="Times New Roman" pitchFamily="18" charset="0"/>
                <a:cs typeface="Times New Roman" pitchFamily="18" charset="0"/>
              </a:rPr>
              <a:t>Deev</a:t>
            </a:r>
            <a:r>
              <a:rPr lang="en-US" sz="4800" b="1" dirty="0" smtClean="0">
                <a:latin typeface="Times New Roman" pitchFamily="18" charset="0"/>
                <a:cs typeface="Times New Roman" pitchFamily="18" charset="0"/>
              </a:rPr>
              <a:t>) </a:t>
            </a:r>
            <a:r>
              <a:rPr lang="en-US" sz="4800" b="1" dirty="0" smtClean="0">
                <a:latin typeface="Times New Roman" pitchFamily="18" charset="0"/>
                <a:cs typeface="Times New Roman" pitchFamily="18" charset="0"/>
              </a:rPr>
              <a:t>8 </a:t>
            </a:r>
            <a:r>
              <a:rPr lang="en-US" sz="4800" b="1" dirty="0" smtClean="0">
                <a:latin typeface="Times New Roman" pitchFamily="18" charset="0"/>
                <a:cs typeface="Times New Roman" pitchFamily="18" charset="0"/>
              </a:rPr>
              <a:t>(21) March 1911 - November 16, 1941 (30 years)</a:t>
            </a:r>
            <a:endParaRPr lang="ru-RU"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857488" y="357166"/>
            <a:ext cx="5786478" cy="6124754"/>
          </a:xfrm>
          <a:prstGeom prst="rect">
            <a:avLst/>
          </a:prstGeom>
        </p:spPr>
        <p:txBody>
          <a:bodyPr wrap="square">
            <a:spAutoFit/>
          </a:bodyPr>
          <a:lstStyle/>
          <a:p>
            <a:pPr algn="ctr"/>
            <a:r>
              <a:rPr lang="en-US" sz="2800" b="1" dirty="0" smtClean="0">
                <a:latin typeface="Times New Roman" pitchFamily="18" charset="0"/>
                <a:cs typeface="Times New Roman" pitchFamily="18" charset="0"/>
              </a:rPr>
              <a:t>November 16, 1941. The 148th day of the war. Sunday. And although there are no days off in the war, even this fact is perceived in a special way</a:t>
            </a:r>
            <a:r>
              <a:rPr lang="en-US" sz="2800" b="1" dirty="0" smtClean="0">
                <a:latin typeface="Times New Roman" pitchFamily="18" charset="0"/>
                <a:cs typeface="Times New Roman" pitchFamily="18" charset="0"/>
              </a:rPr>
              <a:t>.</a:t>
            </a:r>
            <a:r>
              <a:rPr lang="ru-RU" sz="2800" b="1" dirty="0" smtClean="0">
                <a:latin typeface="Times New Roman" pitchFamily="18" charset="0"/>
                <a:cs typeface="Times New Roman" pitchFamily="18" charset="0"/>
              </a:rPr>
              <a:t> </a:t>
            </a:r>
            <a:r>
              <a:rPr lang="en-US" sz="2800" b="1" dirty="0" smtClean="0">
                <a:latin typeface="Times New Roman" pitchFamily="18" charset="0"/>
                <a:cs typeface="Times New Roman" pitchFamily="18" charset="0"/>
              </a:rPr>
              <a:t>Avalanche tanks were on the </a:t>
            </a:r>
            <a:r>
              <a:rPr lang="en-US" sz="2800" b="1" dirty="0" err="1" smtClean="0">
                <a:latin typeface="Times New Roman" pitchFamily="18" charset="0"/>
                <a:cs typeface="Times New Roman" pitchFamily="18" charset="0"/>
              </a:rPr>
              <a:t>Volokolamsk</a:t>
            </a:r>
            <a:r>
              <a:rPr lang="en-US" sz="2800" b="1" dirty="0" smtClean="0">
                <a:latin typeface="Times New Roman" pitchFamily="18" charset="0"/>
                <a:cs typeface="Times New Roman" pitchFamily="18" charset="0"/>
              </a:rPr>
              <a:t> direction. On their way stood 28 soldiers. Fight at the </a:t>
            </a:r>
            <a:r>
              <a:rPr lang="en-US" sz="2800" b="1" dirty="0" err="1" smtClean="0">
                <a:latin typeface="Times New Roman" pitchFamily="18" charset="0"/>
                <a:cs typeface="Times New Roman" pitchFamily="18" charset="0"/>
              </a:rPr>
              <a:t>Dubosekovo</a:t>
            </a:r>
            <a:r>
              <a:rPr lang="en-US" sz="2800" b="1" dirty="0" smtClean="0">
                <a:latin typeface="Times New Roman" pitchFamily="18" charset="0"/>
                <a:cs typeface="Times New Roman" pitchFamily="18" charset="0"/>
              </a:rPr>
              <a:t> crossing. It lasted several hours. The history of the war knows fights and is more extensive. But it was from such battles - for the crossing, for the height, for the river - the Great Victory was taking shape.</a:t>
            </a:r>
            <a:endParaRPr lang="ru-RU"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214546" y="214290"/>
            <a:ext cx="6715172" cy="6586418"/>
          </a:xfrm>
          <a:prstGeom prst="rect">
            <a:avLst/>
          </a:prstGeom>
        </p:spPr>
        <p:txBody>
          <a:bodyPr wrap="square">
            <a:spAutoFit/>
          </a:bodyPr>
          <a:lstStyle/>
          <a:p>
            <a:pPr algn="ctr"/>
            <a:r>
              <a:rPr lang="en-US" sz="4600" b="1" dirty="0" smtClean="0">
                <a:latin typeface="Times New Roman" pitchFamily="18" charset="0"/>
                <a:cs typeface="Times New Roman" pitchFamily="18" charset="0"/>
              </a:rPr>
              <a:t>It was then that the words of the warrior-</a:t>
            </a:r>
            <a:r>
              <a:rPr lang="en-US" sz="4600" b="1" dirty="0" err="1" smtClean="0">
                <a:latin typeface="Times New Roman" pitchFamily="18" charset="0"/>
                <a:cs typeface="Times New Roman" pitchFamily="18" charset="0"/>
              </a:rPr>
              <a:t>panfilovtsy</a:t>
            </a:r>
            <a:r>
              <a:rPr lang="en-US" sz="4600" b="1" dirty="0" smtClean="0">
                <a:latin typeface="Times New Roman" pitchFamily="18" charset="0"/>
                <a:cs typeface="Times New Roman" pitchFamily="18" charset="0"/>
              </a:rPr>
              <a:t> </a:t>
            </a:r>
            <a:r>
              <a:rPr lang="en-US" sz="4600" b="1" dirty="0" err="1" smtClean="0">
                <a:latin typeface="Times New Roman" pitchFamily="18" charset="0"/>
                <a:cs typeface="Times New Roman" pitchFamily="18" charset="0"/>
              </a:rPr>
              <a:t>Vasily</a:t>
            </a:r>
            <a:r>
              <a:rPr lang="en-US" sz="4600" b="1" dirty="0" smtClean="0">
                <a:latin typeface="Times New Roman" pitchFamily="18" charset="0"/>
                <a:cs typeface="Times New Roman" pitchFamily="18" charset="0"/>
              </a:rPr>
              <a:t> </a:t>
            </a:r>
            <a:r>
              <a:rPr lang="en-US" sz="4600" b="1" dirty="0" err="1" smtClean="0">
                <a:latin typeface="Times New Roman" pitchFamily="18" charset="0"/>
                <a:cs typeface="Times New Roman" pitchFamily="18" charset="0"/>
              </a:rPr>
              <a:t>Georgievich</a:t>
            </a:r>
            <a:r>
              <a:rPr lang="en-US" sz="4600" b="1" dirty="0" smtClean="0">
                <a:latin typeface="Times New Roman" pitchFamily="18" charset="0"/>
                <a:cs typeface="Times New Roman" pitchFamily="18" charset="0"/>
              </a:rPr>
              <a:t> </a:t>
            </a:r>
            <a:r>
              <a:rPr lang="en-US" sz="4600" b="1" dirty="0" err="1" smtClean="0">
                <a:latin typeface="Times New Roman" pitchFamily="18" charset="0"/>
                <a:cs typeface="Times New Roman" pitchFamily="18" charset="0"/>
              </a:rPr>
              <a:t>Klochkov</a:t>
            </a:r>
            <a:r>
              <a:rPr lang="en-US" sz="4600" b="1" dirty="0" smtClean="0">
                <a:latin typeface="Times New Roman" pitchFamily="18" charset="0"/>
                <a:cs typeface="Times New Roman" pitchFamily="18" charset="0"/>
              </a:rPr>
              <a:t> became known throughout the country: </a:t>
            </a:r>
            <a:r>
              <a:rPr lang="en-US" sz="4800" b="1" dirty="0" smtClean="0">
                <a:latin typeface="Times New Roman" pitchFamily="18" charset="0"/>
                <a:cs typeface="Times New Roman" pitchFamily="18" charset="0"/>
              </a:rPr>
              <a:t>"Russia is great, but there is nowhere to retreat: Moscow is behind!"</a:t>
            </a:r>
            <a:endParaRPr lang="ru-RU"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786050" y="357166"/>
            <a:ext cx="5857916" cy="6017032"/>
          </a:xfrm>
          <a:prstGeom prst="rect">
            <a:avLst/>
          </a:prstGeom>
        </p:spPr>
        <p:txBody>
          <a:bodyPr wrap="square">
            <a:spAutoFit/>
          </a:bodyPr>
          <a:lstStyle/>
          <a:p>
            <a:pPr algn="ctr"/>
            <a:r>
              <a:rPr lang="en-US" sz="3500" b="1" dirty="0" smtClean="0">
                <a:latin typeface="Times New Roman" pitchFamily="18" charset="0"/>
                <a:cs typeface="Times New Roman" pitchFamily="18" charset="0"/>
              </a:rPr>
              <a:t>November 19, 1941 during the battle, Ivan </a:t>
            </a:r>
            <a:r>
              <a:rPr lang="en-US" sz="3500" b="1" dirty="0" err="1" smtClean="0">
                <a:latin typeface="Times New Roman" pitchFamily="18" charset="0"/>
                <a:cs typeface="Times New Roman" pitchFamily="18" charset="0"/>
              </a:rPr>
              <a:t>Vasilyevich</a:t>
            </a:r>
            <a:r>
              <a:rPr lang="en-US" sz="3500" b="1" dirty="0" smtClean="0">
                <a:latin typeface="Times New Roman" pitchFamily="18" charset="0"/>
                <a:cs typeface="Times New Roman" pitchFamily="18" charset="0"/>
              </a:rPr>
              <a:t> </a:t>
            </a:r>
            <a:r>
              <a:rPr lang="en-US" sz="3500" b="1" dirty="0" err="1" smtClean="0">
                <a:latin typeface="Times New Roman" pitchFamily="18" charset="0"/>
                <a:cs typeface="Times New Roman" pitchFamily="18" charset="0"/>
              </a:rPr>
              <a:t>Panfilov</a:t>
            </a:r>
            <a:r>
              <a:rPr lang="en-US" sz="3500" b="1" dirty="0" smtClean="0">
                <a:latin typeface="Times New Roman" pitchFamily="18" charset="0"/>
                <a:cs typeface="Times New Roman" pitchFamily="18" charset="0"/>
              </a:rPr>
              <a:t> was killed by a fragment of a mine. By decree of the Presidium of the Supreme Soviet of the USSR of 12 April 1942, Major-General </a:t>
            </a:r>
            <a:r>
              <a:rPr lang="en-US" sz="3500" b="1" dirty="0" err="1" smtClean="0">
                <a:latin typeface="Times New Roman" pitchFamily="18" charset="0"/>
                <a:cs typeface="Times New Roman" pitchFamily="18" charset="0"/>
              </a:rPr>
              <a:t>Panfilov</a:t>
            </a:r>
            <a:r>
              <a:rPr lang="en-US" sz="3500" b="1" dirty="0" smtClean="0">
                <a:latin typeface="Times New Roman" pitchFamily="18" charset="0"/>
                <a:cs typeface="Times New Roman" pitchFamily="18" charset="0"/>
              </a:rPr>
              <a:t> IV was posthumously awarded the title of Hero of the Soviet Union.</a:t>
            </a:r>
            <a:endParaRPr lang="ru-RU" sz="35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714612" y="285728"/>
            <a:ext cx="6429388" cy="6572273"/>
          </a:xfrm>
          <a:prstGeom prst="rect">
            <a:avLst/>
          </a:prstGeom>
        </p:spPr>
        <p:txBody>
          <a:bodyPr wrap="square">
            <a:spAutoFit/>
          </a:bodyPr>
          <a:lstStyle/>
          <a:p>
            <a:pPr algn="ctr"/>
            <a:r>
              <a:rPr lang="en-US" sz="6800" b="1" dirty="0" smtClean="0">
                <a:latin typeface="Times New Roman" pitchFamily="18" charset="0"/>
                <a:cs typeface="Times New Roman" pitchFamily="18" charset="0"/>
              </a:rPr>
              <a:t>28 soldiers against 50 tanks. 28 heroes-</a:t>
            </a:r>
            <a:r>
              <a:rPr lang="en-US" sz="6800" b="1" dirty="0" err="1" smtClean="0">
                <a:latin typeface="Times New Roman" pitchFamily="18" charset="0"/>
                <a:cs typeface="Times New Roman" pitchFamily="18" charset="0"/>
              </a:rPr>
              <a:t>panfilovtsy</a:t>
            </a:r>
            <a:r>
              <a:rPr lang="en-US" sz="6800" b="1" dirty="0" smtClean="0">
                <a:latin typeface="Times New Roman" pitchFamily="18" charset="0"/>
                <a:cs typeface="Times New Roman" pitchFamily="18" charset="0"/>
              </a:rPr>
              <a:t> stepped into immortality.</a:t>
            </a:r>
            <a:endParaRPr lang="ru-RU" sz="6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4" name="Прямоугольник 3"/>
          <p:cNvSpPr/>
          <p:nvPr/>
        </p:nvSpPr>
        <p:spPr>
          <a:xfrm>
            <a:off x="2071670" y="0"/>
            <a:ext cx="6786610" cy="6831486"/>
          </a:xfrm>
          <a:prstGeom prst="rect">
            <a:avLst/>
          </a:prstGeom>
        </p:spPr>
        <p:txBody>
          <a:bodyPr wrap="square">
            <a:spAutoFit/>
          </a:bodyPr>
          <a:lstStyle/>
          <a:p>
            <a:pPr algn="ctr"/>
            <a:r>
              <a:rPr lang="en-US" sz="5300" b="1" dirty="0" smtClean="0">
                <a:latin typeface="Times New Roman" pitchFamily="18" charset="0"/>
                <a:cs typeface="Times New Roman" pitchFamily="18" charset="0"/>
              </a:rPr>
              <a:t>By decree of the Presidium of the Supreme Soviet of the USSR of July 24, 1942, all 28 fighters were awarded the </a:t>
            </a:r>
            <a:r>
              <a:rPr lang="en-US" sz="5300" b="1" dirty="0" smtClean="0">
                <a:latin typeface="Times New Roman" pitchFamily="18" charset="0"/>
                <a:cs typeface="Times New Roman" pitchFamily="18" charset="0"/>
              </a:rPr>
              <a:t>title</a:t>
            </a:r>
            <a:endParaRPr lang="ru-RU" sz="5300" b="1" dirty="0" smtClean="0">
              <a:latin typeface="Times New Roman" pitchFamily="18" charset="0"/>
              <a:cs typeface="Times New Roman" pitchFamily="18" charset="0"/>
            </a:endParaRPr>
          </a:p>
          <a:p>
            <a:pPr algn="ctr"/>
            <a:r>
              <a:rPr lang="en-US" sz="5300" b="1" dirty="0" smtClean="0">
                <a:latin typeface="Times New Roman" pitchFamily="18" charset="0"/>
                <a:cs typeface="Times New Roman" pitchFamily="18" charset="0"/>
              </a:rPr>
              <a:t> </a:t>
            </a:r>
            <a:r>
              <a:rPr lang="en-US" sz="5300" b="1" dirty="0" smtClean="0">
                <a:latin typeface="Times New Roman" pitchFamily="18" charset="0"/>
                <a:cs typeface="Times New Roman" pitchFamily="18" charset="0"/>
              </a:rPr>
              <a:t>of Hero of the </a:t>
            </a:r>
            <a:endParaRPr lang="ru-RU" sz="5300" b="1" dirty="0" smtClean="0">
              <a:latin typeface="Times New Roman" pitchFamily="18" charset="0"/>
              <a:cs typeface="Times New Roman" pitchFamily="18" charset="0"/>
            </a:endParaRPr>
          </a:p>
          <a:p>
            <a:pPr algn="ctr"/>
            <a:r>
              <a:rPr lang="en-US" sz="5300" b="1" dirty="0" smtClean="0">
                <a:latin typeface="Times New Roman" pitchFamily="18" charset="0"/>
                <a:cs typeface="Times New Roman" pitchFamily="18" charset="0"/>
              </a:rPr>
              <a:t>Soviet </a:t>
            </a:r>
            <a:r>
              <a:rPr lang="en-US" sz="5300" b="1" dirty="0" smtClean="0">
                <a:latin typeface="Times New Roman" pitchFamily="18" charset="0"/>
                <a:cs typeface="Times New Roman" pitchFamily="18" charset="0"/>
              </a:rPr>
              <a:t>Union.</a:t>
            </a:r>
            <a:endParaRPr lang="ru-RU" sz="53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pic>
        <p:nvPicPr>
          <p:cNvPr id="22530" name="Picture 2" descr="http://today.kz/static/uploads/media/pages/2014/12/93.jpg"/>
          <p:cNvPicPr>
            <a:picLocks noChangeAspect="1" noChangeArrowheads="1"/>
          </p:cNvPicPr>
          <p:nvPr/>
        </p:nvPicPr>
        <p:blipFill>
          <a:blip r:embed="rId3" cstate="print"/>
          <a:srcRect/>
          <a:stretch>
            <a:fillRect/>
          </a:stretch>
        </p:blipFill>
        <p:spPr bwMode="auto">
          <a:xfrm>
            <a:off x="2786050" y="3120264"/>
            <a:ext cx="6074462" cy="3380570"/>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317500"/>
          </a:effectLst>
        </p:spPr>
      </p:pic>
      <p:pic>
        <p:nvPicPr>
          <p:cNvPr id="22532" name="Picture 4" descr="http://uralstalker.com/wp-content/uploads/2016/11/panf_1000x768.jpg"/>
          <p:cNvPicPr>
            <a:picLocks noChangeAspect="1" noChangeArrowheads="1"/>
          </p:cNvPicPr>
          <p:nvPr/>
        </p:nvPicPr>
        <p:blipFill>
          <a:blip r:embed="rId4" cstate="print"/>
          <a:srcRect/>
          <a:stretch>
            <a:fillRect/>
          </a:stretch>
        </p:blipFill>
        <p:spPr bwMode="auto">
          <a:xfrm>
            <a:off x="3857620" y="428604"/>
            <a:ext cx="3857652" cy="2893239"/>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1270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3000364" y="1071546"/>
            <a:ext cx="5072098" cy="4524315"/>
          </a:xfrm>
          <a:prstGeom prst="rect">
            <a:avLst/>
          </a:prstGeom>
        </p:spPr>
        <p:txBody>
          <a:bodyPr wrap="square">
            <a:spAutoFit/>
          </a:bodyPr>
          <a:lstStyle/>
          <a:p>
            <a:pPr algn="ctr"/>
            <a:r>
              <a:rPr lang="en-US" sz="4800" b="1" dirty="0" smtClean="0">
                <a:latin typeface="Times New Roman" pitchFamily="18" charset="0"/>
                <a:cs typeface="Times New Roman" pitchFamily="18" charset="0"/>
              </a:rPr>
              <a:t>Our faithfulness to our Motherland gives us strength, So it was, so it is and so it will always be!</a:t>
            </a:r>
            <a:endParaRPr lang="ru-RU"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643174" y="571480"/>
            <a:ext cx="6143669" cy="4662815"/>
          </a:xfrm>
          <a:prstGeom prst="rect">
            <a:avLst/>
          </a:prstGeom>
        </p:spPr>
        <p:txBody>
          <a:bodyPr wrap="square">
            <a:spAutoFit/>
          </a:bodyPr>
          <a:lstStyle/>
          <a:p>
            <a:pPr algn="ctr"/>
            <a:r>
              <a:rPr lang="en-US" sz="9900" b="1" dirty="0" smtClean="0">
                <a:latin typeface="Times New Roman" pitchFamily="18" charset="0"/>
                <a:cs typeface="Times New Roman" pitchFamily="18" charset="0"/>
              </a:rPr>
              <a:t>Thank you for attention!</a:t>
            </a:r>
            <a:endParaRPr lang="ru-RU" sz="99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643174" y="214290"/>
            <a:ext cx="6215106" cy="6463308"/>
          </a:xfrm>
          <a:prstGeom prst="rect">
            <a:avLst/>
          </a:prstGeom>
        </p:spPr>
        <p:txBody>
          <a:bodyPr wrap="square">
            <a:spAutoFit/>
          </a:bodyPr>
          <a:lstStyle/>
          <a:p>
            <a:pPr algn="ctr"/>
            <a:r>
              <a:rPr lang="en-US" sz="4600" b="1" dirty="0" smtClean="0">
                <a:latin typeface="Times New Roman" pitchFamily="18" charset="0"/>
                <a:cs typeface="Times New Roman" pitchFamily="18" charset="0"/>
              </a:rPr>
              <a:t>The Great Patriotic War was a difficult test for Soviet people. The enemy captured a large territory of the Soviet Union. The fascists were torn to the heart of our Motherland - Moscow.</a:t>
            </a:r>
            <a:endParaRPr lang="ru-RU" sz="4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714612" y="357166"/>
            <a:ext cx="5857916" cy="5816977"/>
          </a:xfrm>
          <a:prstGeom prst="rect">
            <a:avLst/>
          </a:prstGeom>
        </p:spPr>
        <p:txBody>
          <a:bodyPr wrap="square">
            <a:spAutoFit/>
          </a:bodyPr>
          <a:lstStyle/>
          <a:p>
            <a:pPr algn="ctr"/>
            <a:r>
              <a:rPr lang="en-US" sz="3100" b="1" dirty="0" smtClean="0">
                <a:latin typeface="Times New Roman" pitchFamily="18" charset="0"/>
                <a:cs typeface="Times New Roman" pitchFamily="18" charset="0"/>
              </a:rPr>
              <a:t>Among the major events of the Second World War, the battle near Moscow occupies a special place. It was here, on the outskirts of the capital, that the vaunted </a:t>
            </a:r>
            <a:r>
              <a:rPr lang="en-US" sz="3100" b="1" dirty="0" err="1" smtClean="0">
                <a:latin typeface="Times New Roman" pitchFamily="18" charset="0"/>
                <a:cs typeface="Times New Roman" pitchFamily="18" charset="0"/>
              </a:rPr>
              <a:t>Hitlerite</a:t>
            </a:r>
            <a:r>
              <a:rPr lang="en-US" sz="3100" b="1" dirty="0" smtClean="0">
                <a:latin typeface="Times New Roman" pitchFamily="18" charset="0"/>
                <a:cs typeface="Times New Roman" pitchFamily="18" charset="0"/>
              </a:rPr>
              <a:t> army suffered the first serious defeat. With the seizure of Moscow, Hitler attributed decisive success in the war with the Soviet Union. He expected to do so already in the first weeks of his offensive.</a:t>
            </a:r>
            <a:endParaRPr lang="en-US" sz="31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4" name="Прямоугольник 3"/>
          <p:cNvSpPr/>
          <p:nvPr/>
        </p:nvSpPr>
        <p:spPr>
          <a:xfrm>
            <a:off x="2857488" y="857232"/>
            <a:ext cx="5643602" cy="5262979"/>
          </a:xfrm>
          <a:prstGeom prst="rect">
            <a:avLst/>
          </a:prstGeom>
        </p:spPr>
        <p:txBody>
          <a:bodyPr wrap="square">
            <a:spAutoFit/>
          </a:bodyPr>
          <a:lstStyle/>
          <a:p>
            <a:pPr algn="ctr"/>
            <a:r>
              <a:rPr lang="en-US" sz="4800" b="1" dirty="0" smtClean="0">
                <a:latin typeface="Times New Roman" pitchFamily="18" charset="0"/>
                <a:cs typeface="Times New Roman" pitchFamily="18" charset="0"/>
              </a:rPr>
              <a:t>On November 7, 1941, a military parade was held on Red Square. Its participants left the front right from the parade.</a:t>
            </a:r>
            <a:endParaRPr lang="ru-RU" sz="4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786050" y="928671"/>
            <a:ext cx="5929354" cy="4555093"/>
          </a:xfrm>
          <a:prstGeom prst="rect">
            <a:avLst/>
          </a:prstGeom>
        </p:spPr>
        <p:txBody>
          <a:bodyPr wrap="square">
            <a:spAutoFit/>
          </a:bodyPr>
          <a:lstStyle/>
          <a:p>
            <a:pPr algn="ctr"/>
            <a:r>
              <a:rPr lang="en-US" sz="5800" b="1" dirty="0" smtClean="0">
                <a:latin typeface="Times New Roman" pitchFamily="18" charset="0"/>
                <a:cs typeface="Times New Roman" pitchFamily="18" charset="0"/>
              </a:rPr>
              <a:t>The defense of Moscow was headed by General </a:t>
            </a:r>
            <a:r>
              <a:rPr lang="en-US" sz="5800" b="1" dirty="0" err="1" smtClean="0">
                <a:latin typeface="Times New Roman" pitchFamily="18" charset="0"/>
                <a:cs typeface="Times New Roman" pitchFamily="18" charset="0"/>
              </a:rPr>
              <a:t>Georgy</a:t>
            </a:r>
            <a:r>
              <a:rPr lang="en-US" sz="5800" b="1" dirty="0" smtClean="0">
                <a:latin typeface="Times New Roman" pitchFamily="18" charset="0"/>
                <a:cs typeface="Times New Roman" pitchFamily="18" charset="0"/>
              </a:rPr>
              <a:t> Zhukov.</a:t>
            </a:r>
            <a:endParaRPr lang="ru-RU" sz="5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286000" y="2551837"/>
            <a:ext cx="4572000" cy="369332"/>
          </a:xfrm>
          <a:prstGeom prst="rect">
            <a:avLst/>
          </a:prstGeom>
        </p:spPr>
        <p:txBody>
          <a:bodyPr>
            <a:spAutoFit/>
          </a:bodyPr>
          <a:lstStyle/>
          <a:p>
            <a:endParaRPr lang="ru-RU" dirty="0"/>
          </a:p>
        </p:txBody>
      </p:sp>
      <p:sp>
        <p:nvSpPr>
          <p:cNvPr id="4" name="Прямоугольник 3"/>
          <p:cNvSpPr/>
          <p:nvPr/>
        </p:nvSpPr>
        <p:spPr>
          <a:xfrm>
            <a:off x="2571736" y="285728"/>
            <a:ext cx="6286544" cy="6277512"/>
          </a:xfrm>
          <a:prstGeom prst="rect">
            <a:avLst/>
          </a:prstGeom>
        </p:spPr>
        <p:txBody>
          <a:bodyPr wrap="square">
            <a:spAutoFit/>
          </a:bodyPr>
          <a:lstStyle/>
          <a:p>
            <a:pPr algn="ctr"/>
            <a:r>
              <a:rPr lang="en-US" sz="3500" b="1" dirty="0" smtClean="0">
                <a:latin typeface="Times New Roman" pitchFamily="18" charset="0"/>
                <a:cs typeface="Times New Roman" pitchFamily="18" charset="0"/>
              </a:rPr>
              <a:t>In the battles near Moscow, the soldiers of the legendary 316th Infantry Division displayed special perseverance, courage and heroism. It was formed in </a:t>
            </a:r>
            <a:r>
              <a:rPr lang="en-US" sz="4000" b="1" dirty="0" smtClean="0">
                <a:latin typeface="Times New Roman" pitchFamily="18" charset="0"/>
                <a:cs typeface="Times New Roman" pitchFamily="18" charset="0"/>
              </a:rPr>
              <a:t>Kazakhstan.</a:t>
            </a:r>
            <a:r>
              <a:rPr lang="en-US" sz="3500" b="1" dirty="0" smtClean="0">
                <a:latin typeface="Times New Roman" pitchFamily="18" charset="0"/>
                <a:cs typeface="Times New Roman" pitchFamily="18" charset="0"/>
              </a:rPr>
              <a:t> By order of the Military Council of the Central Asian Military District, Major-General </a:t>
            </a:r>
            <a:r>
              <a:rPr lang="en-US" sz="4000" b="1" dirty="0" smtClean="0">
                <a:latin typeface="Times New Roman" pitchFamily="18" charset="0"/>
                <a:cs typeface="Times New Roman" pitchFamily="18" charset="0"/>
              </a:rPr>
              <a:t>Ivan </a:t>
            </a:r>
            <a:r>
              <a:rPr lang="en-US" sz="4000" b="1" dirty="0" err="1" smtClean="0">
                <a:latin typeface="Times New Roman" pitchFamily="18" charset="0"/>
                <a:cs typeface="Times New Roman" pitchFamily="18" charset="0"/>
              </a:rPr>
              <a:t>Vasilyevich</a:t>
            </a:r>
            <a:r>
              <a:rPr lang="en-US" sz="4000" b="1" dirty="0" smtClean="0">
                <a:latin typeface="Times New Roman" pitchFamily="18" charset="0"/>
                <a:cs typeface="Times New Roman" pitchFamily="18" charset="0"/>
              </a:rPr>
              <a:t> </a:t>
            </a:r>
            <a:r>
              <a:rPr lang="en-US" sz="4000" b="1" dirty="0" err="1" smtClean="0">
                <a:latin typeface="Times New Roman" pitchFamily="18" charset="0"/>
                <a:cs typeface="Times New Roman" pitchFamily="18" charset="0"/>
              </a:rPr>
              <a:t>Panfilov</a:t>
            </a:r>
            <a:r>
              <a:rPr lang="en-US" sz="4000" b="1" dirty="0" smtClean="0">
                <a:latin typeface="Times New Roman" pitchFamily="18" charset="0"/>
                <a:cs typeface="Times New Roman" pitchFamily="18" charset="0"/>
              </a:rPr>
              <a:t> </a:t>
            </a:r>
            <a:r>
              <a:rPr lang="en-US" sz="3500" b="1" dirty="0" smtClean="0">
                <a:latin typeface="Times New Roman" pitchFamily="18" charset="0"/>
                <a:cs typeface="Times New Roman" pitchFamily="18" charset="0"/>
              </a:rPr>
              <a:t>was appointed commander of the </a:t>
            </a:r>
            <a:r>
              <a:rPr lang="en-US" sz="3800" b="1" dirty="0" smtClean="0">
                <a:latin typeface="Times New Roman" pitchFamily="18" charset="0"/>
                <a:cs typeface="Times New Roman" pitchFamily="18" charset="0"/>
              </a:rPr>
              <a:t>division.</a:t>
            </a:r>
            <a:endParaRPr lang="ru-RU" sz="3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pic>
        <p:nvPicPr>
          <p:cNvPr id="20482" name="Picture 2" descr="http://encyclopedia.mil.ru/files/morf/iv_panfilov_6_photo.jpg"/>
          <p:cNvPicPr>
            <a:picLocks noChangeAspect="1" noChangeArrowheads="1"/>
          </p:cNvPicPr>
          <p:nvPr/>
        </p:nvPicPr>
        <p:blipFill>
          <a:blip r:embed="rId3" cstate="print"/>
          <a:srcRect/>
          <a:stretch>
            <a:fillRect/>
          </a:stretch>
        </p:blipFill>
        <p:spPr bwMode="auto">
          <a:xfrm>
            <a:off x="3000364" y="785794"/>
            <a:ext cx="3214710" cy="49399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Прямоугольник 3"/>
          <p:cNvSpPr/>
          <p:nvPr/>
        </p:nvSpPr>
        <p:spPr>
          <a:xfrm>
            <a:off x="6072198" y="0"/>
            <a:ext cx="2857520" cy="6923819"/>
          </a:xfrm>
          <a:prstGeom prst="rect">
            <a:avLst/>
          </a:prstGeom>
        </p:spPr>
        <p:txBody>
          <a:bodyPr wrap="square">
            <a:spAutoFit/>
          </a:bodyPr>
          <a:lstStyle/>
          <a:p>
            <a:pPr algn="ctr"/>
            <a:r>
              <a:rPr lang="en-US" sz="3800" b="1" dirty="0" smtClean="0">
                <a:latin typeface="Times New Roman" pitchFamily="18" charset="0"/>
                <a:cs typeface="Times New Roman" pitchFamily="18" charset="0"/>
              </a:rPr>
              <a:t>Major-General Ivan </a:t>
            </a:r>
            <a:r>
              <a:rPr lang="en-US" sz="3800" b="1" dirty="0" err="1" smtClean="0">
                <a:latin typeface="Times New Roman" pitchFamily="18" charset="0"/>
                <a:cs typeface="Times New Roman" pitchFamily="18" charset="0"/>
              </a:rPr>
              <a:t>Vasilyevich</a:t>
            </a:r>
            <a:r>
              <a:rPr lang="en-US" sz="3800" b="1" dirty="0" smtClean="0">
                <a:latin typeface="Times New Roman" pitchFamily="18" charset="0"/>
                <a:cs typeface="Times New Roman" pitchFamily="18" charset="0"/>
              </a:rPr>
              <a:t> </a:t>
            </a:r>
            <a:r>
              <a:rPr lang="en-US" sz="3800" b="1" dirty="0" err="1" smtClean="0">
                <a:latin typeface="Times New Roman" pitchFamily="18" charset="0"/>
                <a:cs typeface="Times New Roman" pitchFamily="18" charset="0"/>
              </a:rPr>
              <a:t>Panfilov</a:t>
            </a:r>
            <a:r>
              <a:rPr lang="ru-RU" sz="3800" b="1" dirty="0" smtClean="0">
                <a:latin typeface="Times New Roman" pitchFamily="18" charset="0"/>
                <a:cs typeface="Times New Roman" pitchFamily="18" charset="0"/>
              </a:rPr>
              <a:t> </a:t>
            </a:r>
            <a:r>
              <a:rPr lang="en-US" sz="4000" b="1" dirty="0" smtClean="0">
                <a:latin typeface="Times New Roman" pitchFamily="18" charset="0"/>
                <a:cs typeface="Times New Roman" pitchFamily="18" charset="0"/>
              </a:rPr>
              <a:t>December 20, 1892 (January 1, 1893), </a:t>
            </a:r>
            <a:r>
              <a:rPr lang="en-US" sz="4000" b="1" dirty="0" smtClean="0">
                <a:latin typeface="Times New Roman" pitchFamily="18" charset="0"/>
                <a:cs typeface="Times New Roman" pitchFamily="18" charset="0"/>
              </a:rPr>
              <a:t>November </a:t>
            </a:r>
            <a:r>
              <a:rPr lang="en-US" sz="4000" b="1" dirty="0" smtClean="0">
                <a:latin typeface="Times New Roman" pitchFamily="18" charset="0"/>
                <a:cs typeface="Times New Roman" pitchFamily="18" charset="0"/>
              </a:rPr>
              <a:t>18, 1941</a:t>
            </a:r>
            <a:endParaRPr lang="ru-RU" sz="3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laycast.ru/uploads/2015/04/20/13254557.jpg"/>
          <p:cNvPicPr>
            <a:picLocks noChangeAspect="1" noChangeArrowheads="1"/>
          </p:cNvPicPr>
          <p:nvPr/>
        </p:nvPicPr>
        <p:blipFill>
          <a:blip r:embed="rId2" cstate="print"/>
          <a:srcRect/>
          <a:stretch>
            <a:fillRect/>
          </a:stretch>
        </p:blipFill>
        <p:spPr bwMode="auto">
          <a:xfrm>
            <a:off x="0" y="0"/>
            <a:ext cx="9144000" cy="6872318"/>
          </a:xfrm>
          <a:prstGeom prst="rect">
            <a:avLst/>
          </a:prstGeom>
          <a:noFill/>
        </p:spPr>
      </p:pic>
      <p:sp>
        <p:nvSpPr>
          <p:cNvPr id="3" name="Прямоугольник 2"/>
          <p:cNvSpPr/>
          <p:nvPr/>
        </p:nvSpPr>
        <p:spPr>
          <a:xfrm>
            <a:off x="2714612" y="285727"/>
            <a:ext cx="6143668" cy="6524863"/>
          </a:xfrm>
          <a:prstGeom prst="rect">
            <a:avLst/>
          </a:prstGeom>
        </p:spPr>
        <p:txBody>
          <a:bodyPr wrap="square">
            <a:spAutoFit/>
          </a:bodyPr>
          <a:lstStyle/>
          <a:p>
            <a:pPr algn="ctr"/>
            <a:r>
              <a:rPr lang="en-US" sz="3800" b="1" dirty="0" smtClean="0">
                <a:latin typeface="Times New Roman" pitchFamily="18" charset="0"/>
                <a:cs typeface="Times New Roman" pitchFamily="18" charset="0"/>
              </a:rPr>
              <a:t>In the division there were three rifle regiments, one artillery and special forces. The national composition of the division was the embodiment of friendship and brotherhood of the peoples of the Soviet Union. In all, there were more than 30 nationalities in the division.</a:t>
            </a:r>
            <a:endParaRPr lang="en-US" sz="3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715</Words>
  <Application>Microsoft Office PowerPoint</Application>
  <PresentationFormat>Экран (4:3)</PresentationFormat>
  <Paragraphs>28</Paragraphs>
  <Slides>20</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Irina</cp:lastModifiedBy>
  <cp:revision>1</cp:revision>
  <dcterms:modified xsi:type="dcterms:W3CDTF">2017-05-08T13:22:12Z</dcterms:modified>
</cp:coreProperties>
</file>