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2292" y="-9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3729037" y="488951"/>
            <a:ext cx="1157288" cy="10401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57175" y="488951"/>
            <a:ext cx="3357563" cy="10401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134481A-74B1-4CFC-AF84-5C45DF9A99BC}" type="datetimeFigureOut">
              <a:rPr lang="ru-RU" smtClean="0"/>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134481A-74B1-4CFC-AF84-5C45DF9A99BC}" type="datetimeFigureOut">
              <a:rPr lang="ru-RU" smtClean="0"/>
              <a:t>21.12.2017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134481A-74B1-4CFC-AF84-5C45DF9A99BC}" type="datetimeFigureOut">
              <a:rPr lang="ru-RU" smtClean="0"/>
              <a:t>21.12.2017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134481A-74B1-4CFC-AF84-5C45DF9A99BC}" type="datetimeFigureOut">
              <a:rPr lang="ru-RU" smtClean="0"/>
              <a:t>21.12.2017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34481A-74B1-4CFC-AF84-5C45DF9A99BC}" type="datetimeFigureOut">
              <a:rPr lang="ru-RU" smtClean="0"/>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134481A-74B1-4CFC-AF84-5C45DF9A99BC}" type="datetimeFigureOut">
              <a:rPr lang="ru-RU" smtClean="0"/>
              <a:t>21.12.2017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FD2855C-E477-4084-9B81-407C2A2B78B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134481A-74B1-4CFC-AF84-5C45DF9A99BC}" type="datetimeFigureOut">
              <a:rPr lang="ru-RU" smtClean="0"/>
              <a:t>21.12.2017</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FD2855C-E477-4084-9B81-407C2A2B78B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1" y="0"/>
            <a:ext cx="6858000" cy="9144000"/>
          </a:xfrm>
          <a:prstGeom prst="rect">
            <a:avLst/>
          </a:prstGeom>
          <a:noFill/>
        </p:spPr>
      </p:pic>
      <p:pic>
        <p:nvPicPr>
          <p:cNvPr id="1030" name="Picture 6" descr="Картинки по запросу читайте детям книги"/>
          <p:cNvPicPr>
            <a:picLocks noChangeAspect="1" noChangeArrowheads="1"/>
          </p:cNvPicPr>
          <p:nvPr/>
        </p:nvPicPr>
        <p:blipFill>
          <a:blip r:embed="rId3">
            <a:clrChange>
              <a:clrFrom>
                <a:srgbClr val="FFFFFF"/>
              </a:clrFrom>
              <a:clrTo>
                <a:srgbClr val="FFFFFF">
                  <a:alpha val="0"/>
                </a:srgbClr>
              </a:clrTo>
            </a:clrChange>
          </a:blip>
          <a:srcRect b="4947"/>
          <a:stretch>
            <a:fillRect/>
          </a:stretch>
        </p:blipFill>
        <p:spPr bwMode="auto">
          <a:xfrm rot="20525651">
            <a:off x="360819" y="2450042"/>
            <a:ext cx="6232989" cy="4814826"/>
          </a:xfrm>
          <a:prstGeom prst="rect">
            <a:avLst/>
          </a:prstGeom>
          <a:noFill/>
        </p:spPr>
      </p:pic>
      <p:sp>
        <p:nvSpPr>
          <p:cNvPr id="5" name="TextBox 4"/>
          <p:cNvSpPr txBox="1"/>
          <p:nvPr/>
        </p:nvSpPr>
        <p:spPr>
          <a:xfrm>
            <a:off x="928670" y="785786"/>
            <a:ext cx="5402313" cy="1354217"/>
          </a:xfrm>
          <a:prstGeom prst="rect">
            <a:avLst/>
          </a:prstGeom>
          <a:noFill/>
        </p:spPr>
        <p:txBody>
          <a:bodyPr wrap="none" rtlCol="0">
            <a:spAutoFit/>
          </a:bodyPr>
          <a:lstStyle/>
          <a:p>
            <a:pPr algn="ctr"/>
            <a:r>
              <a:rPr lang="ru-RU" sz="2800" b="1" i="1" dirty="0" smtClean="0">
                <a:latin typeface="Times New Roman" pitchFamily="18" charset="0"/>
                <a:cs typeface="Times New Roman" pitchFamily="18" charset="0"/>
              </a:rPr>
              <a:t>Консультация для родителей</a:t>
            </a:r>
          </a:p>
          <a:p>
            <a:endParaRPr lang="ru-RU" dirty="0" smtClean="0"/>
          </a:p>
          <a:p>
            <a:pPr algn="ctr"/>
            <a:r>
              <a:rPr lang="ru-RU" sz="3600" b="1" i="1" dirty="0" smtClean="0">
                <a:solidFill>
                  <a:srgbClr val="C00000"/>
                </a:solidFill>
                <a:latin typeface="Times New Roman" pitchFamily="18" charset="0"/>
                <a:cs typeface="Times New Roman" pitchFamily="18" charset="0"/>
              </a:rPr>
              <a:t>«Читайте детям книги»</a:t>
            </a:r>
            <a:endParaRPr lang="ru-RU" sz="3600" b="1" i="1" dirty="0">
              <a:solidFill>
                <a:srgbClr val="C00000"/>
              </a:solidFill>
              <a:latin typeface="Times New Roman" pitchFamily="18" charset="0"/>
              <a:cs typeface="Times New Roman" pitchFamily="18" charset="0"/>
            </a:endParaRPr>
          </a:p>
        </p:txBody>
      </p:sp>
      <p:sp>
        <p:nvSpPr>
          <p:cNvPr id="6" name="TextBox 5"/>
          <p:cNvSpPr txBox="1"/>
          <p:nvPr/>
        </p:nvSpPr>
        <p:spPr>
          <a:xfrm>
            <a:off x="4214818" y="7929586"/>
            <a:ext cx="2176621" cy="707886"/>
          </a:xfrm>
          <a:prstGeom prst="rect">
            <a:avLst/>
          </a:prstGeom>
          <a:noFill/>
        </p:spPr>
        <p:txBody>
          <a:bodyPr wrap="none" rtlCol="0">
            <a:spAutoFit/>
          </a:bodyPr>
          <a:lstStyle/>
          <a:p>
            <a:r>
              <a:rPr lang="ru-RU" sz="2000" dirty="0" smtClean="0">
                <a:latin typeface="Times New Roman" pitchFamily="18" charset="0"/>
                <a:cs typeface="Times New Roman" pitchFamily="18" charset="0"/>
              </a:rPr>
              <a:t>Воспитатель:</a:t>
            </a:r>
          </a:p>
          <a:p>
            <a:r>
              <a:rPr lang="ru-RU" sz="2000" dirty="0" err="1" smtClean="0">
                <a:latin typeface="Times New Roman" pitchFamily="18" charset="0"/>
                <a:cs typeface="Times New Roman" pitchFamily="18" charset="0"/>
              </a:rPr>
              <a:t>Тажетдинова</a:t>
            </a:r>
            <a:r>
              <a:rPr lang="ru-RU" sz="2000" dirty="0" smtClean="0">
                <a:latin typeface="Times New Roman" pitchFamily="18" charset="0"/>
                <a:cs typeface="Times New Roman" pitchFamily="18" charset="0"/>
              </a:rPr>
              <a:t> А.А,</a:t>
            </a:r>
            <a:endParaRPr lang="ru-RU" sz="20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0" y="0"/>
            <a:ext cx="6858000" cy="9144000"/>
          </a:xfrm>
          <a:prstGeom prst="rect">
            <a:avLst/>
          </a:prstGeom>
          <a:noFill/>
        </p:spPr>
      </p:pic>
      <p:sp>
        <p:nvSpPr>
          <p:cNvPr id="4" name="Прямоугольник 3"/>
          <p:cNvSpPr/>
          <p:nvPr/>
        </p:nvSpPr>
        <p:spPr>
          <a:xfrm>
            <a:off x="214290" y="357158"/>
            <a:ext cx="6215106" cy="2308324"/>
          </a:xfrm>
          <a:prstGeom prst="rect">
            <a:avLst/>
          </a:prstGeom>
        </p:spPr>
        <p:txBody>
          <a:bodyPr wrap="square">
            <a:spAutoFit/>
          </a:bodyPr>
          <a:lstStyle/>
          <a:p>
            <a:r>
              <a:rPr lang="ru-RU" b="1" dirty="0">
                <a:latin typeface="Times New Roman" pitchFamily="18" charset="0"/>
                <a:cs typeface="Times New Roman" pitchFamily="18" charset="0"/>
              </a:rPr>
              <a:t>Книга-это воспитатель человеческих душ.</a:t>
            </a:r>
            <a:r>
              <a:rPr lang="ru-RU" dirty="0">
                <a:latin typeface="Times New Roman" pitchFamily="18" charset="0"/>
                <a:cs typeface="Times New Roman" pitchFamily="18" charset="0"/>
              </a:rPr>
              <a:t> Малыш растет, а это значит, что каждый день его ждет все больше новых впечатлений, он активно познает мир и совершает множество открытий. Получает все больше разнообразной информации необходимой ему для дальнейшего правильного физического, психического и умственного развития. Новые знания дети получают от окружающих их людей, в первую очередь от родителей , а также из </a:t>
            </a:r>
            <a:r>
              <a:rPr lang="ru-RU" dirty="0" smtClean="0">
                <a:latin typeface="Times New Roman" pitchFamily="18" charset="0"/>
                <a:cs typeface="Times New Roman" pitchFamily="18" charset="0"/>
              </a:rPr>
              <a:t>книг. </a:t>
            </a:r>
            <a:endParaRPr lang="ru-RU" dirty="0">
              <a:latin typeface="Times New Roman" pitchFamily="18" charset="0"/>
              <a:cs typeface="Times New Roman" pitchFamily="18" charset="0"/>
            </a:endParaRPr>
          </a:p>
        </p:txBody>
      </p:sp>
      <p:sp>
        <p:nvSpPr>
          <p:cNvPr id="5" name="Прямоугольник 4"/>
          <p:cNvSpPr/>
          <p:nvPr/>
        </p:nvSpPr>
        <p:spPr>
          <a:xfrm>
            <a:off x="214290" y="4429124"/>
            <a:ext cx="6357958" cy="1477328"/>
          </a:xfrm>
          <a:prstGeom prst="rect">
            <a:avLst/>
          </a:prstGeom>
        </p:spPr>
        <p:txBody>
          <a:bodyPr wrap="square">
            <a:spAutoFit/>
          </a:bodyPr>
          <a:lstStyle/>
          <a:p>
            <a:r>
              <a:rPr lang="ru-RU" dirty="0" smtClean="0">
                <a:latin typeface="Times New Roman" pitchFamily="18" charset="0"/>
                <a:cs typeface="Times New Roman" pitchFamily="18" charset="0"/>
              </a:rPr>
              <a:t>Не секрет, что современные дети мало читают, предпочитая книгу просмотру телепрограмм и мультфильмов, компьютерным играм. Эта печальная реальность должна заставить нас родителей задуматься и попытаться, как то исправить положение вещей</a:t>
            </a:r>
            <a:endParaRPr lang="ru-RU" dirty="0"/>
          </a:p>
        </p:txBody>
      </p:sp>
      <p:pic>
        <p:nvPicPr>
          <p:cNvPr id="16386" name="Picture 2" descr="Картинки по запросу читающий ребенок"/>
          <p:cNvPicPr>
            <a:picLocks noChangeAspect="1" noChangeArrowheads="1"/>
          </p:cNvPicPr>
          <p:nvPr/>
        </p:nvPicPr>
        <p:blipFill>
          <a:blip r:embed="rId3"/>
          <a:srcRect r="9967"/>
          <a:stretch>
            <a:fillRect/>
          </a:stretch>
        </p:blipFill>
        <p:spPr bwMode="auto">
          <a:xfrm>
            <a:off x="3143248" y="2500298"/>
            <a:ext cx="3357586" cy="1757391"/>
          </a:xfrm>
          <a:prstGeom prst="rect">
            <a:avLst/>
          </a:prstGeom>
          <a:noFill/>
        </p:spPr>
      </p:pic>
      <p:sp>
        <p:nvSpPr>
          <p:cNvPr id="7" name="Прямоугольник 6"/>
          <p:cNvSpPr/>
          <p:nvPr/>
        </p:nvSpPr>
        <p:spPr>
          <a:xfrm>
            <a:off x="2786058" y="6072198"/>
            <a:ext cx="3857676" cy="1477328"/>
          </a:xfrm>
          <a:prstGeom prst="rect">
            <a:avLst/>
          </a:prstGeom>
        </p:spPr>
        <p:txBody>
          <a:bodyPr wrap="square">
            <a:spAutoFit/>
          </a:bodyPr>
          <a:lstStyle/>
          <a:p>
            <a:r>
              <a:rPr lang="ru-RU" dirty="0">
                <a:latin typeface="Times New Roman" pitchFamily="18" charset="0"/>
                <a:cs typeface="Times New Roman" pitchFamily="18" charset="0"/>
              </a:rPr>
              <a:t>Чтобы заинтересовать ребенка, книга должна соответствовать его возрасту, содержать несложный сюжет, с четкой последовательностью событий.</a:t>
            </a:r>
          </a:p>
        </p:txBody>
      </p:sp>
      <p:pic>
        <p:nvPicPr>
          <p:cNvPr id="16388" name="Picture 4" descr="Похожее изображение"/>
          <p:cNvPicPr>
            <a:picLocks noChangeAspect="1" noChangeArrowheads="1"/>
          </p:cNvPicPr>
          <p:nvPr/>
        </p:nvPicPr>
        <p:blipFill>
          <a:blip r:embed="rId4" cstate="print"/>
          <a:srcRect/>
          <a:stretch>
            <a:fillRect/>
          </a:stretch>
        </p:blipFill>
        <p:spPr bwMode="auto">
          <a:xfrm>
            <a:off x="285728" y="5929321"/>
            <a:ext cx="2357454" cy="249362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1" y="0"/>
            <a:ext cx="6858000" cy="9144000"/>
          </a:xfrm>
          <a:prstGeom prst="rect">
            <a:avLst/>
          </a:prstGeom>
          <a:noFill/>
        </p:spPr>
      </p:pic>
      <p:sp>
        <p:nvSpPr>
          <p:cNvPr id="4" name="Прямоугольник 3"/>
          <p:cNvSpPr/>
          <p:nvPr/>
        </p:nvSpPr>
        <p:spPr>
          <a:xfrm>
            <a:off x="428604" y="428596"/>
            <a:ext cx="6143668" cy="923330"/>
          </a:xfrm>
          <a:prstGeom prst="rect">
            <a:avLst/>
          </a:prstGeom>
        </p:spPr>
        <p:txBody>
          <a:bodyPr wrap="square">
            <a:spAutoFit/>
          </a:bodyPr>
          <a:lstStyle/>
          <a:p>
            <a:r>
              <a:rPr lang="ru-RU" dirty="0">
                <a:latin typeface="Times New Roman" pitchFamily="18" charset="0"/>
                <a:cs typeface="Times New Roman" pitchFamily="18" charset="0"/>
              </a:rPr>
              <a:t>Иллюстрации в детских книжках также должны быть доступны детскому восприятию, а изображения - похожи на реальные предметы</a:t>
            </a:r>
            <a:r>
              <a:rPr lang="ru-RU" dirty="0" smtClean="0">
                <a:latin typeface="Times New Roman" pitchFamily="18" charset="0"/>
                <a:cs typeface="Times New Roman" pitchFamily="18" charset="0"/>
              </a:rPr>
              <a:t>.</a:t>
            </a:r>
          </a:p>
        </p:txBody>
      </p:sp>
      <p:sp>
        <p:nvSpPr>
          <p:cNvPr id="5" name="Прямоугольник 4"/>
          <p:cNvSpPr/>
          <p:nvPr/>
        </p:nvSpPr>
        <p:spPr>
          <a:xfrm>
            <a:off x="285728" y="3571868"/>
            <a:ext cx="6286544" cy="5078313"/>
          </a:xfrm>
          <a:prstGeom prst="rect">
            <a:avLst/>
          </a:prstGeom>
        </p:spPr>
        <p:txBody>
          <a:bodyPr wrap="square">
            <a:spAutoFit/>
          </a:bodyPr>
          <a:lstStyle/>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После приобретении книги у родителей </a:t>
            </a:r>
            <a:r>
              <a:rPr lang="ru-RU" dirty="0">
                <a:latin typeface="Times New Roman" pitchFamily="18" charset="0"/>
                <a:cs typeface="Times New Roman" pitchFamily="18" charset="0"/>
              </a:rPr>
              <a:t>встает вопрос: как ее читать, чтобы у ребенка появился интерес к чтению? Некоторые малыши могут подолгу сидеть с мамой и </a:t>
            </a:r>
            <a:r>
              <a:rPr lang="ru-RU" dirty="0" smtClean="0">
                <a:latin typeface="Times New Roman" pitchFamily="18" charset="0"/>
                <a:cs typeface="Times New Roman" pitchFamily="18" charset="0"/>
              </a:rPr>
              <a:t>заворожено </a:t>
            </a:r>
            <a:r>
              <a:rPr lang="ru-RU" dirty="0">
                <a:latin typeface="Times New Roman" pitchFamily="18" charset="0"/>
                <a:cs typeface="Times New Roman" pitchFamily="18" charset="0"/>
              </a:rPr>
              <a:t>слушать даже длинные и </a:t>
            </a:r>
            <a:r>
              <a:rPr lang="ru-RU" dirty="0" smtClean="0">
                <a:latin typeface="Times New Roman" pitchFamily="18" charset="0"/>
                <a:cs typeface="Times New Roman" pitchFamily="18" charset="0"/>
              </a:rPr>
              <a:t>сложно-сюжетные </a:t>
            </a:r>
            <a:r>
              <a:rPr lang="ru-RU" dirty="0">
                <a:latin typeface="Times New Roman" pitchFamily="18" charset="0"/>
                <a:cs typeface="Times New Roman" pitchFamily="18" charset="0"/>
              </a:rPr>
              <a:t>истории, живо интересуются книгами, повсюду их носят, перелистывают страницы, рассматривают картинки и «читают» вслух. Они с огромным удовольствием слушают, когда им читают взрослые. Другие вырываются и убегают, как только родители начинают им читать. Почему? Причин может быть много, перечислим некоторые, наиболее часто вызывающие  сопротивление ребенка:</a:t>
            </a:r>
          </a:p>
          <a:p>
            <a:r>
              <a:rPr lang="ru-RU" dirty="0">
                <a:latin typeface="Times New Roman" pitchFamily="18" charset="0"/>
                <a:cs typeface="Times New Roman" pitchFamily="18" charset="0"/>
              </a:rPr>
              <a:t>·       в выбранной книге нет заинтересовавших его картинок (их или слишком мало, или они непонятны);</a:t>
            </a:r>
          </a:p>
          <a:p>
            <a:r>
              <a:rPr lang="ru-RU" dirty="0">
                <a:latin typeface="Times New Roman" pitchFamily="18" charset="0"/>
                <a:cs typeface="Times New Roman" pitchFamily="18" charset="0"/>
              </a:rPr>
              <a:t>·       взрослые выбрали неподходящий ребенку темп для чтения (читают слишком быстро или слишком медленно, длительное чтение также утомляет  ребенка);</a:t>
            </a:r>
          </a:p>
          <a:p>
            <a:r>
              <a:rPr lang="ru-RU" dirty="0">
                <a:latin typeface="Times New Roman" pitchFamily="18" charset="0"/>
                <a:cs typeface="Times New Roman" pitchFamily="18" charset="0"/>
              </a:rPr>
              <a:t>·       малыш просто устал, плохо себя чувствует или хочет в этот момент заниматься чем-нибудь другим</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pic>
        <p:nvPicPr>
          <p:cNvPr id="15362" name="Picture 2" descr="Картинки по запросу читающий ребенок"/>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785926" y="1071538"/>
            <a:ext cx="4714908" cy="254163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1" y="0"/>
            <a:ext cx="6858000" cy="9144000"/>
          </a:xfrm>
          <a:prstGeom prst="rect">
            <a:avLst/>
          </a:prstGeom>
          <a:noFill/>
        </p:spPr>
      </p:pic>
      <p:sp>
        <p:nvSpPr>
          <p:cNvPr id="4" name="Прямоугольник 3"/>
          <p:cNvSpPr/>
          <p:nvPr/>
        </p:nvSpPr>
        <p:spPr>
          <a:xfrm>
            <a:off x="285728" y="357158"/>
            <a:ext cx="6357970" cy="7294305"/>
          </a:xfrm>
          <a:prstGeom prst="rect">
            <a:avLst/>
          </a:prstGeom>
        </p:spPr>
        <p:txBody>
          <a:bodyPr wrap="square">
            <a:spAutoFit/>
          </a:bodyPr>
          <a:lstStyle/>
          <a:p>
            <a:r>
              <a:rPr lang="ru-RU" dirty="0" smtClean="0">
                <a:latin typeface="Times New Roman" pitchFamily="18" charset="0"/>
                <a:cs typeface="Times New Roman" pitchFamily="18" charset="0"/>
              </a:rPr>
              <a:t>Как же заинтересовать ребенка? Сначала стоит просто показать ему книгу, полистать ее, обратить внимание на некоторые картинки. Дайте ребенку самому полистать страницы. Быть может, до определенной поры это будет единственно приемлемый для него способ общения с книгой. В этом случае лучше не форсировать события, а предоставить малышу свободу. И только тогда, когда ребенок освоит эту операцию (или параллельно с ее освоением), взрослый может привлекать его внимание к той или иной картинке, называя, что на ней изображено, например: «Это зайчик». Если ребенок заинтересован, следует фиксировать его внимание на деталях изображения: «Смотри, какие у зайчика длинные-длинные ушки» и т. д. После таких нетрудных занятий малыш, перелистывая в очередной раз книжку, будет радостно улыбаться, узнавая знакомую картинку. Если ребенок уже проявляет интерес к совместному «чтению», взрослые могут перейти к краткому пересказу содержания книжки, при этом называя и показывая героев и предметы на картинках (если малыш уже говорит, попросите его повторить). Вслед за этим этапом знакомства с книгой возможен переход к более сложным пересказам сюжета, а также к чтению текста, написанного под картинкой. Будьте внимательны, как только ребенок будет проявлять признаки утомления, переключите его на другой вид деятельности, а к чтению можно будет вернуться позже. Тогда у него не сформируется негативного отношения к этому интересному и полезному занятию.</a:t>
            </a:r>
            <a:endParaRPr lang="ru-RU"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1" y="0"/>
            <a:ext cx="6858000" cy="9144000"/>
          </a:xfrm>
          <a:prstGeom prst="rect">
            <a:avLst/>
          </a:prstGeom>
          <a:noFill/>
        </p:spPr>
      </p:pic>
      <p:sp>
        <p:nvSpPr>
          <p:cNvPr id="4" name="Прямоугольник 3"/>
          <p:cNvSpPr/>
          <p:nvPr/>
        </p:nvSpPr>
        <p:spPr>
          <a:xfrm>
            <a:off x="214290" y="3428992"/>
            <a:ext cx="6357970" cy="3416320"/>
          </a:xfrm>
          <a:prstGeom prst="rect">
            <a:avLst/>
          </a:prstGeom>
        </p:spPr>
        <p:txBody>
          <a:bodyPr wrap="square">
            <a:spAutoFit/>
          </a:bodyPr>
          <a:lstStyle/>
          <a:p>
            <a:r>
              <a:rPr lang="ru-RU" dirty="0" smtClean="0">
                <a:latin typeface="Times New Roman" pitchFamily="18" charset="0"/>
                <a:cs typeface="Times New Roman" pitchFamily="18" charset="0"/>
              </a:rPr>
              <a:t>Можно </a:t>
            </a:r>
            <a:r>
              <a:rPr lang="ru-RU" dirty="0">
                <a:latin typeface="Times New Roman" pitchFamily="18" charset="0"/>
                <a:cs typeface="Times New Roman" pitchFamily="18" charset="0"/>
              </a:rPr>
              <a:t>превратить процесс чтения книг в увлекательную игру: предложить ребенку сочинить вместе с вами текст и стать главным героем новой книги, изготовить вместе книжку-самоделку. Совместное чтение книг, равно как и совместное творчество - хороший способ научить ребенка чему-то новому,  возможность установить с ним тесный контакт.</a:t>
            </a:r>
          </a:p>
          <a:p>
            <a:r>
              <a:rPr lang="ru-RU" dirty="0">
                <a:latin typeface="Times New Roman" pitchFamily="18" charset="0"/>
                <a:cs typeface="Times New Roman" pitchFamily="18" charset="0"/>
              </a:rPr>
              <a:t>Во время чтения может возникнуть чувство эмоциональной близости между взрослым и ребенком, постарайтесь не разрушать это волшебное чувство. Читая ребенку, не отвлекайтесь на телефонные звонки, домашние дела, разговоры с другими членами семьи, тогда этот процесс доставит удовольствие и вам, и вашему малышу.</a:t>
            </a:r>
          </a:p>
        </p:txBody>
      </p:sp>
      <p:pic>
        <p:nvPicPr>
          <p:cNvPr id="17410" name="Picture 2" descr="http://ped-kopilka.ru/upload/blogs/10705_cbfe2cd661a0a4a83435f3c8459492ed.jpg.jpg"/>
          <p:cNvPicPr>
            <a:picLocks noChangeAspect="1" noChangeArrowheads="1"/>
          </p:cNvPicPr>
          <p:nvPr/>
        </p:nvPicPr>
        <p:blipFill>
          <a:blip r:embed="rId3"/>
          <a:srcRect/>
          <a:stretch>
            <a:fillRect/>
          </a:stretch>
        </p:blipFill>
        <p:spPr bwMode="auto">
          <a:xfrm>
            <a:off x="1214422" y="428596"/>
            <a:ext cx="4367206" cy="26776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Похожее изображение"/>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28" name="Picture 4" descr="Похожее изображение"/>
          <p:cNvPicPr>
            <a:picLocks noChangeAspect="1" noChangeArrowheads="1"/>
          </p:cNvPicPr>
          <p:nvPr/>
        </p:nvPicPr>
        <p:blipFill>
          <a:blip r:embed="rId2"/>
          <a:srcRect/>
          <a:stretch>
            <a:fillRect/>
          </a:stretch>
        </p:blipFill>
        <p:spPr bwMode="auto">
          <a:xfrm>
            <a:off x="1" y="0"/>
            <a:ext cx="6858000" cy="9144000"/>
          </a:xfrm>
          <a:prstGeom prst="rect">
            <a:avLst/>
          </a:prstGeom>
          <a:noFill/>
        </p:spPr>
      </p:pic>
      <p:sp>
        <p:nvSpPr>
          <p:cNvPr id="4" name="Прямоугольник 3"/>
          <p:cNvSpPr/>
          <p:nvPr/>
        </p:nvSpPr>
        <p:spPr>
          <a:xfrm>
            <a:off x="285728" y="357158"/>
            <a:ext cx="6215118" cy="5355312"/>
          </a:xfrm>
          <a:prstGeom prst="rect">
            <a:avLst/>
          </a:prstGeom>
        </p:spPr>
        <p:txBody>
          <a:bodyPr wrap="square">
            <a:spAutoFit/>
          </a:bodyPr>
          <a:lstStyle/>
          <a:p>
            <a:pPr algn="ctr"/>
            <a:r>
              <a:rPr lang="ru-RU" b="1" i="1" dirty="0" smtClean="0">
                <a:latin typeface="Times New Roman" pitchFamily="18" charset="0"/>
                <a:cs typeface="Times New Roman" pitchFamily="18" charset="0"/>
              </a:rPr>
              <a:t>КАК </a:t>
            </a:r>
            <a:r>
              <a:rPr lang="ru-RU" b="1" i="1" dirty="0">
                <a:latin typeface="Times New Roman" pitchFamily="18" charset="0"/>
                <a:cs typeface="Times New Roman" pitchFamily="18" charset="0"/>
              </a:rPr>
              <a:t> ПРИВЛЕЧЬ РЕБЕНКА К ЧТЕНИЮ КНИГ.</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       Приобретая книгу, обратите внимание на то, чтобы она соответствовала потребностям и возрастным возможностям ребенка.</a:t>
            </a:r>
          </a:p>
          <a:p>
            <a:r>
              <a:rPr lang="ru-RU" dirty="0">
                <a:latin typeface="Times New Roman" pitchFamily="18" charset="0"/>
                <a:cs typeface="Times New Roman" pitchFamily="18" charset="0"/>
              </a:rPr>
              <a:t>·       Первые книги должны быть прочными, с простыми четкими рисунками, которые доступны для понимания ребенка.</a:t>
            </a:r>
          </a:p>
          <a:p>
            <a:r>
              <a:rPr lang="ru-RU" dirty="0">
                <a:latin typeface="Times New Roman" pitchFamily="18" charset="0"/>
                <a:cs typeface="Times New Roman" pitchFamily="18" charset="0"/>
              </a:rPr>
              <a:t>·     Содержание книги тоже должно быть простым, коротким, желательно, чтобы текст был рифмованным, с повторяющимися элементами.</a:t>
            </a:r>
          </a:p>
          <a:p>
            <a:r>
              <a:rPr lang="ru-RU" dirty="0">
                <a:latin typeface="Times New Roman" pitchFamily="18" charset="0"/>
                <a:cs typeface="Times New Roman" pitchFamily="18" charset="0"/>
              </a:rPr>
              <a:t>·     Не заставляйте насильно ребенка слушать книги. Может быть, он просто еще слишком мал, и для него в данное время важнее научиться играть в мяч (в машинки, куклы), даже если соседский ребенок того же возраста уже проявляет интерес к чтению книг.</a:t>
            </a:r>
          </a:p>
          <a:p>
            <a:r>
              <a:rPr lang="ru-RU" dirty="0">
                <a:latin typeface="Times New Roman" pitchFamily="18" charset="0"/>
                <a:cs typeface="Times New Roman" pitchFamily="18" charset="0"/>
              </a:rPr>
              <a:t>·     Если ребенок сопротивляется чтению, постарайтесь заинтересовать его: сочините вместе с ним книгу, в которой он или близкие ему люди будут главными героями.</a:t>
            </a:r>
          </a:p>
          <a:p>
            <a:r>
              <a:rPr lang="ru-RU" dirty="0">
                <a:latin typeface="Times New Roman" pitchFamily="18" charset="0"/>
                <a:cs typeface="Times New Roman" pitchFamily="18" charset="0"/>
              </a:rPr>
              <a:t>·     Поощряйте даже короткое общение ребенка с книжкой.</a:t>
            </a:r>
          </a:p>
        </p:txBody>
      </p:sp>
      <p:sp>
        <p:nvSpPr>
          <p:cNvPr id="19458" name="AutoShape 2" descr="Картинки по запросу читающий ребенок"/>
          <p:cNvSpPr>
            <a:spLocks noChangeAspect="1" noChangeArrowheads="1"/>
          </p:cNvSpPr>
          <p:nvPr/>
        </p:nvSpPr>
        <p:spPr bwMode="auto">
          <a:xfrm>
            <a:off x="155575" y="-136525"/>
            <a:ext cx="298450" cy="298450"/>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9460" name="Picture 4" descr="Картинки по запросу читающий ребенок"/>
          <p:cNvPicPr>
            <a:picLocks noChangeAspect="1" noChangeArrowheads="1"/>
          </p:cNvPicPr>
          <p:nvPr/>
        </p:nvPicPr>
        <p:blipFill>
          <a:blip r:embed="rId3"/>
          <a:srcRect/>
          <a:stretch>
            <a:fillRect/>
          </a:stretch>
        </p:blipFill>
        <p:spPr bwMode="auto">
          <a:xfrm>
            <a:off x="1142984" y="5643570"/>
            <a:ext cx="4429156" cy="3286116"/>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383</Words>
  <Application>Microsoft Office PowerPoint</Application>
  <PresentationFormat>Экран (4:3)</PresentationFormat>
  <Paragraphs>23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Слайд 4</vt:lpstr>
      <vt:lpstr>Слайд 5</vt:lpstr>
      <vt:lpstr>Слайд 6</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11</cp:revision>
  <dcterms:created xsi:type="dcterms:W3CDTF">2017-12-21T06:32:14Z</dcterms:created>
  <dcterms:modified xsi:type="dcterms:W3CDTF">2017-12-21T08:05:59Z</dcterms:modified>
</cp:coreProperties>
</file>