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70" r:id="rId1"/>
  </p:sldMasterIdLst>
  <p:sldIdLst>
    <p:sldId id="263" r:id="rId2"/>
    <p:sldId id="276" r:id="rId3"/>
    <p:sldId id="265" r:id="rId4"/>
    <p:sldId id="277" r:id="rId5"/>
    <p:sldId id="278" r:id="rId6"/>
    <p:sldId id="264" r:id="rId7"/>
    <p:sldId id="266" r:id="rId8"/>
    <p:sldId id="279" r:id="rId9"/>
    <p:sldId id="256" r:id="rId10"/>
    <p:sldId id="280" r:id="rId11"/>
    <p:sldId id="267" r:id="rId12"/>
    <p:sldId id="268" r:id="rId13"/>
    <p:sldId id="257" r:id="rId14"/>
    <p:sldId id="271" r:id="rId15"/>
    <p:sldId id="259" r:id="rId16"/>
    <p:sldId id="284" r:id="rId17"/>
    <p:sldId id="285" r:id="rId18"/>
    <p:sldId id="261" r:id="rId19"/>
    <p:sldId id="286" r:id="rId20"/>
    <p:sldId id="262" r:id="rId21"/>
    <p:sldId id="273" r:id="rId22"/>
    <p:sldId id="274" r:id="rId23"/>
    <p:sldId id="275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A997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81" d="100"/>
          <a:sy n="81" d="100"/>
        </p:scale>
        <p:origin x="-78" y="-7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AFD54FE-D470-4437-83C8-0C6DCE0BF959}" type="datetimeFigureOut">
              <a:rPr lang="ru-RU" smtClean="0"/>
              <a:pPr/>
              <a:t>28.01.2016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30A141-5078-458C-8A00-F674C50E33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M:\russkie_narodnye_pesni_-_vstavay_strana_ogromnaya_(zaycev.net).mp3" TargetMode="Externa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191" y="642026"/>
            <a:ext cx="10515600" cy="335926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Как построить график функции </a:t>
            </a:r>
            <a:r>
              <a:rPr lang="en-US" sz="3200" b="1" i="1" dirty="0" smtClean="0">
                <a:solidFill>
                  <a:schemeClr val="accent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y=f(</a:t>
            </a:r>
            <a:r>
              <a:rPr lang="en-US" sz="3200" b="1" i="1" dirty="0" err="1" smtClean="0">
                <a:solidFill>
                  <a:schemeClr val="accent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x+l</a:t>
            </a:r>
            <a:r>
              <a:rPr lang="en-US" sz="3200" b="1" i="1" dirty="0" smtClean="0">
                <a:solidFill>
                  <a:schemeClr val="accent2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)+m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,</a:t>
            </a:r>
            <a:r>
              <a:rPr lang="ru-RU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если известен график функции</a:t>
            </a:r>
            <a:r>
              <a:rPr lang="en-US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3600" b="1" i="1" dirty="0" smtClean="0">
                <a:solidFill>
                  <a:srgbClr val="FFC000"/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y=f(x)</a:t>
            </a:r>
            <a:r>
              <a:rPr lang="en-US" sz="3600" b="1" i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.</a:t>
            </a:r>
            <a:r>
              <a:rPr lang="ru-RU" sz="3600" b="1" i="1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r>
              <a:rPr lang="en-US" sz="3600" b="1" i="1" dirty="0" smtClean="0">
                <a:latin typeface="Arial" panose="020B0604020202020204" pitchFamily="34" charset="0"/>
                <a:ea typeface="Batang" panose="02030600000101010101" pitchFamily="18" charset="-127"/>
                <a:cs typeface="Arial" panose="020B0604020202020204" pitchFamily="34" charset="0"/>
              </a:rPr>
              <a:t> </a:t>
            </a:r>
            <a:endParaRPr lang="ru-RU" sz="3600" b="1" i="1" dirty="0">
              <a:latin typeface="Arial" panose="020B0604020202020204" pitchFamily="34" charset="0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0240" y="3588702"/>
            <a:ext cx="731520" cy="7315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12773" y="3348911"/>
            <a:ext cx="3571493" cy="29588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951" y="3273686"/>
            <a:ext cx="3850783" cy="295881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95282" y="3055856"/>
            <a:ext cx="3066189" cy="306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34285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78563" y="1638098"/>
            <a:ext cx="3324225" cy="3324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6574" y="1128840"/>
            <a:ext cx="4045426" cy="40678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2788" y="2685396"/>
            <a:ext cx="3536660" cy="23577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05318" y="592428"/>
            <a:ext cx="24598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2 курс:</a:t>
            </a:r>
            <a:endParaRPr lang="ru-RU" sz="4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5982923" y="5498974"/>
                <a:ext cx="21636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Б)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2923" y="5498974"/>
                <a:ext cx="2163651" cy="369332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2481542" y="5469606"/>
                <a:ext cx="921471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А</m:t>
                      </m:r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1542" y="5469606"/>
                <a:ext cx="921471" cy="520399"/>
              </a:xfrm>
              <a:prstGeom prst="rect">
                <a:avLst/>
              </a:prstGeom>
              <a:blipFill rotWithShape="0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9960643" y="5591307"/>
                <a:ext cx="1064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ru-RU">
                        <a:latin typeface="Cambria Math" panose="02040503050406030204" pitchFamily="18" charset="0"/>
                      </a:rPr>
                      <m:t>В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0643" y="5591307"/>
                <a:ext cx="1064330" cy="276999"/>
              </a:xfrm>
              <a:prstGeom prst="rect">
                <a:avLst/>
              </a:prstGeom>
              <a:blipFill rotWithShape="0">
                <a:blip r:embed="rId7" cstate="print"/>
                <a:stretch>
                  <a:fillRect l="-2286" b="-369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82508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3.33333E-6 L 0.58489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45" y="-18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4.44444E-6 L -0.28581 -3.7037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55" y="-16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-0.31875 -0.0111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37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01104" y="228325"/>
            <a:ext cx="8911687" cy="128089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3 курс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6087" y="1192059"/>
            <a:ext cx="5801784" cy="4351338"/>
          </a:xfrm>
        </p:spPr>
      </p:pic>
      <p:sp>
        <p:nvSpPr>
          <p:cNvPr id="9" name="TextBox 8"/>
          <p:cNvSpPr txBox="1"/>
          <p:nvPr/>
        </p:nvSpPr>
        <p:spPr>
          <a:xfrm>
            <a:off x="665018" y="1967345"/>
            <a:ext cx="34913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rgbClr val="002060"/>
                </a:solidFill>
              </a:rPr>
              <a:t>В каком году построен памятник</a:t>
            </a:r>
            <a:r>
              <a:rPr lang="ru-RU" sz="4400" i="1" dirty="0">
                <a:solidFill>
                  <a:srgbClr val="00206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81335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286" y="542223"/>
            <a:ext cx="8911687" cy="128089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3 курс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6639" y="1642281"/>
            <a:ext cx="8915400" cy="377762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/>
              <a:t>В 1975 году город Воронеж был награжден орденом </a:t>
            </a:r>
            <a:r>
              <a:rPr lang="en-US" sz="2400" b="1" dirty="0" smtClean="0"/>
              <a:t>I </a:t>
            </a:r>
            <a:r>
              <a:rPr lang="ru-RU" sz="2400" b="1" dirty="0" smtClean="0"/>
              <a:t>степени</a:t>
            </a:r>
            <a:r>
              <a:rPr lang="en-US" sz="2400" b="1" dirty="0" smtClean="0"/>
              <a:t>.</a:t>
            </a:r>
          </a:p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/>
              <a:t>В честь какой годовщины это произошло?</a:t>
            </a:r>
          </a:p>
          <a:p>
            <a:pPr marL="0" indent="0" algn="ctr">
              <a:buNone/>
            </a:pP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8633" y="3188296"/>
            <a:ext cx="3345669" cy="353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55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394822" y="1375606"/>
                <a:ext cx="8911687" cy="1280890"/>
              </a:xfrm>
            </p:spPr>
            <p:txBody>
              <a:bodyPr>
                <a:normAutofit fontScale="90000"/>
              </a:bodyPr>
              <a:lstStyle/>
              <a:p>
                <a:pPr/>
                <a:r>
                  <a:rPr lang="ru-RU" i="1" dirty="0" smtClean="0">
                    <a:latin typeface="Cambria Math" panose="02040503050406030204" pitchFamily="18" charset="0"/>
                  </a:rPr>
                  <a:t/>
                </a:r>
                <a:br>
                  <a:rPr lang="ru-RU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4000" i="1" smtClean="0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ru-RU" sz="40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40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0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4000" i="1" smtClean="0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394822" y="1375606"/>
                <a:ext cx="8911687" cy="1280890"/>
              </a:xfr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231960" y="252199"/>
            <a:ext cx="4876800" cy="6429375"/>
            <a:chOff x="2496" y="144"/>
            <a:chExt cx="3072" cy="403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1" y="144"/>
              <a:chExt cx="5377" cy="4032"/>
            </a:xfrm>
          </p:grpSpPr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193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93" y="85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93" y="180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193" y="20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7" name="Прямая со стрелкой 36"/>
          <p:cNvCxnSpPr/>
          <p:nvPr/>
        </p:nvCxnSpPr>
        <p:spPr>
          <a:xfrm rot="16200000" flipH="1">
            <a:off x="8670360" y="822105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V="1">
            <a:off x="5461229" y="3435935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465265" y="2632911"/>
            <a:ext cx="92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8696870" y="3189570"/>
            <a:ext cx="22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0</a:t>
            </a:r>
            <a:endParaRPr lang="ru-RU" sz="2400" b="1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8314800" y="320004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</a:rPr>
              <a:t>y</a:t>
            </a:r>
            <a:endParaRPr lang="ru-RU" sz="2400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10674862" y="279972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</a:rPr>
              <a:t>х</a:t>
            </a:r>
            <a:endParaRPr lang="ru-RU" sz="2400" dirty="0"/>
          </a:p>
        </p:txBody>
      </p:sp>
      <p:sp>
        <p:nvSpPr>
          <p:cNvPr id="51" name="Freeform 51"/>
          <p:cNvSpPr>
            <a:spLocks/>
          </p:cNvSpPr>
          <p:nvPr/>
        </p:nvSpPr>
        <p:spPr bwMode="auto">
          <a:xfrm>
            <a:off x="7648971" y="1010116"/>
            <a:ext cx="2125014" cy="2191314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2" name="Freeform 51"/>
          <p:cNvSpPr>
            <a:spLocks/>
          </p:cNvSpPr>
          <p:nvPr/>
        </p:nvSpPr>
        <p:spPr bwMode="auto">
          <a:xfrm>
            <a:off x="7605132" y="320004"/>
            <a:ext cx="2125014" cy="2191314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rgbClr val="00B050"/>
            </a:solidFill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3" name="Freeform 51"/>
          <p:cNvSpPr>
            <a:spLocks/>
          </p:cNvSpPr>
          <p:nvPr/>
        </p:nvSpPr>
        <p:spPr bwMode="auto">
          <a:xfrm>
            <a:off x="7618965" y="866845"/>
            <a:ext cx="2159029" cy="2334585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rgbClr val="FF0000"/>
            </a:solidFill>
            <a:prstDash val="dash"/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440027" y="2156912"/>
            <a:ext cx="111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8226525" y="3817646"/>
            <a:ext cx="666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-2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683225" y="741252"/>
            <a:ext cx="43809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ТАКТИЧЕСКИЕ ЗАДАНИЯ</a:t>
            </a:r>
            <a:endParaRPr lang="ru-RU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7" name="Прямоугольник 46"/>
              <p:cNvSpPr/>
              <p:nvPr/>
            </p:nvSpPr>
            <p:spPr>
              <a:xfrm>
                <a:off x="1299478" y="2660593"/>
                <a:ext cx="24699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6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i="1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i="1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ru-RU" sz="3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7" name="Прямоугольник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9478" y="2660593"/>
                <a:ext cx="2469972" cy="646331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8" name="Прямоугольник 47"/>
              <p:cNvSpPr/>
              <p:nvPr/>
            </p:nvSpPr>
            <p:spPr>
              <a:xfrm>
                <a:off x="1307406" y="3510580"/>
                <a:ext cx="24699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6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3600" i="1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i="1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3600" i="1">
                              <a:ln w="0"/>
                              <a:solidFill>
                                <a:schemeClr val="accent1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3600" i="1">
                          <a:ln w="0"/>
                          <a:solidFill>
                            <a:schemeClr val="accent1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3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8" name="Прямоугольник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7406" y="3510580"/>
                <a:ext cx="2469972" cy="646331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Прямая соединительная линия 59"/>
          <p:cNvCxnSpPr/>
          <p:nvPr/>
        </p:nvCxnSpPr>
        <p:spPr>
          <a:xfrm flipH="1">
            <a:off x="6231960" y="2511318"/>
            <a:ext cx="4741862" cy="0"/>
          </a:xfrm>
          <a:prstGeom prst="line">
            <a:avLst/>
          </a:prstGeom>
          <a:ln w="57150">
            <a:solidFill>
              <a:srgbClr val="FF0000"/>
            </a:solidFill>
            <a:prstDash val="lg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flipH="1">
            <a:off x="6231960" y="4034559"/>
            <a:ext cx="4741862" cy="0"/>
          </a:xfrm>
          <a:prstGeom prst="line">
            <a:avLst/>
          </a:prstGeom>
          <a:ln w="57150">
            <a:solidFill>
              <a:srgbClr val="7030A0"/>
            </a:solidFill>
            <a:prstDash val="lg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2" name="Freeform 30"/>
          <p:cNvSpPr>
            <a:spLocks/>
          </p:cNvSpPr>
          <p:nvPr/>
        </p:nvSpPr>
        <p:spPr bwMode="auto">
          <a:xfrm flipV="1">
            <a:off x="8250467" y="3328772"/>
            <a:ext cx="12700" cy="701675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442">
                <a:moveTo>
                  <a:pt x="0" y="442"/>
                </a:moveTo>
                <a:lnTo>
                  <a:pt x="8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30"/>
          <p:cNvSpPr>
            <a:spLocks/>
          </p:cNvSpPr>
          <p:nvPr/>
        </p:nvSpPr>
        <p:spPr bwMode="auto">
          <a:xfrm flipV="1">
            <a:off x="7831368" y="3314663"/>
            <a:ext cx="12700" cy="701675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442">
                <a:moveTo>
                  <a:pt x="0" y="442"/>
                </a:moveTo>
                <a:lnTo>
                  <a:pt x="8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4" name="Freeform 30"/>
          <p:cNvSpPr>
            <a:spLocks/>
          </p:cNvSpPr>
          <p:nvPr/>
        </p:nvSpPr>
        <p:spPr bwMode="auto">
          <a:xfrm flipV="1">
            <a:off x="9089460" y="3316257"/>
            <a:ext cx="12700" cy="701675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" h="442">
                <a:moveTo>
                  <a:pt x="0" y="442"/>
                </a:moveTo>
                <a:lnTo>
                  <a:pt x="8" y="0"/>
                </a:lnTo>
              </a:path>
            </a:pathLst>
          </a:custGeom>
          <a:noFill/>
          <a:ln w="38100">
            <a:solidFill>
              <a:srgbClr val="FF00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cxnSp>
        <p:nvCxnSpPr>
          <p:cNvPr id="54" name="Прямая со стрелкой 53"/>
          <p:cNvCxnSpPr/>
          <p:nvPr/>
        </p:nvCxnSpPr>
        <p:spPr>
          <a:xfrm flipV="1">
            <a:off x="7861055" y="2574475"/>
            <a:ext cx="13648" cy="594831"/>
          </a:xfrm>
          <a:prstGeom prst="straightConnector1">
            <a:avLst/>
          </a:prstGeom>
          <a:ln w="38100">
            <a:solidFill>
              <a:srgbClr val="00B050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V="1">
            <a:off x="8275072" y="2591819"/>
            <a:ext cx="13648" cy="594831"/>
          </a:xfrm>
          <a:prstGeom prst="straightConnector1">
            <a:avLst/>
          </a:prstGeom>
          <a:ln w="38100">
            <a:solidFill>
              <a:srgbClr val="00B050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V="1">
            <a:off x="9089552" y="2591597"/>
            <a:ext cx="13648" cy="594831"/>
          </a:xfrm>
          <a:prstGeom prst="straightConnector1">
            <a:avLst/>
          </a:prstGeom>
          <a:ln w="38100">
            <a:solidFill>
              <a:srgbClr val="00B050"/>
            </a:solidFill>
            <a:prstDash val="lg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9045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44444E-6 L -0.0013 -0.1069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5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4.44444E-6 L -0.00143 0.1085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54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1" grpId="1" animBg="1"/>
      <p:bldP spid="51" grpId="2" animBg="1"/>
      <p:bldP spid="52" grpId="2" animBg="1"/>
      <p:bldP spid="53" grpId="4" animBg="1"/>
      <p:bldP spid="47" grpId="0" animBg="1"/>
      <p:bldP spid="48" grpId="0" animBg="1"/>
      <p:bldP spid="62" grpId="0" animBg="1"/>
      <p:bldP spid="63" grpId="0" animBg="1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3600" b="1" dirty="0">
                <a:solidFill>
                  <a:srgbClr val="990099"/>
                </a:solidFill>
              </a:rPr>
              <a:t>Алгоритм </a:t>
            </a:r>
            <a:r>
              <a:rPr lang="en-US" altLang="ru-RU" sz="3600" b="1" dirty="0">
                <a:solidFill>
                  <a:srgbClr val="990099"/>
                </a:solidFill>
              </a:rPr>
              <a:t/>
            </a:r>
            <a:br>
              <a:rPr lang="en-US" altLang="ru-RU" sz="3600" b="1" dirty="0">
                <a:solidFill>
                  <a:srgbClr val="990099"/>
                </a:solidFill>
              </a:rPr>
            </a:br>
            <a:r>
              <a:rPr lang="ru-RU" altLang="ru-RU" sz="3600" b="1" dirty="0">
                <a:solidFill>
                  <a:srgbClr val="990099"/>
                </a:solidFill>
              </a:rPr>
              <a:t> </a:t>
            </a:r>
            <a:r>
              <a:rPr lang="ru-RU" altLang="ru-RU" sz="3600" b="1" dirty="0" smtClean="0">
                <a:solidFill>
                  <a:srgbClr val="990099"/>
                </a:solidFill>
              </a:rPr>
              <a:t>построение </a:t>
            </a:r>
            <a:r>
              <a:rPr lang="ru-RU" altLang="ru-RU" sz="3600" b="1" dirty="0">
                <a:solidFill>
                  <a:srgbClr val="990099"/>
                </a:solidFill>
              </a:rPr>
              <a:t>графика функции </a:t>
            </a:r>
            <a:r>
              <a:rPr lang="en-US" altLang="ru-RU" sz="3600" b="1" dirty="0" smtClean="0">
                <a:solidFill>
                  <a:srgbClr val="990099"/>
                </a:solidFill>
              </a:rPr>
              <a:t>y=f(x) </a:t>
            </a:r>
            <a:r>
              <a:rPr lang="en-US" altLang="ru-RU" sz="3600" b="1" dirty="0">
                <a:solidFill>
                  <a:srgbClr val="990099"/>
                </a:solidFill>
              </a:rPr>
              <a:t>+ m</a:t>
            </a:r>
            <a:endParaRPr lang="ru-RU" altLang="ru-RU" sz="3600" b="1" dirty="0">
              <a:solidFill>
                <a:srgbClr val="990099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09600" indent="-609600">
              <a:buFontTx/>
              <a:buAutoNum type="arabicPeriod"/>
            </a:pPr>
            <a:r>
              <a:rPr lang="ru-RU" altLang="ru-RU" sz="3200" dirty="0">
                <a:solidFill>
                  <a:srgbClr val="0033CC"/>
                </a:solidFill>
              </a:rPr>
              <a:t>Построить график функции </a:t>
            </a:r>
            <a:r>
              <a:rPr lang="en-US" altLang="ru-RU" sz="3200" dirty="0">
                <a:solidFill>
                  <a:srgbClr val="FF3300"/>
                </a:solidFill>
              </a:rPr>
              <a:t>y = f (x)</a:t>
            </a:r>
          </a:p>
          <a:p>
            <a:pPr marL="609600" indent="-609600">
              <a:buFontTx/>
              <a:buAutoNum type="arabicPeriod"/>
            </a:pPr>
            <a:r>
              <a:rPr lang="ru-RU" altLang="ru-RU" sz="3200" dirty="0" smtClean="0">
                <a:solidFill>
                  <a:srgbClr val="0033CC"/>
                </a:solidFill>
              </a:rPr>
              <a:t>Осуществить </a:t>
            </a:r>
            <a:r>
              <a:rPr lang="ru-RU" altLang="ru-RU" sz="3200" dirty="0">
                <a:solidFill>
                  <a:srgbClr val="0033CC"/>
                </a:solidFill>
              </a:rPr>
              <a:t>параллельный перенос </a:t>
            </a:r>
            <a:r>
              <a:rPr lang="ru-RU" altLang="ru-RU" sz="3200" dirty="0" smtClean="0">
                <a:solidFill>
                  <a:srgbClr val="0033CC"/>
                </a:solidFill>
              </a:rPr>
              <a:t> </a:t>
            </a:r>
            <a:r>
              <a:rPr lang="ru-RU" altLang="ru-RU" sz="3200" dirty="0">
                <a:solidFill>
                  <a:srgbClr val="0033CC"/>
                </a:solidFill>
              </a:rPr>
              <a:t>графика вдоль оси </a:t>
            </a:r>
            <a:r>
              <a:rPr lang="ru-RU" altLang="ru-RU" sz="3200" dirty="0">
                <a:solidFill>
                  <a:srgbClr val="FF3300"/>
                </a:solidFill>
              </a:rPr>
              <a:t>у</a:t>
            </a:r>
            <a:r>
              <a:rPr lang="ru-RU" altLang="ru-RU" sz="3200" dirty="0">
                <a:solidFill>
                  <a:srgbClr val="0033CC"/>
                </a:solidFill>
              </a:rPr>
              <a:t> на </a:t>
            </a:r>
            <a:r>
              <a:rPr lang="en-US" altLang="ru-RU" sz="3200" dirty="0">
                <a:solidFill>
                  <a:srgbClr val="FF3300"/>
                </a:solidFill>
                <a:cs typeface="Arial" panose="020B0604020202020204" pitchFamily="34" charset="0"/>
              </a:rPr>
              <a:t>|</a:t>
            </a:r>
            <a:r>
              <a:rPr lang="en-US" altLang="ru-RU" sz="3200" dirty="0">
                <a:solidFill>
                  <a:srgbClr val="FF3300"/>
                </a:solidFill>
              </a:rPr>
              <a:t>m</a:t>
            </a:r>
            <a:r>
              <a:rPr lang="en-US" altLang="ru-RU" sz="3200" dirty="0">
                <a:solidFill>
                  <a:srgbClr val="FF3300"/>
                </a:solidFill>
                <a:cs typeface="Arial" panose="020B0604020202020204" pitchFamily="34" charset="0"/>
              </a:rPr>
              <a:t>|</a:t>
            </a:r>
            <a:r>
              <a:rPr lang="ru-RU" altLang="ru-RU" sz="3200" dirty="0">
                <a:solidFill>
                  <a:srgbClr val="0033CC"/>
                </a:solidFill>
              </a:rPr>
              <a:t> единиц масштаба вверх, если </a:t>
            </a:r>
            <a:r>
              <a:rPr lang="en-US" altLang="ru-RU" sz="3200" dirty="0">
                <a:solidFill>
                  <a:srgbClr val="FF3300"/>
                </a:solidFill>
              </a:rPr>
              <a:t>m</a:t>
            </a:r>
            <a:r>
              <a:rPr lang="en-US" altLang="ru-RU" sz="3200" dirty="0">
                <a:solidFill>
                  <a:srgbClr val="FF3300"/>
                </a:solidFill>
                <a:cs typeface="Arial" panose="020B0604020202020204" pitchFamily="34" charset="0"/>
              </a:rPr>
              <a:t>&gt;</a:t>
            </a:r>
            <a:r>
              <a:rPr lang="ru-RU" altLang="ru-RU" sz="3200" dirty="0">
                <a:solidFill>
                  <a:srgbClr val="FF3300"/>
                </a:solidFill>
                <a:cs typeface="Arial" panose="020B0604020202020204" pitchFamily="34" charset="0"/>
              </a:rPr>
              <a:t>0</a:t>
            </a:r>
            <a:r>
              <a:rPr lang="ru-RU" altLang="ru-RU" sz="3200" dirty="0">
                <a:solidFill>
                  <a:srgbClr val="0033CC"/>
                </a:solidFill>
                <a:cs typeface="Arial" panose="020B0604020202020204" pitchFamily="34" charset="0"/>
              </a:rPr>
              <a:t>, и вниз, если </a:t>
            </a:r>
            <a:r>
              <a:rPr lang="en-US" altLang="ru-RU" sz="3200" dirty="0">
                <a:solidFill>
                  <a:srgbClr val="FF3300"/>
                </a:solidFill>
              </a:rPr>
              <a:t>m</a:t>
            </a:r>
            <a:r>
              <a:rPr lang="en-US" altLang="ru-RU" sz="3200" dirty="0">
                <a:solidFill>
                  <a:srgbClr val="FF3300"/>
                </a:solidFill>
                <a:cs typeface="Arial" panose="020B0604020202020204" pitchFamily="34" charset="0"/>
              </a:rPr>
              <a:t>&lt;</a:t>
            </a:r>
            <a:r>
              <a:rPr lang="ru-RU" altLang="ru-RU" sz="3200" dirty="0">
                <a:solidFill>
                  <a:srgbClr val="FF3300"/>
                </a:solidFill>
                <a:cs typeface="Arial" panose="020B0604020202020204" pitchFamily="34" charset="0"/>
              </a:rPr>
              <a:t>0.</a:t>
            </a:r>
            <a:endParaRPr lang="en-US" altLang="ru-RU" sz="3200" dirty="0">
              <a:solidFill>
                <a:srgbClr val="FF33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693154" y="-24249"/>
            <a:ext cx="4876800" cy="6429375"/>
            <a:chOff x="2496" y="144"/>
            <a:chExt cx="3072" cy="403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1" y="144"/>
              <a:chExt cx="5377" cy="4032"/>
            </a:xfrm>
          </p:grpSpPr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193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93" y="85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93" y="180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193" y="20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7" name="Прямая со стрелкой 36"/>
          <p:cNvCxnSpPr/>
          <p:nvPr/>
        </p:nvCxnSpPr>
        <p:spPr>
          <a:xfrm rot="16200000" flipV="1">
            <a:off x="4912103" y="3209925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29"/>
          <p:cNvSpPr>
            <a:spLocks noGrp="1"/>
          </p:cNvSpPr>
          <p:nvPr>
            <p:ph type="ctrTitle"/>
          </p:nvPr>
        </p:nvSpPr>
        <p:spPr bwMode="auto">
          <a:xfrm>
            <a:off x="7069047" y="1071265"/>
            <a:ext cx="2125014" cy="230794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0" y="1528"/>
              </a:cxn>
              <a:cxn ang="0">
                <a:pos x="960" y="1944"/>
              </a:cxn>
              <a:cxn ang="0">
                <a:pos x="1400" y="1520"/>
              </a:cxn>
              <a:cxn ang="0">
                <a:pos x="1904" y="48"/>
              </a:cxn>
            </a:cxnLst>
            <a:rect l="0" t="0" r="r" b="b"/>
            <a:pathLst>
              <a:path w="1904" h="1945">
                <a:moveTo>
                  <a:pt x="0" y="0"/>
                </a:moveTo>
                <a:cubicBezTo>
                  <a:pt x="87" y="256"/>
                  <a:pt x="360" y="1204"/>
                  <a:pt x="520" y="1528"/>
                </a:cubicBezTo>
                <a:cubicBezTo>
                  <a:pt x="680" y="1852"/>
                  <a:pt x="813" y="1945"/>
                  <a:pt x="960" y="1944"/>
                </a:cubicBezTo>
                <a:cubicBezTo>
                  <a:pt x="1107" y="1943"/>
                  <a:pt x="1243" y="1836"/>
                  <a:pt x="1400" y="1520"/>
                </a:cubicBezTo>
                <a:cubicBezTo>
                  <a:pt x="1557" y="1204"/>
                  <a:pt x="1799" y="355"/>
                  <a:pt x="1904" y="48"/>
                </a:cubicBezTo>
              </a:path>
            </a:pathLst>
          </a:custGeom>
          <a:noFill/>
          <a:ln w="762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normAutofit/>
          </a:bodyPr>
          <a:lstStyle/>
          <a:p>
            <a:endParaRPr lang="ru-RU" sz="2800" dirty="0">
              <a:solidFill>
                <a:srgbClr val="FFFFFF"/>
              </a:solidFill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rot="16200000" flipH="1">
            <a:off x="8101993" y="940627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5187413" y="1747534"/>
            <a:ext cx="12467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42302" y="1351078"/>
            <a:ext cx="202657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</a:rPr>
              <a:t>1)</a:t>
            </a:r>
            <a:r>
              <a:rPr lang="en-US" sz="3200" b="1" i="1" dirty="0" smtClean="0">
                <a:latin typeface="Times New Roman" pitchFamily="18" charset="0"/>
              </a:rPr>
              <a:t> y = </a:t>
            </a:r>
            <a:r>
              <a:rPr lang="ru-RU" sz="3200" b="1" i="1" dirty="0" smtClean="0">
                <a:latin typeface="Times New Roman" pitchFamily="18" charset="0"/>
              </a:rPr>
              <a:t>х</a:t>
            </a:r>
            <a:r>
              <a:rPr lang="en-US" sz="3200" b="1" i="1" baseline="30000" dirty="0" smtClean="0">
                <a:latin typeface="Times New Roman" pitchFamily="18" charset="0"/>
              </a:rPr>
              <a:t>2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794574" y="-24249"/>
            <a:ext cx="365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</a:rPr>
              <a:t>y</a:t>
            </a:r>
            <a:endParaRPr lang="ru-RU" sz="2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10153578" y="286836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</a:rPr>
              <a:t>х</a:t>
            </a:r>
            <a:endParaRPr lang="ru-RU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8100331" y="3326461"/>
            <a:ext cx="225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 flipH="1">
            <a:off x="7801042" y="2732509"/>
            <a:ext cx="261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 flipH="1">
            <a:off x="8346259" y="3370341"/>
            <a:ext cx="261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rot="5400000">
            <a:off x="5276762" y="3537583"/>
            <a:ext cx="4857750" cy="1588"/>
          </a:xfrm>
          <a:prstGeom prst="line">
            <a:avLst/>
          </a:prstGeom>
          <a:ln w="5715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0" name="Freeform 34"/>
          <p:cNvSpPr>
            <a:spLocks/>
          </p:cNvSpPr>
          <p:nvPr/>
        </p:nvSpPr>
        <p:spPr bwMode="auto">
          <a:xfrm rot="5400000">
            <a:off x="7904512" y="2500144"/>
            <a:ext cx="28604" cy="306607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  <a:gd name="connsiteX0" fmla="*/ 0 w 6226"/>
              <a:gd name="connsiteY0" fmla="*/ 529 h 8038"/>
              <a:gd name="connsiteX1" fmla="*/ 6226 w 6226"/>
              <a:gd name="connsiteY1" fmla="*/ 7510 h 8038"/>
              <a:gd name="connsiteX0" fmla="*/ 49 w 10049"/>
              <a:gd name="connsiteY0" fmla="*/ 0 h 9386"/>
              <a:gd name="connsiteX1" fmla="*/ 2895 w 10049"/>
              <a:gd name="connsiteY1" fmla="*/ 4555 h 9386"/>
              <a:gd name="connsiteX2" fmla="*/ 10049 w 10049"/>
              <a:gd name="connsiteY2" fmla="*/ 8685 h 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9" h="9386">
                <a:moveTo>
                  <a:pt x="49" y="0"/>
                </a:moveTo>
                <a:cubicBezTo>
                  <a:pt x="-487" y="583"/>
                  <a:pt x="3565" y="3826"/>
                  <a:pt x="2895" y="4555"/>
                </a:cubicBezTo>
                <a:cubicBezTo>
                  <a:pt x="11465" y="-3090"/>
                  <a:pt x="4696" y="12832"/>
                  <a:pt x="10049" y="8685"/>
                </a:cubicBezTo>
              </a:path>
            </a:pathLst>
          </a:custGeom>
          <a:noFill/>
          <a:ln w="38100">
            <a:solidFill>
              <a:srgbClr val="FF99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2" name="Freeform 34"/>
          <p:cNvSpPr>
            <a:spLocks/>
          </p:cNvSpPr>
          <p:nvPr/>
        </p:nvSpPr>
        <p:spPr bwMode="auto">
          <a:xfrm rot="5400000">
            <a:off x="7917690" y="3180379"/>
            <a:ext cx="28604" cy="306607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  <a:gd name="connsiteX0" fmla="*/ 0 w 6226"/>
              <a:gd name="connsiteY0" fmla="*/ 529 h 8038"/>
              <a:gd name="connsiteX1" fmla="*/ 6226 w 6226"/>
              <a:gd name="connsiteY1" fmla="*/ 7510 h 8038"/>
              <a:gd name="connsiteX0" fmla="*/ 49 w 10049"/>
              <a:gd name="connsiteY0" fmla="*/ 0 h 9386"/>
              <a:gd name="connsiteX1" fmla="*/ 2895 w 10049"/>
              <a:gd name="connsiteY1" fmla="*/ 4555 h 9386"/>
              <a:gd name="connsiteX2" fmla="*/ 10049 w 10049"/>
              <a:gd name="connsiteY2" fmla="*/ 8685 h 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9" h="9386">
                <a:moveTo>
                  <a:pt x="49" y="0"/>
                </a:moveTo>
                <a:cubicBezTo>
                  <a:pt x="-487" y="583"/>
                  <a:pt x="3565" y="3826"/>
                  <a:pt x="2895" y="4555"/>
                </a:cubicBezTo>
                <a:cubicBezTo>
                  <a:pt x="11465" y="-3090"/>
                  <a:pt x="4696" y="12832"/>
                  <a:pt x="10049" y="8685"/>
                </a:cubicBezTo>
              </a:path>
            </a:pathLst>
          </a:custGeom>
          <a:noFill/>
          <a:ln w="38100">
            <a:solidFill>
              <a:srgbClr val="FF99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3" name="Freeform 34"/>
          <p:cNvSpPr>
            <a:spLocks/>
          </p:cNvSpPr>
          <p:nvPr/>
        </p:nvSpPr>
        <p:spPr bwMode="auto">
          <a:xfrm rot="5400000">
            <a:off x="7893717" y="3615939"/>
            <a:ext cx="28604" cy="306607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  <a:gd name="connsiteX0" fmla="*/ 0 w 6226"/>
              <a:gd name="connsiteY0" fmla="*/ 529 h 8038"/>
              <a:gd name="connsiteX1" fmla="*/ 6226 w 6226"/>
              <a:gd name="connsiteY1" fmla="*/ 7510 h 8038"/>
              <a:gd name="connsiteX0" fmla="*/ 49 w 10049"/>
              <a:gd name="connsiteY0" fmla="*/ 0 h 9386"/>
              <a:gd name="connsiteX1" fmla="*/ 2895 w 10049"/>
              <a:gd name="connsiteY1" fmla="*/ 4555 h 9386"/>
              <a:gd name="connsiteX2" fmla="*/ 10049 w 10049"/>
              <a:gd name="connsiteY2" fmla="*/ 8685 h 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9" h="9386">
                <a:moveTo>
                  <a:pt x="49" y="0"/>
                </a:moveTo>
                <a:cubicBezTo>
                  <a:pt x="-487" y="583"/>
                  <a:pt x="3565" y="3826"/>
                  <a:pt x="2895" y="4555"/>
                </a:cubicBezTo>
                <a:cubicBezTo>
                  <a:pt x="11465" y="-3090"/>
                  <a:pt x="4696" y="12832"/>
                  <a:pt x="10049" y="8685"/>
                </a:cubicBezTo>
              </a:path>
            </a:pathLst>
          </a:custGeom>
          <a:noFill/>
          <a:ln w="38100">
            <a:solidFill>
              <a:srgbClr val="FF99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6" name="Freeform 51"/>
          <p:cNvSpPr>
            <a:spLocks/>
          </p:cNvSpPr>
          <p:nvPr/>
        </p:nvSpPr>
        <p:spPr bwMode="auto">
          <a:xfrm>
            <a:off x="6642449" y="1053605"/>
            <a:ext cx="2125014" cy="2319466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noFill/>
          <a:ln w="76200">
            <a:solidFill>
              <a:srgbClr val="0099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0" name="Freeform 51"/>
          <p:cNvSpPr>
            <a:spLocks/>
          </p:cNvSpPr>
          <p:nvPr/>
        </p:nvSpPr>
        <p:spPr bwMode="auto">
          <a:xfrm>
            <a:off x="7033700" y="1068320"/>
            <a:ext cx="2221432" cy="2288303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chemeClr val="accent6">
                <a:lumMod val="75000"/>
              </a:schemeClr>
            </a:solidFill>
            <a:prstDash val="dash"/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Прямоугольник 2"/>
              <p:cNvSpPr/>
              <p:nvPr/>
            </p:nvSpPr>
            <p:spPr>
              <a:xfrm>
                <a:off x="552522" y="2253213"/>
                <a:ext cx="3102581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     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=(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800" b="1" i="1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22" y="2253213"/>
                <a:ext cx="3102581" cy="532966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39" name="Прямоугольник 38"/>
              <p:cNvSpPr/>
              <p:nvPr/>
            </p:nvSpPr>
            <p:spPr>
              <a:xfrm>
                <a:off x="1403773" y="3253354"/>
                <a:ext cx="3157269" cy="5329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) 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=(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ru-RU" sz="28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800" b="1" i="1" dirty="0"/>
              </a:p>
            </p:txBody>
          </p:sp>
        </mc:Choice>
        <mc:Fallback>
          <p:sp>
            <p:nvSpPr>
              <p:cNvPr id="39" name="Прямоуголь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773" y="3253354"/>
                <a:ext cx="3157269" cy="532966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7504347" y="3324057"/>
            <a:ext cx="434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-1</a:t>
            </a:r>
            <a:endParaRPr lang="ru-RU" sz="2400" b="1" dirty="0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rot="5400000">
            <a:off x="6112127" y="3545653"/>
            <a:ext cx="4857750" cy="1588"/>
          </a:xfrm>
          <a:prstGeom prst="line">
            <a:avLst/>
          </a:prstGeom>
          <a:ln w="57150">
            <a:solidFill>
              <a:srgbClr val="81A997"/>
            </a:solidFill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8177431" y="2619408"/>
            <a:ext cx="3732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8177431" y="3025071"/>
            <a:ext cx="3732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8166985" y="3777872"/>
            <a:ext cx="37322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Freeform 34"/>
          <p:cNvSpPr>
            <a:spLocks/>
          </p:cNvSpPr>
          <p:nvPr/>
        </p:nvSpPr>
        <p:spPr bwMode="auto">
          <a:xfrm rot="5400000">
            <a:off x="7883597" y="2865973"/>
            <a:ext cx="28604" cy="306607"/>
          </a:xfrm>
          <a:custGeom>
            <a:avLst/>
            <a:gdLst>
              <a:gd name="T0" fmla="*/ 0 w 8"/>
              <a:gd name="T1" fmla="*/ 442 h 442"/>
              <a:gd name="T2" fmla="*/ 8 w 8"/>
              <a:gd name="T3" fmla="*/ 0 h 442"/>
              <a:gd name="T4" fmla="*/ 0 60000 65536"/>
              <a:gd name="T5" fmla="*/ 0 60000 65536"/>
              <a:gd name="T6" fmla="*/ 0 w 8"/>
              <a:gd name="T7" fmla="*/ 0 h 442"/>
              <a:gd name="T8" fmla="*/ 8 w 8"/>
              <a:gd name="T9" fmla="*/ 442 h 442"/>
              <a:gd name="connsiteX0" fmla="*/ 0 w 6226"/>
              <a:gd name="connsiteY0" fmla="*/ 529 h 8038"/>
              <a:gd name="connsiteX1" fmla="*/ 6226 w 6226"/>
              <a:gd name="connsiteY1" fmla="*/ 7510 h 8038"/>
              <a:gd name="connsiteX0" fmla="*/ 49 w 10049"/>
              <a:gd name="connsiteY0" fmla="*/ 0 h 9386"/>
              <a:gd name="connsiteX1" fmla="*/ 2895 w 10049"/>
              <a:gd name="connsiteY1" fmla="*/ 4555 h 9386"/>
              <a:gd name="connsiteX2" fmla="*/ 10049 w 10049"/>
              <a:gd name="connsiteY2" fmla="*/ 8685 h 93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9" h="9386">
                <a:moveTo>
                  <a:pt x="49" y="0"/>
                </a:moveTo>
                <a:cubicBezTo>
                  <a:pt x="-487" y="583"/>
                  <a:pt x="3565" y="3826"/>
                  <a:pt x="2895" y="4555"/>
                </a:cubicBezTo>
                <a:cubicBezTo>
                  <a:pt x="11465" y="-3090"/>
                  <a:pt x="4696" y="12832"/>
                  <a:pt x="10049" y="8685"/>
                </a:cubicBezTo>
              </a:path>
            </a:pathLst>
          </a:custGeom>
          <a:noFill/>
          <a:ln w="38100">
            <a:solidFill>
              <a:srgbClr val="FF9900"/>
            </a:solidFill>
            <a:prstDash val="lgDash"/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8526071" y="3328432"/>
            <a:ext cx="318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419302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65 0.00301 L -0.0349 -0.00023 " pathEditMode="fixed" rAng="0" ptsTypes="AA">
                                      <p:cBhvr>
                                        <p:cTn id="11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4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96296E-6 L 0.03906 -0.0083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3" y="-4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2" animBg="1"/>
      <p:bldP spid="60" grpId="0" animBg="1"/>
      <p:bldP spid="62" grpId="0" animBg="1"/>
      <p:bldP spid="63" grpId="0" animBg="1"/>
      <p:bldP spid="66" grpId="0" animBg="1"/>
      <p:bldP spid="70" grpId="2" animBg="1"/>
      <p:bldP spid="3" grpId="0" animBg="1"/>
      <p:bldP spid="39" grpId="0" animBg="1"/>
      <p:bldP spid="7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458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2319970" y="255620"/>
                <a:ext cx="9184642" cy="1280890"/>
              </a:xfrm>
              <a:ln>
                <a:solidFill>
                  <a:schemeClr val="accent1"/>
                </a:solidFill>
              </a:ln>
            </p:spPr>
            <p:txBody>
              <a:bodyPr>
                <a:normAutofit/>
              </a:bodyPr>
              <a:lstStyle/>
              <a:p>
                <a:pPr algn="ctr"/>
                <a:r>
                  <a:rPr lang="ru-RU" altLang="ru-RU" sz="3600" b="1" dirty="0" smtClean="0">
                    <a:solidFill>
                      <a:srgbClr val="990099"/>
                    </a:solidFill>
                  </a:rPr>
                  <a:t>Алгоритм </a:t>
                </a:r>
                <a:r>
                  <a:rPr lang="en-US" altLang="ru-RU" sz="3600" b="1" dirty="0">
                    <a:solidFill>
                      <a:srgbClr val="990099"/>
                    </a:solidFill>
                  </a:rPr>
                  <a:t/>
                </a:r>
                <a:br>
                  <a:rPr lang="en-US" altLang="ru-RU" sz="3600" b="1" dirty="0">
                    <a:solidFill>
                      <a:srgbClr val="990099"/>
                    </a:solidFill>
                  </a:rPr>
                </a:br>
                <a:r>
                  <a:rPr lang="ru-RU" altLang="ru-RU" sz="3600" b="1" dirty="0">
                    <a:solidFill>
                      <a:srgbClr val="990099"/>
                    </a:solidFill>
                  </a:rPr>
                  <a:t> </a:t>
                </a:r>
                <a:r>
                  <a:rPr lang="ru-RU" altLang="ru-RU" sz="3600" b="1" dirty="0" smtClean="0">
                    <a:solidFill>
                      <a:srgbClr val="990099"/>
                    </a:solidFill>
                  </a:rPr>
                  <a:t>построение </a:t>
                </a:r>
                <a:r>
                  <a:rPr lang="ru-RU" altLang="ru-RU" sz="3600" b="1" dirty="0">
                    <a:solidFill>
                      <a:srgbClr val="990099"/>
                    </a:solidFill>
                  </a:rPr>
                  <a:t>графика </a:t>
                </a:r>
                <a:r>
                  <a:rPr lang="ru-RU" altLang="ru-RU" sz="3600" b="1" dirty="0" smtClean="0">
                    <a:solidFill>
                      <a:srgbClr val="990099"/>
                    </a:solidFill>
                  </a:rPr>
                  <a:t>функции</a:t>
                </a:r>
                <a:r>
                  <a:rPr lang="en-US" altLang="ru-RU" dirty="0" smtClean="0">
                    <a:solidFill>
                      <a:srgbClr val="FF330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𝑥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altLang="ru-RU" sz="3600" b="1" dirty="0" smtClean="0">
                    <a:ln w="12700">
                      <a:solidFill>
                        <a:schemeClr val="accent1"/>
                      </a:solidFill>
                      <a:prstDash val="solid"/>
                    </a:ln>
                    <a:pattFill prst="pct50">
                      <a:fgClr>
                        <a:schemeClr val="accent1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accent1"/>
                      </a:outerShdw>
                    </a:effectLst>
                  </a:rPr>
                  <a:t> </a:t>
                </a:r>
                <a:endParaRPr lang="ru-RU" altLang="ru-RU" sz="3600" dirty="0">
                  <a:solidFill>
                    <a:srgbClr val="990099"/>
                  </a:solidFill>
                </a:endParaRPr>
              </a:p>
            </p:txBody>
          </p:sp>
        </mc:Choice>
        <mc:Fallback>
          <p:sp>
            <p:nvSpPr>
              <p:cNvPr id="1945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319970" y="255620"/>
                <a:ext cx="9184642" cy="1280890"/>
              </a:xfrm>
              <a:blipFill rotWithShape="0">
                <a:blip r:embed="rId2" cstate="print"/>
                <a:stretch>
                  <a:fillRect t="-7547" b="-11792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45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609600" indent="-609600">
                  <a:buFontTx/>
                  <a:buAutoNum type="arabicPeriod"/>
                </a:pPr>
                <a:r>
                  <a:rPr lang="ru-RU" altLang="ru-RU" sz="3200" dirty="0" smtClean="0">
                    <a:solidFill>
                      <a:srgbClr val="0033CC"/>
                    </a:solidFill>
                  </a:rPr>
                  <a:t>Построить график функции 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y = f (x)</a:t>
                </a:r>
              </a:p>
              <a:p>
                <a:pPr marL="609600" indent="-609600">
                  <a:buFontTx/>
                  <a:buAutoNum type="arabicPeriod"/>
                </a:pPr>
                <a:r>
                  <a:rPr lang="ru-RU" altLang="ru-RU" sz="3200" dirty="0">
                    <a:solidFill>
                      <a:srgbClr val="0033CC"/>
                    </a:solidFill>
                  </a:rPr>
                  <a:t>Осуществить параллельный перенос графика 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y=f(x)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вдоль оси </a:t>
                </a:r>
                <a:r>
                  <a:rPr lang="ru-RU" altLang="ru-RU" sz="3200" dirty="0">
                    <a:solidFill>
                      <a:srgbClr val="FF3300"/>
                    </a:solidFill>
                  </a:rPr>
                  <a:t>х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на </a:t>
                </a:r>
                <a:r>
                  <a:rPr lang="en-US" altLang="ru-RU" sz="3200" dirty="0" smtClean="0">
                    <a:solidFill>
                      <a:srgbClr val="FF3300"/>
                    </a:solidFill>
                    <a:cs typeface="Arial" panose="020B0604020202020204" pitchFamily="34" charset="0"/>
                  </a:rPr>
                  <a:t>|</a:t>
                </a:r>
                <a14:m>
                  <m:oMath xmlns:m="http://schemas.openxmlformats.org/officeDocument/2006/math">
                    <m:r>
                      <a:rPr lang="en-US" altLang="ru-RU" sz="3200" b="0" i="1" smtClean="0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</m:oMath>
                </a14:m>
                <a:r>
                  <a:rPr lang="en-US" altLang="ru-RU" sz="3200" dirty="0" smtClean="0">
                    <a:solidFill>
                      <a:srgbClr val="FF3300"/>
                    </a:solidFill>
                    <a:cs typeface="Arial" panose="020B0604020202020204" pitchFamily="34" charset="0"/>
                  </a:rPr>
                  <a:t>|</a:t>
                </a:r>
                <a:r>
                  <a:rPr lang="ru-RU" altLang="ru-RU" sz="3200" dirty="0" smtClean="0">
                    <a:solidFill>
                      <a:srgbClr val="0033CC"/>
                    </a:solidFill>
                  </a:rPr>
                  <a:t> 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единиц масштаба влево, если </a:t>
                </a:r>
                <a14:m>
                  <m:oMath xmlns:m="http://schemas.openxmlformats.org/officeDocument/2006/math"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&gt;</a:t>
                </a:r>
                <a:r>
                  <a:rPr lang="ru-RU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0, и вправо, если </a:t>
                </a:r>
                <a14:m>
                  <m:oMath xmlns:m="http://schemas.openxmlformats.org/officeDocument/2006/math"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&lt;</a:t>
                </a:r>
                <a:r>
                  <a:rPr lang="ru-RU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0</a:t>
                </a:r>
                <a:r>
                  <a:rPr lang="ru-RU" altLang="ru-RU" sz="3200" dirty="0" smtClean="0">
                    <a:solidFill>
                      <a:srgbClr val="FF3300"/>
                    </a:solidFill>
                    <a:cs typeface="Arial" panose="020B0604020202020204" pitchFamily="34" charset="0"/>
                  </a:rPr>
                  <a:t>.</a:t>
                </a:r>
                <a:endParaRPr lang="ru-RU" altLang="ru-RU" sz="3200" dirty="0">
                  <a:solidFill>
                    <a:srgbClr val="FF33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4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 cstate="print"/>
                <a:stretch>
                  <a:fillRect l="-1778" t="-20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007500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458" name="Rectangle 2"/>
              <p:cNvSpPr>
                <a:spLocks noGrp="1" noChangeArrowheads="1"/>
              </p:cNvSpPr>
              <p:nvPr>
                <p:ph type="title"/>
              </p:nvPr>
            </p:nvSpPr>
            <p:spPr>
              <a:xfrm>
                <a:off x="1291771" y="624110"/>
                <a:ext cx="10212841" cy="1280890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ru-RU" altLang="ru-RU" sz="3600" b="1" dirty="0" smtClean="0">
                    <a:solidFill>
                      <a:srgbClr val="990099"/>
                    </a:solidFill>
                  </a:rPr>
                  <a:t>Алгоритм </a:t>
                </a:r>
                <a:r>
                  <a:rPr lang="en-US" altLang="ru-RU" sz="3600" b="1" dirty="0">
                    <a:solidFill>
                      <a:srgbClr val="990099"/>
                    </a:solidFill>
                  </a:rPr>
                  <a:t/>
                </a:r>
                <a:br>
                  <a:rPr lang="en-US" altLang="ru-RU" sz="3600" b="1" dirty="0">
                    <a:solidFill>
                      <a:srgbClr val="990099"/>
                    </a:solidFill>
                  </a:rPr>
                </a:br>
                <a:r>
                  <a:rPr lang="ru-RU" altLang="ru-RU" sz="3600" b="1" dirty="0">
                    <a:solidFill>
                      <a:srgbClr val="990099"/>
                    </a:solidFill>
                  </a:rPr>
                  <a:t> </a:t>
                </a:r>
                <a:r>
                  <a:rPr lang="ru-RU" altLang="ru-RU" sz="3600" b="1" dirty="0" smtClean="0">
                    <a:solidFill>
                      <a:srgbClr val="990099"/>
                    </a:solidFill>
                  </a:rPr>
                  <a:t>построение </a:t>
                </a:r>
                <a:r>
                  <a:rPr lang="ru-RU" altLang="ru-RU" sz="3600" b="1" dirty="0">
                    <a:solidFill>
                      <a:srgbClr val="990099"/>
                    </a:solidFill>
                  </a:rPr>
                  <a:t>графика функции </a:t>
                </a:r>
                <a14:m>
                  <m:oMath xmlns:m="http://schemas.openxmlformats.org/officeDocument/2006/math">
                    <m:r>
                      <a:rPr lang="en-US" altLang="ru-RU" b="1" i="1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𝑦</m:t>
                    </m:r>
                    <m:r>
                      <a:rPr lang="en-US" altLang="ru-RU" b="1" i="1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altLang="ru-RU" b="1" i="1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en-US" altLang="ru-RU" b="1" i="1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altLang="ru-RU" b="1" i="1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𝑥</m:t>
                        </m:r>
                        <m:r>
                          <a:rPr lang="en-US" altLang="ru-RU" b="1" i="1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en-US" altLang="ru-RU" b="1" i="1">
                            <a:ln w="12700">
                              <a:solidFill>
                                <a:schemeClr val="accent1"/>
                              </a:solidFill>
                              <a:prstDash val="solid"/>
                            </a:ln>
                            <a:pattFill prst="pct50">
                              <a:fgClr>
                                <a:schemeClr val="accent1"/>
                              </a:fgClr>
                              <a:bgClr>
                                <a:schemeClr val="accent1">
                                  <a:lumMod val="20000"/>
                                  <a:lumOff val="80000"/>
                                </a:schemeClr>
                              </a:bgClr>
                            </a:pattFill>
                            <a:effectLst>
                              <a:outerShdw dist="38100" dir="2640000" algn="bl" rotWithShape="0">
                                <a:schemeClr val="accent1"/>
                              </a:outerShdw>
                            </a:effectLst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𝑙</m:t>
                        </m:r>
                      </m:e>
                    </m:d>
                    <m:r>
                      <a:rPr lang="ru-RU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+</m:t>
                    </m:r>
                    <m:r>
                      <a:rPr lang="en-US" altLang="ru-RU" b="1" i="1" smtClean="0">
                        <a:ln w="12700">
                          <a:solidFill>
                            <a:schemeClr val="accent1"/>
                          </a:solidFill>
                          <a:prstDash val="solid"/>
                        </a:ln>
                        <a:pattFill prst="pct50">
                          <a:fgClr>
                            <a:schemeClr val="accent1"/>
                          </a:fgClr>
                          <a:bgClr>
                            <a:schemeClr val="accent1">
                              <a:lumMod val="20000"/>
                              <a:lumOff val="80000"/>
                            </a:schemeClr>
                          </a:bgClr>
                        </a:pattFill>
                        <a:effectLst>
                          <a:outerShdw dist="38100" dir="2640000" algn="bl" rotWithShape="0">
                            <a:schemeClr val="accent1"/>
                          </a:outerShdw>
                        </a:effectLst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𝒎</m:t>
                    </m:r>
                  </m:oMath>
                </a14:m>
                <a:r>
                  <a:rPr lang="en-US" altLang="ru-RU" b="1" dirty="0">
                    <a:ln w="12700">
                      <a:solidFill>
                        <a:schemeClr val="accent1"/>
                      </a:solidFill>
                      <a:prstDash val="solid"/>
                    </a:ln>
                    <a:pattFill prst="pct50">
                      <a:fgClr>
                        <a:schemeClr val="accent1"/>
                      </a:fgClr>
                      <a:bgClr>
                        <a:schemeClr val="accent1">
                          <a:lumMod val="20000"/>
                          <a:lumOff val="80000"/>
                        </a:schemeClr>
                      </a:bgClr>
                    </a:pattFill>
                    <a:effectLst>
                      <a:outerShdw dist="38100" dir="2640000" algn="bl" rotWithShape="0">
                        <a:schemeClr val="accent1"/>
                      </a:outerShdw>
                    </a:effectLst>
                  </a:rPr>
                  <a:t> </a:t>
                </a:r>
                <a:endParaRPr lang="ru-RU" altLang="ru-RU" sz="3600" b="1" dirty="0">
                  <a:solidFill>
                    <a:srgbClr val="990099"/>
                  </a:solidFill>
                </a:endParaRPr>
              </a:p>
            </p:txBody>
          </p:sp>
        </mc:Choice>
        <mc:Fallback>
          <p:sp>
            <p:nvSpPr>
              <p:cNvPr id="19458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91771" y="624110"/>
                <a:ext cx="10212841" cy="1280890"/>
              </a:xfrm>
              <a:blipFill rotWithShape="0">
                <a:blip r:embed="rId2" cstate="print"/>
                <a:stretch>
                  <a:fillRect l="-418" t="-8057" b="-123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459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609600" indent="-609600">
                  <a:buFontTx/>
                  <a:buAutoNum type="arabicPeriod"/>
                </a:pPr>
                <a:r>
                  <a:rPr lang="ru-RU" altLang="ru-RU" sz="3200" dirty="0">
                    <a:solidFill>
                      <a:srgbClr val="0033CC"/>
                    </a:solidFill>
                  </a:rPr>
                  <a:t>Построить график функции 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y = f (x)</a:t>
                </a:r>
              </a:p>
              <a:p>
                <a:pPr marL="609600" indent="-609600">
                  <a:buFontTx/>
                  <a:buAutoNum type="arabicPeriod"/>
                </a:pPr>
                <a:r>
                  <a:rPr lang="ru-RU" altLang="ru-RU" sz="3200" dirty="0">
                    <a:solidFill>
                      <a:srgbClr val="0033CC"/>
                    </a:solidFill>
                  </a:rPr>
                  <a:t>Осуществить параллельный перенос графика 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y=f(x)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вдоль оси </a:t>
                </a:r>
                <a:r>
                  <a:rPr lang="ru-RU" altLang="ru-RU" sz="3200" dirty="0">
                    <a:solidFill>
                      <a:srgbClr val="FF3300"/>
                    </a:solidFill>
                  </a:rPr>
                  <a:t>х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на </a:t>
                </a:r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|</a:t>
                </a:r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|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единиц масштаба влево, если </a:t>
                </a:r>
                <a14:m>
                  <m:oMath xmlns:m="http://schemas.openxmlformats.org/officeDocument/2006/math"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&gt;</a:t>
                </a:r>
                <a:r>
                  <a:rPr lang="ru-RU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0, и вправо, если </a:t>
                </a:r>
                <a14:m>
                  <m:oMath xmlns:m="http://schemas.openxmlformats.org/officeDocument/2006/math"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𝑙</m:t>
                    </m:r>
                    <m:r>
                      <a:rPr lang="en-US" altLang="ru-RU" sz="3200" i="1">
                        <a:solidFill>
                          <a:srgbClr val="FF33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&lt;</a:t>
                </a:r>
                <a:r>
                  <a:rPr lang="ru-RU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0.</a:t>
                </a:r>
              </a:p>
              <a:p>
                <a:pPr marL="609600" indent="-609600">
                  <a:buFontTx/>
                  <a:buAutoNum type="arabicPeriod"/>
                </a:pPr>
                <a:r>
                  <a:rPr lang="ru-RU" altLang="ru-RU" sz="3200" dirty="0">
                    <a:solidFill>
                      <a:srgbClr val="0033CC"/>
                    </a:solidFill>
                  </a:rPr>
                  <a:t>Осуществить параллельный перенос полученного на втором шаге графика вдоль оси </a:t>
                </a:r>
                <a:r>
                  <a:rPr lang="ru-RU" altLang="ru-RU" sz="3200" dirty="0">
                    <a:solidFill>
                      <a:srgbClr val="FF3300"/>
                    </a:solidFill>
                  </a:rPr>
                  <a:t>у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на </a:t>
                </a:r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|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m</a:t>
                </a:r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|</a:t>
                </a:r>
                <a:r>
                  <a:rPr lang="ru-RU" altLang="ru-RU" sz="3200" dirty="0">
                    <a:solidFill>
                      <a:srgbClr val="0033CC"/>
                    </a:solidFill>
                  </a:rPr>
                  <a:t> единиц масштаба вверх, если 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m</a:t>
                </a:r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&gt;</a:t>
                </a:r>
                <a:r>
                  <a:rPr lang="ru-RU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0</a:t>
                </a:r>
                <a:r>
                  <a:rPr lang="ru-RU" altLang="ru-RU" sz="3200" dirty="0">
                    <a:solidFill>
                      <a:srgbClr val="0033CC"/>
                    </a:solidFill>
                    <a:cs typeface="Arial" panose="020B0604020202020204" pitchFamily="34" charset="0"/>
                  </a:rPr>
                  <a:t>, и вниз, если </a:t>
                </a:r>
                <a:r>
                  <a:rPr lang="en-US" altLang="ru-RU" sz="3200" dirty="0">
                    <a:solidFill>
                      <a:srgbClr val="FF3300"/>
                    </a:solidFill>
                  </a:rPr>
                  <a:t>m</a:t>
                </a:r>
                <a:r>
                  <a:rPr lang="en-US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&lt;</a:t>
                </a:r>
                <a:r>
                  <a:rPr lang="ru-RU" altLang="ru-RU" sz="3200" dirty="0">
                    <a:solidFill>
                      <a:srgbClr val="FF3300"/>
                    </a:solidFill>
                    <a:cs typeface="Arial" panose="020B0604020202020204" pitchFamily="34" charset="0"/>
                  </a:rPr>
                  <a:t>0.</a:t>
                </a:r>
                <a:endParaRPr lang="en-US" altLang="ru-RU" sz="3200" dirty="0">
                  <a:solidFill>
                    <a:srgbClr val="FF33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945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 cstate="print"/>
                <a:stretch>
                  <a:fillRect l="-1565" t="-3221" r="-22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244004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5479" y="5768943"/>
            <a:ext cx="10515600" cy="12345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348907" y="-120112"/>
            <a:ext cx="4876800" cy="6429375"/>
            <a:chOff x="2496" y="144"/>
            <a:chExt cx="3072" cy="403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1" y="144"/>
              <a:chExt cx="5377" cy="4032"/>
            </a:xfrm>
          </p:grpSpPr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193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93" y="85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93" y="180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193" y="20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7" name="Прямая со стрелкой 36"/>
          <p:cNvCxnSpPr/>
          <p:nvPr/>
        </p:nvCxnSpPr>
        <p:spPr>
          <a:xfrm rot="16200000" flipH="1">
            <a:off x="8807766" y="1223550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V="1">
            <a:off x="4724001" y="3025794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26" idx="0"/>
          </p:cNvCxnSpPr>
          <p:nvPr/>
        </p:nvCxnSpPr>
        <p:spPr>
          <a:xfrm>
            <a:off x="6350721" y="2148985"/>
            <a:ext cx="1616408" cy="148144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7988323" y="2144163"/>
            <a:ext cx="1597968" cy="14965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910850" y="3074344"/>
            <a:ext cx="1874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7949470" y="3592745"/>
            <a:ext cx="223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0</a:t>
            </a:r>
            <a:endParaRPr lang="ru-RU" sz="2400" b="1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995626" y="-178299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</a:rPr>
              <a:t>y</a:t>
            </a:r>
            <a:endParaRPr lang="ru-RU" sz="2400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10868480" y="317327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</a:rPr>
              <a:t>х</a:t>
            </a:r>
            <a:endParaRPr lang="ru-RU" sz="2400" dirty="0"/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rot="5400000">
            <a:off x="7563372" y="3470694"/>
            <a:ext cx="4857750" cy="1588"/>
          </a:xfrm>
          <a:prstGeom prst="line">
            <a:avLst/>
          </a:prstGeom>
          <a:ln w="57150">
            <a:solidFill>
              <a:srgbClr val="FFFF00"/>
            </a:solidFill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6396722" y="2197087"/>
            <a:ext cx="1570407" cy="1440605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>
            <a:off x="7983853" y="2207923"/>
            <a:ext cx="1567882" cy="1437649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>
            <a:off x="8422457" y="2174546"/>
            <a:ext cx="1540809" cy="1483764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 flipH="1">
            <a:off x="9977016" y="2173766"/>
            <a:ext cx="1573806" cy="1500756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H="1">
            <a:off x="6416376" y="2174546"/>
            <a:ext cx="4741862" cy="0"/>
          </a:xfrm>
          <a:prstGeom prst="line">
            <a:avLst/>
          </a:prstGeom>
          <a:ln w="57150">
            <a:solidFill>
              <a:srgbClr val="92D050"/>
            </a:solidFill>
            <a:prstDash val="lg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0031348" y="3599573"/>
            <a:ext cx="270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5</a:t>
            </a:r>
            <a:endParaRPr lang="ru-RU" sz="2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7952797" y="1766246"/>
            <a:ext cx="26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4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1" name="Прямоугольник 40"/>
              <p:cNvSpPr/>
              <p:nvPr/>
            </p:nvSpPr>
            <p:spPr>
              <a:xfrm>
                <a:off x="2314915" y="635722"/>
                <a:ext cx="169944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b="1" i="1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ru-RU" sz="3600" b="1" i="1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3600" b="1" i="1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1" i="1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36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1" name="Прямоугольник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915" y="635722"/>
                <a:ext cx="1699440" cy="646331"/>
              </a:xfrm>
              <a:prstGeom prst="rect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3" name="Прямоугольник 42"/>
              <p:cNvSpPr/>
              <p:nvPr/>
            </p:nvSpPr>
            <p:spPr>
              <a:xfrm>
                <a:off x="1701176" y="1779375"/>
                <a:ext cx="330885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3600" b="1" i="1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ru-RU" sz="3600" b="1" i="1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ru-RU" sz="3600" b="1" i="1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600" b="1" i="1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3600" b="1" i="1" smtClean="0">
                              <a:ln w="22225">
                                <a:solidFill>
                                  <a:schemeClr val="accent2"/>
                                </a:solidFill>
                                <a:prstDash val="solid"/>
                              </a:ln>
                              <a:solidFill>
                                <a:schemeClr val="accent2">
                                  <a:lumMod val="40000"/>
                                  <a:lumOff val="6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ru-RU" sz="3600" b="1" i="1" smtClean="0">
                          <a:ln w="22225">
                            <a:solidFill>
                              <a:schemeClr val="accent2"/>
                            </a:solidFill>
                            <a:prstDash val="solid"/>
                          </a:ln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  <a:latin typeface="Cambria Math" panose="02040503050406030204" pitchFamily="18" charset="0"/>
                        </a:rPr>
                        <m:t>+4</m:t>
                      </m:r>
                    </m:oMath>
                  </m:oMathPara>
                </a14:m>
                <a:endParaRPr lang="ru-RU" sz="36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43" name="Прямоугольник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1176" y="1779375"/>
                <a:ext cx="3308855" cy="646331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184108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7037E-6 L 0.16758 0.004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72" y="2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7.40741E-7 L 0.16563 0.0002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758 0.00439 L 0.16654 -0.2074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-1060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562 0.00023 L 0.16797 -0.2187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-12407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Последние разведданные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mc="http://schemas.openxmlformats.org/markup-compatibility/2006" xmlns="" val="3192273972"/>
              </p:ext>
            </p:extLst>
          </p:nvPr>
        </p:nvGraphicFramePr>
        <p:xfrm>
          <a:off x="1349829" y="2133599"/>
          <a:ext cx="10154784" cy="4180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77392"/>
                <a:gridCol w="5077392"/>
              </a:tblGrid>
              <a:tr h="4180115"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0">
                      <a:blip r:embed="rId2"/>
                      <a:stretch>
                        <a:fillRect l="-120" t="-1019" r="-100120" b="-29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 rotWithShape="0">
                      <a:blip r:embed="rId2"/>
                      <a:stretch>
                        <a:fillRect l="-100240" t="-1019" r="-240" b="-291"/>
                      </a:stretch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7814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9396" y="489857"/>
            <a:ext cx="8915399" cy="2262781"/>
          </a:xfrm>
        </p:spPr>
        <p:txBody>
          <a:bodyPr/>
          <a:lstStyle/>
          <a:p>
            <a:r>
              <a:rPr lang="ru-RU" dirty="0" smtClean="0"/>
              <a:t>25 января 1943 год?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047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171787" y="-126455"/>
            <a:ext cx="5064126" cy="6429375"/>
            <a:chOff x="2378" y="144"/>
            <a:chExt cx="3190" cy="403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2378" y="144"/>
              <a:ext cx="3190" cy="4032"/>
              <a:chOff x="-15" y="144"/>
              <a:chExt cx="5583" cy="4032"/>
            </a:xfrm>
          </p:grpSpPr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193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93" y="85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12" y="182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-15" y="207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7" name="Прямая со стрелкой 36"/>
          <p:cNvCxnSpPr/>
          <p:nvPr/>
        </p:nvCxnSpPr>
        <p:spPr>
          <a:xfrm rot="16200000" flipV="1">
            <a:off x="5608549" y="3142583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H="1">
            <a:off x="8771790" y="831726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723008" y="1376238"/>
            <a:ext cx="2063070" cy="188958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8782847" y="1439950"/>
            <a:ext cx="1995260" cy="187530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>
            <a:off x="7593614" y="3441720"/>
            <a:ext cx="4857750" cy="1588"/>
          </a:xfrm>
          <a:prstGeom prst="line">
            <a:avLst/>
          </a:prstGeom>
          <a:ln w="57150">
            <a:solidFill>
              <a:srgbClr val="0070C0"/>
            </a:solidFill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>
            <a:off x="6332919" y="3679343"/>
            <a:ext cx="4741862" cy="0"/>
          </a:xfrm>
          <a:prstGeom prst="line">
            <a:avLst/>
          </a:prstGeom>
          <a:ln w="57150">
            <a:solidFill>
              <a:srgbClr val="FFC000"/>
            </a:solidFill>
            <a:prstDash val="lg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 flipH="1">
            <a:off x="10064089" y="3224796"/>
            <a:ext cx="141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8720340" y="3556342"/>
            <a:ext cx="58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-1</a:t>
            </a:r>
            <a:endParaRPr lang="ru-RU" sz="24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8805055" y="3194678"/>
            <a:ext cx="161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0</a:t>
            </a:r>
            <a:endParaRPr lang="ru-RU" sz="2400" b="1" dirty="0"/>
          </a:p>
        </p:txBody>
      </p:sp>
      <p:sp>
        <p:nvSpPr>
          <p:cNvPr id="121" name="Прямоугольник 120"/>
          <p:cNvSpPr/>
          <p:nvPr/>
        </p:nvSpPr>
        <p:spPr>
          <a:xfrm>
            <a:off x="8464585" y="-21414"/>
            <a:ext cx="320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</a:rPr>
              <a:t>y</a:t>
            </a:r>
            <a:endParaRPr lang="ru-RU" sz="24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0915528" y="2804800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</a:rPr>
              <a:t>x</a:t>
            </a:r>
            <a:endParaRPr lang="ru-RU" sz="2400" dirty="0"/>
          </a:p>
        </p:txBody>
      </p:sp>
      <p:cxnSp>
        <p:nvCxnSpPr>
          <p:cNvPr id="123" name="Прямая соединительная линия 122"/>
          <p:cNvCxnSpPr/>
          <p:nvPr/>
        </p:nvCxnSpPr>
        <p:spPr>
          <a:xfrm>
            <a:off x="6690747" y="1343427"/>
            <a:ext cx="2063070" cy="1889586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8781033" y="1439949"/>
            <a:ext cx="1995260" cy="1875301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7900423" y="1376057"/>
            <a:ext cx="2063070" cy="1889586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flipH="1">
            <a:off x="10038297" y="1552004"/>
            <a:ext cx="1806504" cy="1762600"/>
          </a:xfrm>
          <a:prstGeom prst="line">
            <a:avLst/>
          </a:prstGeom>
          <a:ln w="571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2"/>
          <p:cNvGrpSpPr>
            <a:grpSpLocks/>
          </p:cNvGrpSpPr>
          <p:nvPr/>
        </p:nvGrpSpPr>
        <p:grpSpPr bwMode="auto">
          <a:xfrm>
            <a:off x="792459" y="-126455"/>
            <a:ext cx="7107238" cy="6429375"/>
            <a:chOff x="2496" y="144"/>
            <a:chExt cx="4477" cy="4032"/>
          </a:xfrm>
        </p:grpSpPr>
        <p:sp>
          <p:nvSpPr>
            <p:cNvPr id="53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4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5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6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7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8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59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0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1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3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4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5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66" name="Group 16"/>
            <p:cNvGrpSpPr>
              <a:grpSpLocks/>
            </p:cNvGrpSpPr>
            <p:nvPr/>
          </p:nvGrpSpPr>
          <p:grpSpPr bwMode="auto">
            <a:xfrm>
              <a:off x="2496" y="144"/>
              <a:ext cx="4477" cy="4032"/>
              <a:chOff x="191" y="144"/>
              <a:chExt cx="7837" cy="4032"/>
            </a:xfrm>
          </p:grpSpPr>
          <p:sp>
            <p:nvSpPr>
              <p:cNvPr id="68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69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0" name="Line 19"/>
              <p:cNvSpPr>
                <a:spLocks noChangeShapeType="1"/>
              </p:cNvSpPr>
              <p:nvPr/>
            </p:nvSpPr>
            <p:spPr bwMode="auto">
              <a:xfrm>
                <a:off x="259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1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mc:AlternateContent xmlns:mc="http://schemas.openxmlformats.org/markup-compatibility/2006">
            <mc:Choice xmlns:a14="http://schemas.microsoft.com/office/drawing/2010/main" xmlns="" Requires="a14">
              <p:sp>
                <p:nvSpPr>
                  <p:cNvPr id="7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2653" y="381"/>
                    <a:ext cx="5375" cy="0"/>
                  </a:xfrm>
                  <a:prstGeom prst="line">
                    <a:avLst/>
                  </a:prstGeom>
                  <a:ln>
                    <a:headEnd/>
                    <a:tailEnd/>
                  </a:ln>
                </p:spPr>
                <p:style>
                  <a:lnRef idx="1">
                    <a:schemeClr val="accent5"/>
                  </a:lnRef>
                  <a:fillRef idx="0">
                    <a:schemeClr val="accent5"/>
                  </a:fillRef>
                  <a:effectRef idx="0">
                    <a:schemeClr val="accent5"/>
                  </a:effectRef>
                  <a:fontRef idx="minor">
                    <a:schemeClr val="tx1"/>
                  </a:fontRef>
                </p:style>
                <p:txBody>
                  <a:bodyPr/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ln>
                                <a:solidFill>
                                  <a:sysClr val="windowText" lastClr="000000"/>
                                </a:solidFill>
                              </a:ln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n>
                                <a:solidFill>
                                  <a:sysClr val="windowText" lastClr="000000"/>
                                </a:solidFill>
                              </a:ln>
                              <a:latin typeface="Cambria Math" panose="02040503050406030204" pitchFamily="18" charset="0"/>
                            </a:rPr>
                            <m:t>=</m:t>
                          </m:r>
                          <m:sSup>
                            <m:sSupPr>
                              <m:ctrlPr>
                                <a:rPr lang="en-US" b="0" i="1" smtClean="0">
                                  <a:ln>
                                    <a:solidFill>
                                      <a:sysClr val="windowText" lastClr="000000"/>
                                    </a:solidFill>
                                  </a:ln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n>
                                    <a:solidFill>
                                      <a:sysClr val="windowText" lastClr="000000"/>
                                    </a:solidFill>
                                  </a:ln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n>
                                    <a:solidFill>
                                      <a:sysClr val="windowText" lastClr="000000"/>
                                    </a:solidFill>
                                  </a:ln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n>
                                    <a:solidFill>
                                      <a:sysClr val="windowText" lastClr="000000"/>
                                    </a:solidFill>
                                  </a:ln>
                                  <a:latin typeface="Cambria Math" panose="02040503050406030204" pitchFamily="18" charset="0"/>
                                </a:rPr>
                                <m:t>−3)</m:t>
                              </m:r>
                            </m:e>
                            <m:sup>
                              <m:r>
                                <a:rPr lang="en-US" b="0" i="1" smtClean="0">
                                  <a:ln>
                                    <a:solidFill>
                                      <a:sysClr val="windowText" lastClr="000000"/>
                                    </a:solidFill>
                                  </a:ln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n>
                                <a:solidFill>
                                  <a:sysClr val="windowText" lastClr="000000"/>
                                </a:solidFill>
                              </a:ln>
                              <a:latin typeface="Cambria Math" panose="02040503050406030204" pitchFamily="18" charset="0"/>
                            </a:rPr>
                            <m:t>+2</m:t>
                          </m:r>
                        </m:oMath>
                      </m:oMathPara>
                    </a14:m>
                    <a:endParaRPr lang="ru-RU" dirty="0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</mc:Choice>
            <mc:Fallback>
              <p:sp>
                <p:nvSpPr>
                  <p:cNvPr id="72" name="Line 2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2653" y="381"/>
                    <a:ext cx="5375" cy="0"/>
                  </a:xfrm>
                  <a:prstGeom prst="line">
                    <a:avLst/>
                  </a:prstGeom>
                  <a:blipFill rotWithShape="0">
                    <a:blip r:embed="rId2"/>
                    <a:stretch>
                      <a:fillRect l="-125" b="-4400000"/>
                    </a:stretch>
                  </a:blipFill>
                  <a:ln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3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4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5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6" name="Line 25"/>
              <p:cNvSpPr>
                <a:spLocks noChangeShapeType="1"/>
              </p:cNvSpPr>
              <p:nvPr/>
            </p:nvSpPr>
            <p:spPr bwMode="auto">
              <a:xfrm>
                <a:off x="193" y="180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7" name="Line 26"/>
              <p:cNvSpPr>
                <a:spLocks noChangeShapeType="1"/>
              </p:cNvSpPr>
              <p:nvPr/>
            </p:nvSpPr>
            <p:spPr bwMode="auto">
              <a:xfrm>
                <a:off x="193" y="20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8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79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80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81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82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83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84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85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88" name="Прямая со стрелкой 87"/>
          <p:cNvCxnSpPr/>
          <p:nvPr/>
        </p:nvCxnSpPr>
        <p:spPr>
          <a:xfrm rot="16200000" flipV="1">
            <a:off x="-393409" y="3142582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rot="16200000" flipH="1">
            <a:off x="3243056" y="850183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reeform 51"/>
          <p:cNvSpPr>
            <a:spLocks/>
          </p:cNvSpPr>
          <p:nvPr/>
        </p:nvSpPr>
        <p:spPr bwMode="auto">
          <a:xfrm>
            <a:off x="1862011" y="1165400"/>
            <a:ext cx="1947172" cy="2140018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chemeClr val="accent6">
                <a:lumMod val="75000"/>
              </a:schemeClr>
            </a:solidFill>
            <a:prstDash val="dash"/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3" name="Freeform 51"/>
          <p:cNvSpPr>
            <a:spLocks/>
          </p:cNvSpPr>
          <p:nvPr/>
        </p:nvSpPr>
        <p:spPr bwMode="auto">
          <a:xfrm>
            <a:off x="1834335" y="1058549"/>
            <a:ext cx="2000323" cy="2257686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chemeClr val="accent6">
                <a:lumMod val="75000"/>
              </a:schemeClr>
            </a:solidFill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94" name="Freeform 51"/>
          <p:cNvSpPr>
            <a:spLocks/>
          </p:cNvSpPr>
          <p:nvPr/>
        </p:nvSpPr>
        <p:spPr bwMode="auto">
          <a:xfrm>
            <a:off x="3038638" y="1079545"/>
            <a:ext cx="2056862" cy="2161650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rgbClr val="92D050"/>
            </a:solidFill>
            <a:prstDash val="dash"/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 rot="5400000">
            <a:off x="1655420" y="3738808"/>
            <a:ext cx="4857750" cy="1588"/>
          </a:xfrm>
          <a:prstGeom prst="line">
            <a:avLst/>
          </a:prstGeom>
          <a:ln w="5715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flipH="1">
            <a:off x="939594" y="2520560"/>
            <a:ext cx="4741862" cy="0"/>
          </a:xfrm>
          <a:prstGeom prst="line">
            <a:avLst/>
          </a:prstGeom>
          <a:ln w="57150">
            <a:solidFill>
              <a:srgbClr val="FF0000"/>
            </a:solidFill>
            <a:prstDash val="lg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 flipH="1">
            <a:off x="4134134" y="3244088"/>
            <a:ext cx="141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endParaRPr lang="ru-RU" sz="24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803011" y="3253976"/>
            <a:ext cx="490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0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2829441" y="2088859"/>
            <a:ext cx="410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421728" y="-79847"/>
            <a:ext cx="20062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>
                <a:latin typeface="Times New Roman" pitchFamily="18" charset="0"/>
              </a:rPr>
              <a:t>y</a:t>
            </a:r>
            <a:endParaRPr lang="ru-RU" sz="24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293069" y="2852483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itchFamily="18" charset="0"/>
              </a:rPr>
              <a:t>x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4" name="Прямоугольник 43"/>
              <p:cNvSpPr/>
              <p:nvPr/>
            </p:nvSpPr>
            <p:spPr>
              <a:xfrm>
                <a:off x="9079759" y="197152"/>
                <a:ext cx="17683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n>
                                <a:solidFill>
                                  <a:sysClr val="windowText" lastClr="000000"/>
                                </a:solidFill>
                              </a:ln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n>
                                <a:solidFill>
                                  <a:sysClr val="windowText" lastClr="000000"/>
                                </a:solidFill>
                              </a:ln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n>
                                <a:solidFill>
                                  <a:sysClr val="windowText" lastClr="000000"/>
                                </a:solidFill>
                              </a:ln>
                              <a:latin typeface="Cambria Math" panose="02040503050406030204" pitchFamily="18" charset="0"/>
                            </a:rPr>
                            <m:t>−3</m:t>
                          </m:r>
                        </m:e>
                      </m:d>
                      <m:r>
                        <a:rPr lang="en-US" b="0" i="1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mc:Choice>
        <mc:Fallback>
          <p:sp>
            <p:nvSpPr>
              <p:cNvPr id="44" name="Прямоугольник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9759" y="197152"/>
                <a:ext cx="1768369" cy="369332"/>
              </a:xfrm>
              <a:prstGeom prst="rect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30063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48148E-6 L 0.09857 -3.7037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0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57 3.7037E-7 L 0.10196 -0.1074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-5278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07407E-6 L 0.10208 0.00439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4" y="208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22222E-6 L 0.10195 -0.00787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99" y="-278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08 0.0044 L 0.10508 0.05902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2523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196 -0.00787 L 0.1017 0.05578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317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1" grpId="0"/>
      <p:bldP spid="122" grpId="0"/>
      <p:bldP spid="90" grpId="0" animBg="1"/>
      <p:bldP spid="93" grpId="0" animBg="1"/>
      <p:bldP spid="93" grpId="1" animBg="1"/>
      <p:bldP spid="94" grpId="0" animBg="1"/>
      <p:bldP spid="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125358" y="114295"/>
            <a:ext cx="4876800" cy="6429375"/>
            <a:chOff x="2496" y="144"/>
            <a:chExt cx="3072" cy="403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1" y="144"/>
              <a:chExt cx="5377" cy="4032"/>
            </a:xfrm>
          </p:grpSpPr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193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93" y="85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93" y="180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193" y="20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7" name="Прямая со стрелкой 36"/>
          <p:cNvCxnSpPr/>
          <p:nvPr/>
        </p:nvCxnSpPr>
        <p:spPr>
          <a:xfrm rot="16200000" flipV="1">
            <a:off x="4941764" y="3326078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 flipH="1">
            <a:off x="8569127" y="1460106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51"/>
          <p:cNvSpPr>
            <a:spLocks/>
          </p:cNvSpPr>
          <p:nvPr/>
        </p:nvSpPr>
        <p:spPr bwMode="auto">
          <a:xfrm>
            <a:off x="8385786" y="963603"/>
            <a:ext cx="2056862" cy="2161650"/>
          </a:xfrm>
          <a:custGeom>
            <a:avLst/>
            <a:gdLst>
              <a:gd name="T0" fmla="*/ 0 w 2344"/>
              <a:gd name="T1" fmla="*/ 2147483647 h 2514"/>
              <a:gd name="T2" fmla="*/ 2147483647 w 2344"/>
              <a:gd name="T3" fmla="*/ 2147483647 h 2514"/>
              <a:gd name="T4" fmla="*/ 2147483647 w 2344"/>
              <a:gd name="T5" fmla="*/ 2147483647 h 2514"/>
              <a:gd name="T6" fmla="*/ 2147483647 w 2344"/>
              <a:gd name="T7" fmla="*/ 2147483647 h 2514"/>
              <a:gd name="T8" fmla="*/ 2147483647 w 2344"/>
              <a:gd name="T9" fmla="*/ 2147483647 h 2514"/>
              <a:gd name="T10" fmla="*/ 2147483647 w 2344"/>
              <a:gd name="T11" fmla="*/ 2147483647 h 2514"/>
              <a:gd name="T12" fmla="*/ 2147483647 w 2344"/>
              <a:gd name="T13" fmla="*/ 0 h 25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344"/>
              <a:gd name="T22" fmla="*/ 0 h 2514"/>
              <a:gd name="T23" fmla="*/ 2344 w 2344"/>
              <a:gd name="T24" fmla="*/ 2514 h 25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344" h="2514">
                <a:moveTo>
                  <a:pt x="0" y="16"/>
                </a:moveTo>
                <a:cubicBezTo>
                  <a:pt x="65" y="256"/>
                  <a:pt x="260" y="1080"/>
                  <a:pt x="392" y="1456"/>
                </a:cubicBezTo>
                <a:cubicBezTo>
                  <a:pt x="524" y="1832"/>
                  <a:pt x="665" y="2096"/>
                  <a:pt x="792" y="2272"/>
                </a:cubicBezTo>
                <a:cubicBezTo>
                  <a:pt x="919" y="2448"/>
                  <a:pt x="1034" y="2512"/>
                  <a:pt x="1157" y="2513"/>
                </a:cubicBezTo>
                <a:cubicBezTo>
                  <a:pt x="1280" y="2514"/>
                  <a:pt x="1400" y="2455"/>
                  <a:pt x="1528" y="2280"/>
                </a:cubicBezTo>
                <a:cubicBezTo>
                  <a:pt x="1656" y="2105"/>
                  <a:pt x="1792" y="1844"/>
                  <a:pt x="1928" y="1464"/>
                </a:cubicBezTo>
                <a:cubicBezTo>
                  <a:pt x="2064" y="1084"/>
                  <a:pt x="2257" y="305"/>
                  <a:pt x="2344" y="0"/>
                </a:cubicBezTo>
              </a:path>
            </a:pathLst>
          </a:custGeom>
          <a:ln w="76200">
            <a:solidFill>
              <a:schemeClr val="accent6">
                <a:lumMod val="75000"/>
              </a:schemeClr>
            </a:solidFill>
            <a:prstDash val="solid"/>
            <a:headEnd/>
            <a:tailEnd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7325546" y="2383130"/>
            <a:ext cx="2063070" cy="1889586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9395571" y="2421973"/>
            <a:ext cx="1995260" cy="1875301"/>
          </a:xfrm>
          <a:prstGeom prst="line">
            <a:avLst/>
          </a:prstGeom>
          <a:ln w="571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359236" y="492212"/>
            <a:ext cx="1539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Г. Воронеж</a:t>
            </a:r>
            <a:endParaRPr lang="ru-RU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9863725" y="3870513"/>
            <a:ext cx="1391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Р. Воронеж</a:t>
            </a:r>
            <a:endParaRPr lang="ru-RU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0524990" y="492212"/>
            <a:ext cx="461665" cy="155221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 smtClean="0"/>
              <a:t>Правый берег</a:t>
            </a:r>
            <a:endParaRPr lang="ru-RU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10524990" y="4765964"/>
            <a:ext cx="461665" cy="141099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b="1" dirty="0" smtClean="0"/>
              <a:t>Левый берег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46074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6462" y="1600200"/>
            <a:ext cx="6739076" cy="4708525"/>
          </a:xfrm>
        </p:spPr>
      </p:pic>
      <p:pic>
        <p:nvPicPr>
          <p:cNvPr id="5" name="russkie_narodnye_pesni_-_vstavay_strana_ogromnay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804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3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24110"/>
            <a:ext cx="8911687" cy="1280890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внимание)</a:t>
            </a:r>
            <a:endParaRPr lang="ru-RU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705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46860" y="1600200"/>
            <a:ext cx="7098279" cy="4708525"/>
          </a:xfrm>
        </p:spPr>
      </p:pic>
    </p:spTree>
    <p:extLst>
      <p:ext uri="{BB962C8B-B14F-4D97-AF65-F5344CB8AC3E}">
        <p14:creationId xmlns:p14="http://schemas.microsoft.com/office/powerpoint/2010/main" xmlns="" val="383654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2429" y="529714"/>
            <a:ext cx="9347142" cy="579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119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597258"/>
            <a:ext cx="83820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317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познакомиться </a:t>
            </a:r>
            <a:r>
              <a:rPr lang="ru-RU" dirty="0"/>
              <a:t>с алгоритмом построения  </a:t>
            </a:r>
            <a:r>
              <a:rPr lang="ru-RU" dirty="0" smtClean="0"/>
              <a:t>графика  </a:t>
            </a:r>
            <a:r>
              <a:rPr lang="ru-RU" dirty="0"/>
              <a:t>функции y=f(</a:t>
            </a:r>
            <a:r>
              <a:rPr lang="ru-RU" dirty="0" err="1"/>
              <a:t>x+l</a:t>
            </a:r>
            <a:r>
              <a:rPr lang="ru-RU" dirty="0"/>
              <a:t>)+m, если известен график функции y=f(x</a:t>
            </a:r>
            <a:r>
              <a:rPr lang="ru-RU" dirty="0" smtClean="0"/>
              <a:t>); </a:t>
            </a:r>
          </a:p>
          <a:p>
            <a:r>
              <a:rPr lang="ru-RU" dirty="0" smtClean="0"/>
              <a:t>способствовать  развитию </a:t>
            </a:r>
            <a:r>
              <a:rPr lang="ru-RU" dirty="0"/>
              <a:t>познавательной деятельности обучения с помощью применения информационно-коммуникационных технологий на </a:t>
            </a:r>
            <a:r>
              <a:rPr lang="ru-RU" dirty="0" smtClean="0"/>
              <a:t>уроке;</a:t>
            </a:r>
          </a:p>
          <a:p>
            <a:r>
              <a:rPr lang="ru-RU" dirty="0" smtClean="0"/>
              <a:t>развивать логическое мышление и </a:t>
            </a:r>
            <a:r>
              <a:rPr lang="ru-RU" dirty="0"/>
              <a:t>внимание</a:t>
            </a:r>
            <a:r>
              <a:rPr lang="ru-RU" dirty="0" smtClean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формировать потребность в приобретении знаний.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143233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693" y="1570893"/>
            <a:ext cx="5885124" cy="407880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98833" y="1559169"/>
            <a:ext cx="5603494" cy="3974123"/>
          </a:xfrm>
        </p:spPr>
      </p:pic>
    </p:spTree>
    <p:extLst>
      <p:ext uri="{BB962C8B-B14F-4D97-AF65-F5344CB8AC3E}">
        <p14:creationId xmlns:p14="http://schemas.microsoft.com/office/powerpoint/2010/main" xmlns="" val="108124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608" y="1371632"/>
            <a:ext cx="8911687" cy="128089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КУРС МОЛОДОГО БОЙЦА!!!!!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94590" y="3986337"/>
            <a:ext cx="4497410" cy="251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770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693154" y="-20514"/>
            <a:ext cx="4876800" cy="6429375"/>
            <a:chOff x="2496" y="144"/>
            <a:chExt cx="3072" cy="4032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556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>
                <a:defRPr/>
              </a:pPr>
              <a:endParaRPr lang="ru-RU" sz="3200" b="1" i="1" dirty="0">
                <a:latin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429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18" name="Group 16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1" y="144"/>
              <a:chExt cx="5377" cy="4032"/>
            </a:xfrm>
          </p:grpSpPr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193" y="14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193" y="417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>
                <a:off x="193" y="38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>
                <a:off x="193" y="618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193" y="85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191" y="11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>
                <a:off x="191" y="13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193" y="156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7" name="Line 25"/>
              <p:cNvSpPr>
                <a:spLocks noChangeShapeType="1"/>
              </p:cNvSpPr>
              <p:nvPr/>
            </p:nvSpPr>
            <p:spPr bwMode="auto">
              <a:xfrm>
                <a:off x="193" y="180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8" name="Line 26"/>
              <p:cNvSpPr>
                <a:spLocks noChangeShapeType="1"/>
              </p:cNvSpPr>
              <p:nvPr/>
            </p:nvSpPr>
            <p:spPr bwMode="auto">
              <a:xfrm>
                <a:off x="193" y="2041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29" name="Line 27"/>
              <p:cNvSpPr>
                <a:spLocks noChangeShapeType="1"/>
              </p:cNvSpPr>
              <p:nvPr/>
            </p:nvSpPr>
            <p:spPr bwMode="auto">
              <a:xfrm>
                <a:off x="193" y="227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0" name="Line 28"/>
              <p:cNvSpPr>
                <a:spLocks noChangeShapeType="1"/>
              </p:cNvSpPr>
              <p:nvPr/>
            </p:nvSpPr>
            <p:spPr bwMode="auto">
              <a:xfrm>
                <a:off x="193" y="2516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1" name="Line 29"/>
              <p:cNvSpPr>
                <a:spLocks noChangeShapeType="1"/>
              </p:cNvSpPr>
              <p:nvPr/>
            </p:nvSpPr>
            <p:spPr bwMode="auto">
              <a:xfrm>
                <a:off x="193" y="2753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2" name="Line 30"/>
              <p:cNvSpPr>
                <a:spLocks noChangeShapeType="1"/>
              </p:cNvSpPr>
              <p:nvPr/>
            </p:nvSpPr>
            <p:spPr bwMode="auto">
              <a:xfrm>
                <a:off x="193" y="2990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3" name="Line 31"/>
              <p:cNvSpPr>
                <a:spLocks noChangeShapeType="1"/>
              </p:cNvSpPr>
              <p:nvPr/>
            </p:nvSpPr>
            <p:spPr bwMode="auto">
              <a:xfrm>
                <a:off x="193" y="3227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4" name="Line 32"/>
              <p:cNvSpPr>
                <a:spLocks noChangeShapeType="1"/>
              </p:cNvSpPr>
              <p:nvPr/>
            </p:nvSpPr>
            <p:spPr bwMode="auto">
              <a:xfrm>
                <a:off x="193" y="3464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5" name="Line 33"/>
              <p:cNvSpPr>
                <a:spLocks noChangeShapeType="1"/>
              </p:cNvSpPr>
              <p:nvPr/>
            </p:nvSpPr>
            <p:spPr bwMode="auto">
              <a:xfrm>
                <a:off x="193" y="3702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sp>
            <p:nvSpPr>
              <p:cNvPr id="36" name="Line 34"/>
              <p:cNvSpPr>
                <a:spLocks noChangeShapeType="1"/>
              </p:cNvSpPr>
              <p:nvPr/>
            </p:nvSpPr>
            <p:spPr bwMode="auto">
              <a:xfrm>
                <a:off x="193" y="3939"/>
                <a:ext cx="5375" cy="0"/>
              </a:xfrm>
              <a:prstGeom prst="line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</p:grpSp>
      </p:grpSp>
      <p:cxnSp>
        <p:nvCxnSpPr>
          <p:cNvPr id="37" name="Прямая со стрелкой 36"/>
          <p:cNvCxnSpPr/>
          <p:nvPr/>
        </p:nvCxnSpPr>
        <p:spPr>
          <a:xfrm rot="16200000" flipV="1">
            <a:off x="4912497" y="3209925"/>
            <a:ext cx="6429375" cy="952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16200000" flipH="1">
            <a:off x="8101993" y="940627"/>
            <a:ext cx="1587" cy="487521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>
            <a:off x="5187413" y="1747534"/>
            <a:ext cx="12467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347348" y="639496"/>
            <a:ext cx="29660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</a:rPr>
              <a:t>1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курс:</a:t>
            </a:r>
          </a:p>
          <a:p>
            <a:endParaRPr lang="ru-RU" sz="3200" b="1" i="1" baseline="30000" dirty="0">
              <a:latin typeface="Times New Roman" pitchFamily="18" charset="0"/>
            </a:endParaRPr>
          </a:p>
          <a:p>
            <a:r>
              <a:rPr lang="ru-RU" sz="4400" b="1" i="1" baseline="30000" dirty="0" smtClean="0">
                <a:latin typeface="Times New Roman" pitchFamily="18" charset="0"/>
              </a:rPr>
              <a:t>А) ось горизонталь и ось вертикаль</a:t>
            </a:r>
          </a:p>
          <a:p>
            <a:r>
              <a:rPr lang="ru-RU" sz="4400" b="1" i="1" baseline="30000" dirty="0" smtClean="0">
                <a:latin typeface="Times New Roman" pitchFamily="18" charset="0"/>
              </a:rPr>
              <a:t>Б) ось абсцисс и ось ординат</a:t>
            </a:r>
          </a:p>
          <a:p>
            <a:r>
              <a:rPr lang="ru-RU" sz="4400" b="1" i="1" baseline="30000" dirty="0" smtClean="0">
                <a:latin typeface="Times New Roman" pitchFamily="18" charset="0"/>
              </a:rPr>
              <a:t>В) ось </a:t>
            </a:r>
            <a:r>
              <a:rPr lang="en-US" sz="4400" b="1" i="1" baseline="30000" dirty="0" smtClean="0">
                <a:latin typeface="Times New Roman" pitchFamily="18" charset="0"/>
              </a:rPr>
              <a:t>a</a:t>
            </a:r>
            <a:r>
              <a:rPr lang="ru-RU" sz="4400" b="1" i="1" baseline="30000" dirty="0" smtClean="0">
                <a:latin typeface="Times New Roman" pitchFamily="18" charset="0"/>
              </a:rPr>
              <a:t> и ось </a:t>
            </a:r>
            <a:r>
              <a:rPr lang="en-US" sz="4400" b="1" i="1" baseline="30000" dirty="0" smtClean="0">
                <a:latin typeface="Times New Roman" pitchFamily="18" charset="0"/>
              </a:rPr>
              <a:t>b</a:t>
            </a:r>
            <a:endParaRPr lang="ru-RU" sz="4400" b="1" i="1" dirty="0">
              <a:latin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794574" y="-24249"/>
            <a:ext cx="365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</a:rPr>
              <a:t>y</a:t>
            </a:r>
            <a:endParaRPr lang="ru-RU" sz="24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10153578" y="286836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</a:rPr>
              <a:t>х</a:t>
            </a:r>
            <a:endParaRPr lang="ru-RU" sz="2800" dirty="0"/>
          </a:p>
        </p:txBody>
      </p:sp>
      <p:sp>
        <p:nvSpPr>
          <p:cNvPr id="55" name="TextBox 54"/>
          <p:cNvSpPr txBox="1"/>
          <p:nvPr/>
        </p:nvSpPr>
        <p:spPr>
          <a:xfrm>
            <a:off x="8113106" y="3380194"/>
            <a:ext cx="2254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56" name="TextBox 55"/>
          <p:cNvSpPr txBox="1"/>
          <p:nvPr/>
        </p:nvSpPr>
        <p:spPr>
          <a:xfrm flipH="1">
            <a:off x="7801042" y="2732509"/>
            <a:ext cx="261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57" name="TextBox 56"/>
          <p:cNvSpPr txBox="1"/>
          <p:nvPr/>
        </p:nvSpPr>
        <p:spPr>
          <a:xfrm flipH="1">
            <a:off x="8346259" y="3370341"/>
            <a:ext cx="261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80671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1127</TotalTime>
  <Words>196</Words>
  <Application>Microsoft Office PowerPoint</Application>
  <PresentationFormat>Произвольный</PresentationFormat>
  <Paragraphs>87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Как построить график функции y=f(x+l)+m, если известен график функции y=f(x).  </vt:lpstr>
      <vt:lpstr>25 января 1943 год?</vt:lpstr>
      <vt:lpstr>Слайд 3</vt:lpstr>
      <vt:lpstr>Слайд 4</vt:lpstr>
      <vt:lpstr>Слайд 5</vt:lpstr>
      <vt:lpstr>Цель урока:</vt:lpstr>
      <vt:lpstr>Слайд 7</vt:lpstr>
      <vt:lpstr>КУРС МОЛОДОГО БОЙЦА!!!!!</vt:lpstr>
      <vt:lpstr>Слайд 9</vt:lpstr>
      <vt:lpstr>Слайд 10</vt:lpstr>
      <vt:lpstr>3 курс</vt:lpstr>
      <vt:lpstr>3 курс</vt:lpstr>
      <vt:lpstr> </vt:lpstr>
      <vt:lpstr>Алгоритм   построение графика функции y=f(x) + m</vt:lpstr>
      <vt:lpstr>Слайд 15</vt:lpstr>
      <vt:lpstr> </vt:lpstr>
      <vt:lpstr> </vt:lpstr>
      <vt:lpstr>Слайд 18</vt:lpstr>
      <vt:lpstr>Последние разведданные</vt:lpstr>
      <vt:lpstr> </vt:lpstr>
      <vt:lpstr>Карта</vt:lpstr>
      <vt:lpstr>Слайд 22</vt:lpstr>
      <vt:lpstr>Спасибо за внимание)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Nick</cp:lastModifiedBy>
  <cp:revision>80</cp:revision>
  <dcterms:created xsi:type="dcterms:W3CDTF">2016-01-24T13:54:13Z</dcterms:created>
  <dcterms:modified xsi:type="dcterms:W3CDTF">2016-01-28T05:20:10Z</dcterms:modified>
</cp:coreProperties>
</file>